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handoutMasterIdLst>
    <p:handoutMasterId r:id="rId79"/>
  </p:handoutMasterIdLst>
  <p:sldIdLst>
    <p:sldId id="256" r:id="rId2"/>
    <p:sldId id="589" r:id="rId3"/>
    <p:sldId id="672" r:id="rId4"/>
    <p:sldId id="707" r:id="rId5"/>
    <p:sldId id="749" r:id="rId6"/>
    <p:sldId id="708" r:id="rId7"/>
    <p:sldId id="750" r:id="rId8"/>
    <p:sldId id="709" r:id="rId9"/>
    <p:sldId id="751" r:id="rId10"/>
    <p:sldId id="752" r:id="rId11"/>
    <p:sldId id="753" r:id="rId12"/>
    <p:sldId id="795" r:id="rId13"/>
    <p:sldId id="796" r:id="rId14"/>
    <p:sldId id="797" r:id="rId15"/>
    <p:sldId id="754" r:id="rId16"/>
    <p:sldId id="710" r:id="rId17"/>
    <p:sldId id="755" r:id="rId18"/>
    <p:sldId id="757" r:id="rId19"/>
    <p:sldId id="758" r:id="rId20"/>
    <p:sldId id="836" r:id="rId21"/>
    <p:sldId id="822" r:id="rId22"/>
    <p:sldId id="823" r:id="rId23"/>
    <p:sldId id="824" r:id="rId24"/>
    <p:sldId id="871" r:id="rId25"/>
    <p:sldId id="825" r:id="rId26"/>
    <p:sldId id="826" r:id="rId27"/>
    <p:sldId id="827" r:id="rId28"/>
    <p:sldId id="828" r:id="rId29"/>
    <p:sldId id="839" r:id="rId30"/>
    <p:sldId id="829" r:id="rId31"/>
    <p:sldId id="830" r:id="rId32"/>
    <p:sldId id="837" r:id="rId33"/>
    <p:sldId id="843" r:id="rId34"/>
    <p:sldId id="831" r:id="rId35"/>
    <p:sldId id="832" r:id="rId36"/>
    <p:sldId id="833" r:id="rId37"/>
    <p:sldId id="764" r:id="rId38"/>
    <p:sldId id="765" r:id="rId39"/>
    <p:sldId id="766" r:id="rId40"/>
    <p:sldId id="767" r:id="rId41"/>
    <p:sldId id="768" r:id="rId42"/>
    <p:sldId id="769" r:id="rId43"/>
    <p:sldId id="770" r:id="rId44"/>
    <p:sldId id="771" r:id="rId45"/>
    <p:sldId id="772" r:id="rId46"/>
    <p:sldId id="773" r:id="rId47"/>
    <p:sldId id="774" r:id="rId48"/>
    <p:sldId id="775" r:id="rId49"/>
    <p:sldId id="777" r:id="rId50"/>
    <p:sldId id="776" r:id="rId51"/>
    <p:sldId id="782" r:id="rId52"/>
    <p:sldId id="842" r:id="rId53"/>
    <p:sldId id="844" r:id="rId54"/>
    <p:sldId id="845" r:id="rId55"/>
    <p:sldId id="846" r:id="rId56"/>
    <p:sldId id="847" r:id="rId57"/>
    <p:sldId id="851" r:id="rId58"/>
    <p:sldId id="852" r:id="rId59"/>
    <p:sldId id="853" r:id="rId60"/>
    <p:sldId id="854" r:id="rId61"/>
    <p:sldId id="855" r:id="rId62"/>
    <p:sldId id="856" r:id="rId63"/>
    <p:sldId id="857" r:id="rId64"/>
    <p:sldId id="858" r:id="rId65"/>
    <p:sldId id="859" r:id="rId66"/>
    <p:sldId id="860" r:id="rId67"/>
    <p:sldId id="861" r:id="rId68"/>
    <p:sldId id="870" r:id="rId69"/>
    <p:sldId id="869" r:id="rId70"/>
    <p:sldId id="862" r:id="rId71"/>
    <p:sldId id="863" r:id="rId72"/>
    <p:sldId id="864" r:id="rId73"/>
    <p:sldId id="865" r:id="rId74"/>
    <p:sldId id="867" r:id="rId75"/>
    <p:sldId id="868" r:id="rId76"/>
    <p:sldId id="479" r:id="rId77"/>
  </p:sldIdLst>
  <p:sldSz cx="9144000" cy="6858000" type="screen4x3"/>
  <p:notesSz cx="9296400" cy="70104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521415D9-36F7-43E2-AB2F-B90AF26B5E84}">
      <p14:sectionLst xmlns:p14="http://schemas.microsoft.com/office/powerpoint/2010/main">
        <p14:section name="默认节" id="{D322911A-B7DF-4B03-80B7-909C861B13F5}">
          <p14:sldIdLst>
            <p14:sldId id="256"/>
            <p14:sldId id="589"/>
            <p14:sldId id="672"/>
            <p14:sldId id="707"/>
            <p14:sldId id="749"/>
            <p14:sldId id="708"/>
            <p14:sldId id="750"/>
            <p14:sldId id="709"/>
            <p14:sldId id="751"/>
            <p14:sldId id="752"/>
            <p14:sldId id="753"/>
            <p14:sldId id="795"/>
            <p14:sldId id="796"/>
            <p14:sldId id="797"/>
            <p14:sldId id="754"/>
            <p14:sldId id="710"/>
            <p14:sldId id="755"/>
            <p14:sldId id="757"/>
            <p14:sldId id="758"/>
            <p14:sldId id="836"/>
            <p14:sldId id="822"/>
            <p14:sldId id="823"/>
            <p14:sldId id="824"/>
            <p14:sldId id="871"/>
            <p14:sldId id="825"/>
            <p14:sldId id="826"/>
            <p14:sldId id="827"/>
            <p14:sldId id="828"/>
            <p14:sldId id="839"/>
            <p14:sldId id="829"/>
            <p14:sldId id="830"/>
            <p14:sldId id="837"/>
            <p14:sldId id="843"/>
            <p14:sldId id="831"/>
            <p14:sldId id="832"/>
            <p14:sldId id="833"/>
            <p14:sldId id="764"/>
            <p14:sldId id="765"/>
            <p14:sldId id="766"/>
            <p14:sldId id="767"/>
            <p14:sldId id="768"/>
            <p14:sldId id="769"/>
            <p14:sldId id="770"/>
            <p14:sldId id="771"/>
            <p14:sldId id="772"/>
            <p14:sldId id="773"/>
            <p14:sldId id="774"/>
            <p14:sldId id="775"/>
            <p14:sldId id="777"/>
            <p14:sldId id="776"/>
            <p14:sldId id="782"/>
            <p14:sldId id="842"/>
            <p14:sldId id="844"/>
            <p14:sldId id="845"/>
            <p14:sldId id="846"/>
            <p14:sldId id="847"/>
            <p14:sldId id="851"/>
            <p14:sldId id="852"/>
          </p14:sldIdLst>
        </p14:section>
        <p14:section name="无标题节" id="{A74B76AA-2DD5-429C-8105-6E85BFD70846}">
          <p14:sldIdLst/>
        </p14:section>
        <p14:section name="无标题节" id="{327EF63A-7F25-4DBB-8B80-1130ADE9BB8E}">
          <p14:sldIdLst>
            <p14:sldId id="853"/>
            <p14:sldId id="854"/>
            <p14:sldId id="855"/>
            <p14:sldId id="856"/>
            <p14:sldId id="857"/>
            <p14:sldId id="858"/>
            <p14:sldId id="859"/>
            <p14:sldId id="860"/>
            <p14:sldId id="861"/>
            <p14:sldId id="870"/>
            <p14:sldId id="869"/>
            <p14:sldId id="862"/>
            <p14:sldId id="863"/>
            <p14:sldId id="864"/>
            <p14:sldId id="865"/>
            <p14:sldId id="867"/>
            <p14:sldId id="868"/>
            <p14:sldId id="47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5" autoAdjust="0"/>
    <p:restoredTop sz="86436" autoAdjust="0"/>
  </p:normalViewPr>
  <p:slideViewPr>
    <p:cSldViewPr>
      <p:cViewPr varScale="1">
        <p:scale>
          <a:sx n="141" d="100"/>
          <a:sy n="141" d="100"/>
        </p:scale>
        <p:origin x="2280" y="114"/>
      </p:cViewPr>
      <p:guideLst>
        <p:guide orient="horz" pos="2160"/>
        <p:guide pos="2880"/>
      </p:guideLst>
    </p:cSldViewPr>
  </p:slideViewPr>
  <p:notesTextViewPr>
    <p:cViewPr>
      <p:scale>
        <a:sx n="100" d="100"/>
        <a:sy n="100" d="100"/>
      </p:scale>
      <p:origin x="0" y="0"/>
    </p:cViewPr>
  </p:notesTextViewPr>
  <p:sorterViewPr>
    <p:cViewPr>
      <p:scale>
        <a:sx n="60" d="100"/>
        <a:sy n="6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5.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BE9C2A8-220B-47D9-8C99-81DE28F3BD3F}"/>
              </a:ext>
            </a:extLst>
          </p:cNvPr>
          <p:cNvSpPr>
            <a:spLocks noGrp="1"/>
          </p:cNvSpPr>
          <p:nvPr>
            <p:ph type="hdr" sz="quarter"/>
          </p:nvPr>
        </p:nvSpPr>
        <p:spPr>
          <a:xfrm>
            <a:off x="0" y="0"/>
            <a:ext cx="4029075" cy="35083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a:extLst>
              <a:ext uri="{FF2B5EF4-FFF2-40B4-BE49-F238E27FC236}">
                <a16:creationId xmlns:a16="http://schemas.microsoft.com/office/drawing/2014/main" id="{7E1EDCC9-D50C-4BE6-A87C-2DC7FAFB61BF}"/>
              </a:ext>
            </a:extLst>
          </p:cNvPr>
          <p:cNvSpPr>
            <a:spLocks noGrp="1"/>
          </p:cNvSpPr>
          <p:nvPr>
            <p:ph type="dt" sz="quarter" idx="1"/>
          </p:nvPr>
        </p:nvSpPr>
        <p:spPr>
          <a:xfrm>
            <a:off x="5265738" y="0"/>
            <a:ext cx="4029075" cy="35083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E5CB695D-4C0A-47EC-B199-35F8F3508240}" type="datetimeFigureOut">
              <a:rPr lang="zh-CN" altLang="en-US"/>
              <a:pPr>
                <a:defRPr/>
              </a:pPr>
              <a:t>2023/12/5</a:t>
            </a:fld>
            <a:endParaRPr lang="zh-CN" altLang="en-US"/>
          </a:p>
        </p:txBody>
      </p:sp>
      <p:sp>
        <p:nvSpPr>
          <p:cNvPr id="4" name="页脚占位符 3">
            <a:extLst>
              <a:ext uri="{FF2B5EF4-FFF2-40B4-BE49-F238E27FC236}">
                <a16:creationId xmlns:a16="http://schemas.microsoft.com/office/drawing/2014/main" id="{DDD87680-B277-45D8-94F5-DBEC111E69EE}"/>
              </a:ext>
            </a:extLst>
          </p:cNvPr>
          <p:cNvSpPr>
            <a:spLocks noGrp="1"/>
          </p:cNvSpPr>
          <p:nvPr>
            <p:ph type="ftr" sz="quarter" idx="2"/>
          </p:nvPr>
        </p:nvSpPr>
        <p:spPr>
          <a:xfrm>
            <a:off x="0" y="6657975"/>
            <a:ext cx="4029075" cy="350838"/>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5" name="灯片编号占位符 4">
            <a:extLst>
              <a:ext uri="{FF2B5EF4-FFF2-40B4-BE49-F238E27FC236}">
                <a16:creationId xmlns:a16="http://schemas.microsoft.com/office/drawing/2014/main" id="{6A7A7F3D-FEDC-4DA8-9364-CF5892ECB807}"/>
              </a:ext>
            </a:extLst>
          </p:cNvPr>
          <p:cNvSpPr>
            <a:spLocks noGrp="1"/>
          </p:cNvSpPr>
          <p:nvPr>
            <p:ph type="sldNum" sz="quarter" idx="3"/>
          </p:nvPr>
        </p:nvSpPr>
        <p:spPr>
          <a:xfrm>
            <a:off x="5265738" y="6657975"/>
            <a:ext cx="4029075" cy="350838"/>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C24B6549-4A4C-4BF3-B74F-4FA6C0636D14}" type="slidenum">
              <a:rPr lang="zh-CN" altLang="en-US"/>
              <a:pPr/>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00114D6-E2B3-438D-8F91-BC3F1F083D20}"/>
              </a:ext>
            </a:extLst>
          </p:cNvPr>
          <p:cNvSpPr>
            <a:spLocks noGrp="1"/>
          </p:cNvSpPr>
          <p:nvPr>
            <p:ph type="hdr" sz="quarter"/>
          </p:nvPr>
        </p:nvSpPr>
        <p:spPr>
          <a:xfrm>
            <a:off x="0" y="0"/>
            <a:ext cx="4029075" cy="350838"/>
          </a:xfrm>
          <a:prstGeom prst="rect">
            <a:avLst/>
          </a:prstGeom>
        </p:spPr>
        <p:txBody>
          <a:bodyPr vert="horz" lIns="93174" tIns="46587" rIns="93174" bIns="46587"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a:extLst>
              <a:ext uri="{FF2B5EF4-FFF2-40B4-BE49-F238E27FC236}">
                <a16:creationId xmlns:a16="http://schemas.microsoft.com/office/drawing/2014/main" id="{7A84F989-A6B6-4C10-A20C-EECF6619C132}"/>
              </a:ext>
            </a:extLst>
          </p:cNvPr>
          <p:cNvSpPr>
            <a:spLocks noGrp="1"/>
          </p:cNvSpPr>
          <p:nvPr>
            <p:ph type="dt" idx="1"/>
          </p:nvPr>
        </p:nvSpPr>
        <p:spPr>
          <a:xfrm>
            <a:off x="5265738" y="0"/>
            <a:ext cx="4029075" cy="350838"/>
          </a:xfrm>
          <a:prstGeom prst="rect">
            <a:avLst/>
          </a:prstGeom>
        </p:spPr>
        <p:txBody>
          <a:bodyPr vert="horz" lIns="93174" tIns="46587" rIns="93174" bIns="46587" rtlCol="0"/>
          <a:lstStyle>
            <a:lvl1pPr algn="r" eaLnBrk="1" fontAlgn="auto" hangingPunct="1">
              <a:spcBef>
                <a:spcPts val="0"/>
              </a:spcBef>
              <a:spcAft>
                <a:spcPts val="0"/>
              </a:spcAft>
              <a:defRPr sz="1200">
                <a:latin typeface="+mn-lt"/>
                <a:ea typeface="+mn-ea"/>
              </a:defRPr>
            </a:lvl1pPr>
          </a:lstStyle>
          <a:p>
            <a:pPr>
              <a:defRPr/>
            </a:pPr>
            <a:fld id="{4E1CC9E4-3006-4BE4-9768-E3985C6ABFF5}" type="datetimeFigureOut">
              <a:rPr lang="zh-CN" altLang="en-US"/>
              <a:pPr>
                <a:defRPr/>
              </a:pPr>
              <a:t>2023/12/5</a:t>
            </a:fld>
            <a:endParaRPr lang="zh-CN" altLang="en-US"/>
          </a:p>
        </p:txBody>
      </p:sp>
      <p:sp>
        <p:nvSpPr>
          <p:cNvPr id="4" name="幻灯片图像占位符 3">
            <a:extLst>
              <a:ext uri="{FF2B5EF4-FFF2-40B4-BE49-F238E27FC236}">
                <a16:creationId xmlns:a16="http://schemas.microsoft.com/office/drawing/2014/main" id="{74B03322-662D-4618-BCA7-AAD35548F0AE}"/>
              </a:ext>
            </a:extLst>
          </p:cNvPr>
          <p:cNvSpPr>
            <a:spLocks noGrp="1" noRot="1" noChangeAspect="1"/>
          </p:cNvSpPr>
          <p:nvPr>
            <p:ph type="sldImg" idx="2"/>
          </p:nvPr>
        </p:nvSpPr>
        <p:spPr>
          <a:xfrm>
            <a:off x="2897188" y="527050"/>
            <a:ext cx="3502025" cy="2627313"/>
          </a:xfrm>
          <a:prstGeom prst="rect">
            <a:avLst/>
          </a:prstGeom>
          <a:noFill/>
          <a:ln w="12700">
            <a:solidFill>
              <a:prstClr val="black"/>
            </a:solidFill>
          </a:ln>
        </p:spPr>
        <p:txBody>
          <a:bodyPr vert="horz" lIns="93174" tIns="46587" rIns="93174" bIns="46587" rtlCol="0" anchor="ctr"/>
          <a:lstStyle/>
          <a:p>
            <a:pPr lvl="0"/>
            <a:endParaRPr lang="zh-CN" altLang="en-US" noProof="0"/>
          </a:p>
        </p:txBody>
      </p:sp>
      <p:sp>
        <p:nvSpPr>
          <p:cNvPr id="5" name="备注占位符 4">
            <a:extLst>
              <a:ext uri="{FF2B5EF4-FFF2-40B4-BE49-F238E27FC236}">
                <a16:creationId xmlns:a16="http://schemas.microsoft.com/office/drawing/2014/main" id="{D953D64E-23E2-4202-B711-14A1B70F3813}"/>
              </a:ext>
            </a:extLst>
          </p:cNvPr>
          <p:cNvSpPr>
            <a:spLocks noGrp="1"/>
          </p:cNvSpPr>
          <p:nvPr>
            <p:ph type="body" sz="quarter" idx="3"/>
          </p:nvPr>
        </p:nvSpPr>
        <p:spPr>
          <a:xfrm>
            <a:off x="930275" y="3330575"/>
            <a:ext cx="7435850" cy="3154363"/>
          </a:xfrm>
          <a:prstGeom prst="rect">
            <a:avLst/>
          </a:prstGeom>
        </p:spPr>
        <p:txBody>
          <a:bodyPr vert="horz" lIns="93174" tIns="46587" rIns="93174" bIns="46587"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3882C3E1-5530-4179-A1E3-099816A5D117}"/>
              </a:ext>
            </a:extLst>
          </p:cNvPr>
          <p:cNvSpPr>
            <a:spLocks noGrp="1"/>
          </p:cNvSpPr>
          <p:nvPr>
            <p:ph type="ftr" sz="quarter" idx="4"/>
          </p:nvPr>
        </p:nvSpPr>
        <p:spPr>
          <a:xfrm>
            <a:off x="0" y="6657975"/>
            <a:ext cx="4029075" cy="350838"/>
          </a:xfrm>
          <a:prstGeom prst="rect">
            <a:avLst/>
          </a:prstGeom>
        </p:spPr>
        <p:txBody>
          <a:bodyPr vert="horz" lIns="93174" tIns="46587" rIns="93174" bIns="46587"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CCC7D1D2-3AF3-4D40-8363-8147C127A596}"/>
              </a:ext>
            </a:extLst>
          </p:cNvPr>
          <p:cNvSpPr>
            <a:spLocks noGrp="1"/>
          </p:cNvSpPr>
          <p:nvPr>
            <p:ph type="sldNum" sz="quarter" idx="5"/>
          </p:nvPr>
        </p:nvSpPr>
        <p:spPr>
          <a:xfrm>
            <a:off x="5265738" y="6657975"/>
            <a:ext cx="4029075" cy="350838"/>
          </a:xfrm>
          <a:prstGeom prst="rect">
            <a:avLst/>
          </a:prstGeom>
        </p:spPr>
        <p:txBody>
          <a:bodyPr vert="horz" wrap="square" lIns="93174" tIns="46587" rIns="93174" bIns="46587" numCol="1" anchor="b" anchorCtr="0" compatLnSpc="1">
            <a:prstTxWarp prst="textNoShape">
              <a:avLst/>
            </a:prstTxWarp>
          </a:bodyPr>
          <a:lstStyle>
            <a:lvl1pPr algn="r" eaLnBrk="1" hangingPunct="1">
              <a:defRPr sz="1200">
                <a:latin typeface="Calibri" panose="020F0502020204030204" pitchFamily="34" charset="0"/>
              </a:defRPr>
            </a:lvl1pPr>
          </a:lstStyle>
          <a:p>
            <a:fld id="{7999B1F9-3FC4-4B25-AE3E-7FDDAF67F081}" type="slidenum">
              <a:rPr lang="zh-CN" altLang="en-US"/>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a:extLst>
              <a:ext uri="{FF2B5EF4-FFF2-40B4-BE49-F238E27FC236}">
                <a16:creationId xmlns:a16="http://schemas.microsoft.com/office/drawing/2014/main" id="{40A40906-4D82-4D90-8598-1315F832BA1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备注占位符 2">
            <a:extLst>
              <a:ext uri="{FF2B5EF4-FFF2-40B4-BE49-F238E27FC236}">
                <a16:creationId xmlns:a16="http://schemas.microsoft.com/office/drawing/2014/main" id="{13E95E3A-9DB0-4638-B088-18A95CC4522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a:p>
        </p:txBody>
      </p:sp>
      <p:sp>
        <p:nvSpPr>
          <p:cNvPr id="10244" name="灯片编号占位符 3">
            <a:extLst>
              <a:ext uri="{FF2B5EF4-FFF2-40B4-BE49-F238E27FC236}">
                <a16:creationId xmlns:a16="http://schemas.microsoft.com/office/drawing/2014/main" id="{AFECE388-3903-45D1-BB0A-5F0C2E0B59B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64DC796-0F1E-45EF-AF6C-49D52045F913}" type="slidenum">
              <a:rPr lang="zh-CN" altLang="en-US">
                <a:latin typeface="Calibri" panose="020F0502020204030204" pitchFamily="34" charset="0"/>
              </a:rPr>
              <a:pPr/>
              <a:t>1</a:t>
            </a:fld>
            <a:endParaRPr lang="zh-CN" altLang="en-US">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a:extLst>
              <a:ext uri="{FF2B5EF4-FFF2-40B4-BE49-F238E27FC236}">
                <a16:creationId xmlns:a16="http://schemas.microsoft.com/office/drawing/2014/main" id="{A10ADACA-E4B6-4F7B-A205-336483C8EA1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备注占位符 2">
            <a:extLst>
              <a:ext uri="{FF2B5EF4-FFF2-40B4-BE49-F238E27FC236}">
                <a16:creationId xmlns:a16="http://schemas.microsoft.com/office/drawing/2014/main" id="{723E06D3-E557-4808-BC10-8455279D57D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工作在</a:t>
            </a:r>
            <a:r>
              <a:rPr lang="en-US" altLang="zh-CN"/>
              <a:t>915 MHz</a:t>
            </a:r>
            <a:r>
              <a:rPr lang="zh-CN" altLang="en-US"/>
              <a:t>与</a:t>
            </a:r>
            <a:r>
              <a:rPr lang="en-US" altLang="zh-CN"/>
              <a:t>5.9 GHz</a:t>
            </a:r>
            <a:r>
              <a:rPr lang="zh-CN" altLang="en-US"/>
              <a:t>不同频段的</a:t>
            </a:r>
            <a:r>
              <a:rPr lang="en-US" altLang="zh-CN"/>
              <a:t>DSRC</a:t>
            </a:r>
            <a:r>
              <a:rPr lang="zh-CN" altLang="en-US"/>
              <a:t>的性能也是不一样的。</a:t>
            </a:r>
            <a:endParaRPr lang="en-US" altLang="zh-CN"/>
          </a:p>
          <a:p>
            <a:pPr eaLnBrk="1" hangingPunct="1">
              <a:spcBef>
                <a:spcPct val="0"/>
              </a:spcBef>
            </a:pPr>
            <a:r>
              <a:rPr lang="zh-CN" altLang="en-US"/>
              <a:t>在实际需求下，设计</a:t>
            </a:r>
            <a:r>
              <a:rPr lang="en-US" altLang="zh-CN"/>
              <a:t>DSRC</a:t>
            </a:r>
            <a:r>
              <a:rPr lang="zh-CN" altLang="en-US"/>
              <a:t>协议所要达到的标准是</a:t>
            </a:r>
            <a:r>
              <a:rPr lang="en-US" altLang="zh-CN"/>
              <a:t>3</a:t>
            </a:r>
            <a:r>
              <a:rPr lang="zh-CN" altLang="en-US"/>
              <a:t>～</a:t>
            </a:r>
            <a:r>
              <a:rPr lang="en-US" altLang="zh-CN"/>
              <a:t>27 Mbit/s</a:t>
            </a:r>
            <a:r>
              <a:rPr lang="zh-CN" altLang="en-US"/>
              <a:t>，</a:t>
            </a:r>
            <a:r>
              <a:rPr lang="en-US" altLang="zh-CN"/>
              <a:t>3Mbit/s</a:t>
            </a:r>
            <a:r>
              <a:rPr lang="zh-CN" altLang="en-US"/>
              <a:t>即为标准速率，</a:t>
            </a:r>
            <a:r>
              <a:rPr lang="en-US" altLang="zh-CN"/>
              <a:t>27 Mbit/s</a:t>
            </a:r>
            <a:r>
              <a:rPr lang="zh-CN" altLang="en-US"/>
              <a:t>为最大能达到的速率。</a:t>
            </a:r>
            <a:endParaRPr lang="en-US" altLang="zh-CN"/>
          </a:p>
        </p:txBody>
      </p:sp>
      <p:sp>
        <p:nvSpPr>
          <p:cNvPr id="74756" name="灯片编号占位符 3">
            <a:extLst>
              <a:ext uri="{FF2B5EF4-FFF2-40B4-BE49-F238E27FC236}">
                <a16:creationId xmlns:a16="http://schemas.microsoft.com/office/drawing/2014/main" id="{BD7CA34A-A270-4D38-8E0C-801040B1891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DEA09FA-F871-420B-9A45-4D40FB4D6E02}" type="slidenum">
              <a:rPr lang="en-US" altLang="zh-CN">
                <a:solidFill>
                  <a:srgbClr val="000000"/>
                </a:solidFill>
              </a:rPr>
              <a:pPr/>
              <a:t>57</a:t>
            </a:fld>
            <a:endParaRPr lang="en-US" altLang="zh-CN">
              <a:solidFill>
                <a:srgbClr val="000000"/>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a:extLst>
              <a:ext uri="{FF2B5EF4-FFF2-40B4-BE49-F238E27FC236}">
                <a16:creationId xmlns:a16="http://schemas.microsoft.com/office/drawing/2014/main" id="{11F7D9B5-9022-415E-B649-F1169EFBFAC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备注占位符 2">
            <a:extLst>
              <a:ext uri="{FF2B5EF4-FFF2-40B4-BE49-F238E27FC236}">
                <a16:creationId xmlns:a16="http://schemas.microsoft.com/office/drawing/2014/main" id="{9A930DC6-E1AD-44BD-B2E6-E07F871CA51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76804" name="灯片编号占位符 3">
            <a:extLst>
              <a:ext uri="{FF2B5EF4-FFF2-40B4-BE49-F238E27FC236}">
                <a16:creationId xmlns:a16="http://schemas.microsoft.com/office/drawing/2014/main" id="{074AC760-31C7-4330-821E-878E075B3CC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67EF4F1-2365-4F47-9218-64BDCD92DFA0}" type="slidenum">
              <a:rPr lang="en-US" altLang="zh-CN">
                <a:solidFill>
                  <a:srgbClr val="000000"/>
                </a:solidFill>
              </a:rPr>
              <a:pPr/>
              <a:t>58</a:t>
            </a:fld>
            <a:endParaRPr lang="en-US" altLang="zh-CN">
              <a:solidFill>
                <a:srgbClr val="000000"/>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a:extLst>
              <a:ext uri="{FF2B5EF4-FFF2-40B4-BE49-F238E27FC236}">
                <a16:creationId xmlns:a16="http://schemas.microsoft.com/office/drawing/2014/main" id="{AF0E4408-F1D0-4DD6-AA14-193273C4F7E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备注占位符 2">
            <a:extLst>
              <a:ext uri="{FF2B5EF4-FFF2-40B4-BE49-F238E27FC236}">
                <a16:creationId xmlns:a16="http://schemas.microsoft.com/office/drawing/2014/main" id="{8D27DAC5-CBFD-415D-B910-6016B85201D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78852" name="灯片编号占位符 3">
            <a:extLst>
              <a:ext uri="{FF2B5EF4-FFF2-40B4-BE49-F238E27FC236}">
                <a16:creationId xmlns:a16="http://schemas.microsoft.com/office/drawing/2014/main" id="{70A03656-5A65-440B-95B5-4BE935224BE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1DDDD1F-1992-473B-854F-FF425106F3D5}" type="slidenum">
              <a:rPr lang="en-US" altLang="zh-CN">
                <a:solidFill>
                  <a:srgbClr val="000000"/>
                </a:solidFill>
              </a:rPr>
              <a:pPr/>
              <a:t>59</a:t>
            </a:fld>
            <a:endParaRPr lang="en-US" altLang="zh-CN">
              <a:solidFill>
                <a:srgbClr val="000000"/>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a:extLst>
              <a:ext uri="{FF2B5EF4-FFF2-40B4-BE49-F238E27FC236}">
                <a16:creationId xmlns:a16="http://schemas.microsoft.com/office/drawing/2014/main" id="{1FE000B8-7EB5-4B1D-A4D8-9EB81469B23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备注占位符 2">
            <a:extLst>
              <a:ext uri="{FF2B5EF4-FFF2-40B4-BE49-F238E27FC236}">
                <a16:creationId xmlns:a16="http://schemas.microsoft.com/office/drawing/2014/main" id="{887656AE-E361-4291-BAD5-AA990DA8E56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80900" name="灯片编号占位符 3">
            <a:extLst>
              <a:ext uri="{FF2B5EF4-FFF2-40B4-BE49-F238E27FC236}">
                <a16:creationId xmlns:a16="http://schemas.microsoft.com/office/drawing/2014/main" id="{B130EF13-0953-42AA-BE14-41E40A4E1DE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87DBF85-FC3A-4B55-9C8D-ECD44DD2E405}" type="slidenum">
              <a:rPr lang="en-US" altLang="zh-CN">
                <a:solidFill>
                  <a:srgbClr val="000000"/>
                </a:solidFill>
              </a:rPr>
              <a:pPr/>
              <a:t>60</a:t>
            </a:fld>
            <a:endParaRPr lang="en-US" altLang="zh-CN">
              <a:solidFill>
                <a:srgbClr val="000000"/>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a:extLst>
              <a:ext uri="{FF2B5EF4-FFF2-40B4-BE49-F238E27FC236}">
                <a16:creationId xmlns:a16="http://schemas.microsoft.com/office/drawing/2014/main" id="{40F8F29F-A15C-4961-B5CF-230918ACE12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备注占位符 2">
            <a:extLst>
              <a:ext uri="{FF2B5EF4-FFF2-40B4-BE49-F238E27FC236}">
                <a16:creationId xmlns:a16="http://schemas.microsoft.com/office/drawing/2014/main" id="{DEC5D994-80F7-4FEF-89FF-FFEFD590878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82948" name="灯片编号占位符 3">
            <a:extLst>
              <a:ext uri="{FF2B5EF4-FFF2-40B4-BE49-F238E27FC236}">
                <a16:creationId xmlns:a16="http://schemas.microsoft.com/office/drawing/2014/main" id="{774A40E7-C9E1-466A-9717-DEE6EEF0E87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B05CE08-6578-403B-9110-9DCFE4322E77}" type="slidenum">
              <a:rPr lang="en-US" altLang="zh-CN">
                <a:solidFill>
                  <a:srgbClr val="000000"/>
                </a:solidFill>
              </a:rPr>
              <a:pPr/>
              <a:t>61</a:t>
            </a:fld>
            <a:endParaRPr lang="en-US" altLang="zh-CN">
              <a:solidFill>
                <a:srgbClr val="000000"/>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a:extLst>
              <a:ext uri="{FF2B5EF4-FFF2-40B4-BE49-F238E27FC236}">
                <a16:creationId xmlns:a16="http://schemas.microsoft.com/office/drawing/2014/main" id="{46201FA8-69F1-426E-9A22-F39FA3E39BF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备注占位符 2">
            <a:extLst>
              <a:ext uri="{FF2B5EF4-FFF2-40B4-BE49-F238E27FC236}">
                <a16:creationId xmlns:a16="http://schemas.microsoft.com/office/drawing/2014/main" id="{72866E24-5F36-4895-B3DD-EA96893DDB0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84996" name="灯片编号占位符 3">
            <a:extLst>
              <a:ext uri="{FF2B5EF4-FFF2-40B4-BE49-F238E27FC236}">
                <a16:creationId xmlns:a16="http://schemas.microsoft.com/office/drawing/2014/main" id="{6CCF94D7-7EAF-4054-8324-629BE52A9D5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7C8BAF0-F20D-4552-9FDB-6271DFE4BB33}" type="slidenum">
              <a:rPr lang="en-US" altLang="zh-CN">
                <a:solidFill>
                  <a:srgbClr val="000000"/>
                </a:solidFill>
              </a:rPr>
              <a:pPr/>
              <a:t>62</a:t>
            </a:fld>
            <a:endParaRPr lang="en-US" altLang="zh-CN">
              <a:solidFill>
                <a:srgbClr val="000000"/>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a:extLst>
              <a:ext uri="{FF2B5EF4-FFF2-40B4-BE49-F238E27FC236}">
                <a16:creationId xmlns:a16="http://schemas.microsoft.com/office/drawing/2014/main" id="{C21F43DA-8024-4EEE-92F8-41BFB6D0125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备注占位符 2">
            <a:extLst>
              <a:ext uri="{FF2B5EF4-FFF2-40B4-BE49-F238E27FC236}">
                <a16:creationId xmlns:a16="http://schemas.microsoft.com/office/drawing/2014/main" id="{1255BC2C-91BF-47F1-AB23-4A26F6D64B6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工作在</a:t>
            </a:r>
            <a:r>
              <a:rPr lang="en-US" altLang="zh-CN" dirty="0"/>
              <a:t>915 MHz</a:t>
            </a:r>
            <a:r>
              <a:rPr lang="zh-CN" altLang="en-US" dirty="0"/>
              <a:t>与</a:t>
            </a:r>
            <a:r>
              <a:rPr lang="en-US" altLang="zh-CN" dirty="0"/>
              <a:t>5.9 GHz</a:t>
            </a:r>
            <a:r>
              <a:rPr lang="zh-CN" altLang="en-US" dirty="0"/>
              <a:t>不同频段的</a:t>
            </a:r>
            <a:r>
              <a:rPr lang="en-US" altLang="zh-CN" dirty="0"/>
              <a:t>DSRC</a:t>
            </a:r>
            <a:r>
              <a:rPr lang="zh-CN" altLang="en-US" dirty="0"/>
              <a:t>的性能也是不一样的。</a:t>
            </a:r>
            <a:endParaRPr lang="en-US" altLang="zh-CN" dirty="0"/>
          </a:p>
          <a:p>
            <a:pPr eaLnBrk="1" hangingPunct="1">
              <a:spcBef>
                <a:spcPct val="0"/>
              </a:spcBef>
            </a:pPr>
            <a:r>
              <a:rPr lang="zh-CN" altLang="en-US" dirty="0"/>
              <a:t>设计</a:t>
            </a:r>
            <a:r>
              <a:rPr lang="en-US" altLang="zh-CN" dirty="0"/>
              <a:t>DSRC</a:t>
            </a:r>
            <a:r>
              <a:rPr lang="zh-CN" altLang="en-US" dirty="0"/>
              <a:t>协议所要达到的标准是</a:t>
            </a:r>
            <a:r>
              <a:rPr lang="en-US" altLang="zh-CN" dirty="0"/>
              <a:t>3</a:t>
            </a:r>
            <a:r>
              <a:rPr lang="zh-CN" altLang="en-US" dirty="0"/>
              <a:t>～</a:t>
            </a:r>
            <a:r>
              <a:rPr lang="en-US" altLang="zh-CN" dirty="0"/>
              <a:t>27 Mbit/s</a:t>
            </a:r>
            <a:r>
              <a:rPr lang="zh-CN" altLang="en-US" dirty="0"/>
              <a:t>，</a:t>
            </a:r>
            <a:r>
              <a:rPr lang="en-US" altLang="zh-CN" dirty="0"/>
              <a:t>3Mbit/s</a:t>
            </a:r>
            <a:r>
              <a:rPr lang="zh-CN" altLang="en-US" dirty="0"/>
              <a:t>即为标准速率，</a:t>
            </a:r>
            <a:r>
              <a:rPr lang="en-US" altLang="zh-CN" dirty="0"/>
              <a:t>27 Mbit/s</a:t>
            </a:r>
            <a:r>
              <a:rPr lang="zh-CN" altLang="en-US" dirty="0"/>
              <a:t>为最大能达到的速率。</a:t>
            </a:r>
            <a:endParaRPr lang="en-US" altLang="zh-CN" dirty="0"/>
          </a:p>
          <a:p>
            <a:pPr eaLnBrk="1" hangingPunct="1">
              <a:spcBef>
                <a:spcPct val="0"/>
              </a:spcBef>
            </a:pPr>
            <a:endParaRPr lang="en-US" altLang="zh-CN" dirty="0"/>
          </a:p>
          <a:p>
            <a:pPr eaLnBrk="1" hangingPunct="1">
              <a:spcBef>
                <a:spcPct val="0"/>
              </a:spcBef>
            </a:pPr>
            <a:r>
              <a:rPr lang="zh-CN" altLang="en-US" dirty="0"/>
              <a:t>牌照由政府发放，</a:t>
            </a:r>
            <a:r>
              <a:rPr lang="zh-CN" altLang="en-US" b="0" i="0" dirty="0">
                <a:solidFill>
                  <a:srgbClr val="333333"/>
                </a:solidFill>
                <a:effectLst/>
                <a:latin typeface="Roboto"/>
              </a:rPr>
              <a:t>无牌照信道可以随意访问的，这些频带一般被大量使用。</a:t>
            </a:r>
            <a:endParaRPr lang="en-US" altLang="zh-CN" b="0" i="0" dirty="0">
              <a:solidFill>
                <a:srgbClr val="333333"/>
              </a:solidFill>
              <a:effectLst/>
              <a:latin typeface="Roboto"/>
            </a:endParaRPr>
          </a:p>
          <a:p>
            <a:pPr eaLnBrk="1" hangingPunct="1">
              <a:spcBef>
                <a:spcPct val="0"/>
              </a:spcBef>
            </a:pPr>
            <a:r>
              <a:rPr lang="zh-CN" altLang="en-US" b="0" i="0" dirty="0">
                <a:solidFill>
                  <a:srgbClr val="333333"/>
                </a:solidFill>
                <a:effectLst/>
                <a:latin typeface="Roboto"/>
              </a:rPr>
              <a:t>有牌照信道收到国家的管制，比如</a:t>
            </a:r>
            <a:r>
              <a:rPr lang="en-US" altLang="zh-CN" b="0" i="0" dirty="0">
                <a:solidFill>
                  <a:srgbClr val="333333"/>
                </a:solidFill>
                <a:effectLst/>
                <a:latin typeface="Roboto"/>
              </a:rPr>
              <a:t>TV</a:t>
            </a:r>
            <a:r>
              <a:rPr lang="zh-CN" altLang="en-US" b="0" i="0">
                <a:solidFill>
                  <a:srgbClr val="333333"/>
                </a:solidFill>
                <a:effectLst/>
                <a:latin typeface="Roboto"/>
              </a:rPr>
              <a:t>台使用的有牌照信道，在</a:t>
            </a:r>
            <a:r>
              <a:rPr lang="zh-CN" altLang="en-US" b="0" i="0" dirty="0">
                <a:solidFill>
                  <a:srgbClr val="333333"/>
                </a:solidFill>
                <a:effectLst/>
                <a:latin typeface="Roboto"/>
              </a:rPr>
              <a:t>一天的某个时间</a:t>
            </a:r>
            <a:r>
              <a:rPr lang="zh-CN" altLang="en-US" b="0" i="0">
                <a:solidFill>
                  <a:srgbClr val="333333"/>
                </a:solidFill>
                <a:effectLst/>
                <a:latin typeface="Roboto"/>
              </a:rPr>
              <a:t>停止播放。</a:t>
            </a:r>
            <a:endParaRPr lang="en-US" altLang="zh-CN" dirty="0"/>
          </a:p>
          <a:p>
            <a:pPr eaLnBrk="1" hangingPunct="1">
              <a:spcBef>
                <a:spcPct val="0"/>
              </a:spcBef>
            </a:pPr>
            <a:endParaRPr lang="en-US" altLang="zh-CN" b="1" dirty="0"/>
          </a:p>
        </p:txBody>
      </p:sp>
      <p:sp>
        <p:nvSpPr>
          <p:cNvPr id="87044" name="灯片编号占位符 3">
            <a:extLst>
              <a:ext uri="{FF2B5EF4-FFF2-40B4-BE49-F238E27FC236}">
                <a16:creationId xmlns:a16="http://schemas.microsoft.com/office/drawing/2014/main" id="{024BF436-DC08-4CF9-9C03-C65EF67BFE8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9BF3E26-68DE-44A0-B635-431119799077}" type="slidenum">
              <a:rPr lang="en-US" altLang="zh-CN">
                <a:solidFill>
                  <a:srgbClr val="000000"/>
                </a:solidFill>
              </a:rPr>
              <a:pPr/>
              <a:t>63</a:t>
            </a:fld>
            <a:endParaRPr lang="en-US" altLang="zh-CN">
              <a:solidFill>
                <a:srgbClr val="000000"/>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a:extLst>
              <a:ext uri="{FF2B5EF4-FFF2-40B4-BE49-F238E27FC236}">
                <a16:creationId xmlns:a16="http://schemas.microsoft.com/office/drawing/2014/main" id="{CCC7B7EE-E103-43BB-9F08-70AB3871D30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备注占位符 2">
            <a:extLst>
              <a:ext uri="{FF2B5EF4-FFF2-40B4-BE49-F238E27FC236}">
                <a16:creationId xmlns:a16="http://schemas.microsoft.com/office/drawing/2014/main" id="{02695545-5D1A-4F69-9053-A64CBA573DD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89092" name="灯片编号占位符 3">
            <a:extLst>
              <a:ext uri="{FF2B5EF4-FFF2-40B4-BE49-F238E27FC236}">
                <a16:creationId xmlns:a16="http://schemas.microsoft.com/office/drawing/2014/main" id="{D303F9FF-73D0-4D23-8C78-90ED87E7143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654E560-D20E-49E0-A715-359851809475}" type="slidenum">
              <a:rPr lang="en-US" altLang="zh-CN">
                <a:solidFill>
                  <a:srgbClr val="000000"/>
                </a:solidFill>
              </a:rPr>
              <a:pPr/>
              <a:t>64</a:t>
            </a:fld>
            <a:endParaRPr lang="en-US" altLang="zh-CN">
              <a:solidFill>
                <a:srgbClr val="000000"/>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a:extLst>
              <a:ext uri="{FF2B5EF4-FFF2-40B4-BE49-F238E27FC236}">
                <a16:creationId xmlns:a16="http://schemas.microsoft.com/office/drawing/2014/main" id="{0D39B1E9-2386-4BA0-B3BA-64B8396A38A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备注占位符 2">
            <a:extLst>
              <a:ext uri="{FF2B5EF4-FFF2-40B4-BE49-F238E27FC236}">
                <a16:creationId xmlns:a16="http://schemas.microsoft.com/office/drawing/2014/main" id="{033CED0F-F783-4ED6-941C-F2171FB4AB6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b="1" dirty="0"/>
              <a:t>CH172~CH184</a:t>
            </a:r>
            <a:r>
              <a:rPr lang="zh-CN" altLang="en-US" b="1" dirty="0"/>
              <a:t>都为</a:t>
            </a:r>
            <a:r>
              <a:rPr lang="en-US" altLang="zh-CN" b="1" dirty="0"/>
              <a:t>10MHZ</a:t>
            </a:r>
            <a:r>
              <a:rPr lang="zh-CN" altLang="en-US" b="1" dirty="0"/>
              <a:t>带宽</a:t>
            </a:r>
            <a:endParaRPr lang="en-US" altLang="zh-CN" b="1" dirty="0"/>
          </a:p>
          <a:p>
            <a:pPr eaLnBrk="1" hangingPunct="1">
              <a:spcBef>
                <a:spcPct val="0"/>
              </a:spcBef>
            </a:pPr>
            <a:r>
              <a:rPr lang="en-US" altLang="zh-CN" b="1" dirty="0"/>
              <a:t>CH172</a:t>
            </a:r>
            <a:r>
              <a:rPr lang="zh-CN" altLang="en-US" b="1" dirty="0"/>
              <a:t>前部保留了</a:t>
            </a:r>
            <a:r>
              <a:rPr lang="en-US" altLang="zh-CN" b="1" dirty="0"/>
              <a:t>5MHZ</a:t>
            </a:r>
            <a:r>
              <a:rPr lang="zh-CN" altLang="en-US" b="1" dirty="0"/>
              <a:t>带宽为了未来的扩展</a:t>
            </a:r>
            <a:endParaRPr lang="en-US" altLang="zh-CN" b="1" dirty="0"/>
          </a:p>
          <a:p>
            <a:pPr eaLnBrk="1" hangingPunct="1">
              <a:spcBef>
                <a:spcPct val="0"/>
              </a:spcBef>
            </a:pPr>
            <a:endParaRPr lang="en-US" altLang="zh-CN" b="1" dirty="0"/>
          </a:p>
        </p:txBody>
      </p:sp>
      <p:sp>
        <p:nvSpPr>
          <p:cNvPr id="91140" name="灯片编号占位符 3">
            <a:extLst>
              <a:ext uri="{FF2B5EF4-FFF2-40B4-BE49-F238E27FC236}">
                <a16:creationId xmlns:a16="http://schemas.microsoft.com/office/drawing/2014/main" id="{82BCCF01-8F61-4A97-9A6A-86BC68105C3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FC55A39-4BAD-4F23-9EA7-0212CD88D1B1}" type="slidenum">
              <a:rPr lang="en-US" altLang="zh-CN">
                <a:solidFill>
                  <a:srgbClr val="000000"/>
                </a:solidFill>
              </a:rPr>
              <a:pPr/>
              <a:t>65</a:t>
            </a:fld>
            <a:endParaRPr lang="en-US" altLang="zh-CN">
              <a:solidFill>
                <a:srgbClr val="000000"/>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a:extLst>
              <a:ext uri="{FF2B5EF4-FFF2-40B4-BE49-F238E27FC236}">
                <a16:creationId xmlns:a16="http://schemas.microsoft.com/office/drawing/2014/main" id="{AAD5B5C6-2589-413A-ABE3-84BAE25D1A6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备注占位符 2">
            <a:extLst>
              <a:ext uri="{FF2B5EF4-FFF2-40B4-BE49-F238E27FC236}">
                <a16:creationId xmlns:a16="http://schemas.microsoft.com/office/drawing/2014/main" id="{50C0EEE0-3A6A-4D7A-8F58-1968A2D5C14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lang="en-US" altLang="zh-CN" b="1" dirty="0"/>
          </a:p>
          <a:p>
            <a:pPr eaLnBrk="1" hangingPunct="1">
              <a:spcBef>
                <a:spcPct val="0"/>
              </a:spcBef>
            </a:pPr>
            <a:endParaRPr lang="en-US" altLang="zh-CN" b="1" dirty="0"/>
          </a:p>
        </p:txBody>
      </p:sp>
      <p:sp>
        <p:nvSpPr>
          <p:cNvPr id="93188" name="灯片编号占位符 3">
            <a:extLst>
              <a:ext uri="{FF2B5EF4-FFF2-40B4-BE49-F238E27FC236}">
                <a16:creationId xmlns:a16="http://schemas.microsoft.com/office/drawing/2014/main" id="{53C26ADD-2743-4F5F-B14A-3ED1A688AFA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B87B2ED-761D-4337-8676-CF9A45F38F61}" type="slidenum">
              <a:rPr lang="en-US" altLang="zh-CN">
                <a:solidFill>
                  <a:srgbClr val="000000"/>
                </a:solidFill>
              </a:rPr>
              <a:pPr/>
              <a:t>66</a:t>
            </a:fld>
            <a:endParaRPr lang="en-US" altLang="zh-CN">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57B78A4C-32CF-4FE7-A0E4-04CEED0F1BD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备注占位符 2">
            <a:extLst>
              <a:ext uri="{FF2B5EF4-FFF2-40B4-BE49-F238E27FC236}">
                <a16:creationId xmlns:a16="http://schemas.microsoft.com/office/drawing/2014/main" id="{7849A3A8-C99E-4AE9-BC53-CDCCCC514DA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5364" name="灯片编号占位符 3">
            <a:extLst>
              <a:ext uri="{FF2B5EF4-FFF2-40B4-BE49-F238E27FC236}">
                <a16:creationId xmlns:a16="http://schemas.microsoft.com/office/drawing/2014/main" id="{7DBC4FC4-3935-4E46-9470-4CDF7E2BEB6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F86BF2A-DEB8-4862-A2A0-5592B39062E4}" type="slidenum">
              <a:rPr lang="zh-CN" altLang="en-US">
                <a:latin typeface="Calibri" panose="020F0502020204030204" pitchFamily="34" charset="0"/>
              </a:rPr>
              <a:pPr/>
              <a:t>5</a:t>
            </a:fld>
            <a:endParaRPr lang="zh-CN" altLang="en-US">
              <a:latin typeface="Calibri" panose="020F050202020403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a:extLst>
              <a:ext uri="{FF2B5EF4-FFF2-40B4-BE49-F238E27FC236}">
                <a16:creationId xmlns:a16="http://schemas.microsoft.com/office/drawing/2014/main" id="{C14A8221-DD5F-4A69-8166-87F74F0B0C7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备注占位符 2">
            <a:extLst>
              <a:ext uri="{FF2B5EF4-FFF2-40B4-BE49-F238E27FC236}">
                <a16:creationId xmlns:a16="http://schemas.microsoft.com/office/drawing/2014/main" id="{FED27D96-EFD2-475C-847E-2B722D8E5CC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95236" name="灯片编号占位符 3">
            <a:extLst>
              <a:ext uri="{FF2B5EF4-FFF2-40B4-BE49-F238E27FC236}">
                <a16:creationId xmlns:a16="http://schemas.microsoft.com/office/drawing/2014/main" id="{A94BA317-AE7D-4853-B7A5-6911E8C0E43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7470012-00E3-4B30-93F7-92D2E6DBE04E}" type="slidenum">
              <a:rPr lang="en-US" altLang="zh-CN">
                <a:solidFill>
                  <a:srgbClr val="000000"/>
                </a:solidFill>
              </a:rPr>
              <a:pPr/>
              <a:t>67</a:t>
            </a:fld>
            <a:endParaRPr lang="en-US" altLang="zh-CN">
              <a:solidFill>
                <a:srgbClr val="000000"/>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a:extLst>
              <a:ext uri="{FF2B5EF4-FFF2-40B4-BE49-F238E27FC236}">
                <a16:creationId xmlns:a16="http://schemas.microsoft.com/office/drawing/2014/main" id="{C14A8221-DD5F-4A69-8166-87F74F0B0C7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备注占位符 2">
            <a:extLst>
              <a:ext uri="{FF2B5EF4-FFF2-40B4-BE49-F238E27FC236}">
                <a16:creationId xmlns:a16="http://schemas.microsoft.com/office/drawing/2014/main" id="{FED27D96-EFD2-475C-847E-2B722D8E5CC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dirty="0"/>
          </a:p>
        </p:txBody>
      </p:sp>
      <p:sp>
        <p:nvSpPr>
          <p:cNvPr id="95236" name="灯片编号占位符 3">
            <a:extLst>
              <a:ext uri="{FF2B5EF4-FFF2-40B4-BE49-F238E27FC236}">
                <a16:creationId xmlns:a16="http://schemas.microsoft.com/office/drawing/2014/main" id="{A94BA317-AE7D-4853-B7A5-6911E8C0E43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7470012-00E3-4B30-93F7-92D2E6DBE04E}" type="slidenum">
              <a:rPr lang="en-US" altLang="zh-CN">
                <a:solidFill>
                  <a:srgbClr val="000000"/>
                </a:solidFill>
              </a:rPr>
              <a:pPr/>
              <a:t>68</a:t>
            </a:fld>
            <a:endParaRPr lang="en-US" altLang="zh-CN">
              <a:solidFill>
                <a:srgbClr val="000000"/>
              </a:solidFill>
            </a:endParaRPr>
          </a:p>
        </p:txBody>
      </p:sp>
    </p:spTree>
    <p:extLst>
      <p:ext uri="{BB962C8B-B14F-4D97-AF65-F5344CB8AC3E}">
        <p14:creationId xmlns:p14="http://schemas.microsoft.com/office/powerpoint/2010/main" val="38206638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a:extLst>
              <a:ext uri="{FF2B5EF4-FFF2-40B4-BE49-F238E27FC236}">
                <a16:creationId xmlns:a16="http://schemas.microsoft.com/office/drawing/2014/main" id="{C14A8221-DD5F-4A69-8166-87F74F0B0C7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备注占位符 2">
            <a:extLst>
              <a:ext uri="{FF2B5EF4-FFF2-40B4-BE49-F238E27FC236}">
                <a16:creationId xmlns:a16="http://schemas.microsoft.com/office/drawing/2014/main" id="{FED27D96-EFD2-475C-847E-2B722D8E5CC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95236" name="灯片编号占位符 3">
            <a:extLst>
              <a:ext uri="{FF2B5EF4-FFF2-40B4-BE49-F238E27FC236}">
                <a16:creationId xmlns:a16="http://schemas.microsoft.com/office/drawing/2014/main" id="{A94BA317-AE7D-4853-B7A5-6911E8C0E43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7470012-00E3-4B30-93F7-92D2E6DBE04E}" type="slidenum">
              <a:rPr lang="en-US" altLang="zh-CN">
                <a:solidFill>
                  <a:srgbClr val="000000"/>
                </a:solidFill>
              </a:rPr>
              <a:pPr/>
              <a:t>69</a:t>
            </a:fld>
            <a:endParaRPr lang="en-US" altLang="zh-CN">
              <a:solidFill>
                <a:srgbClr val="000000"/>
              </a:solidFill>
            </a:endParaRPr>
          </a:p>
        </p:txBody>
      </p:sp>
    </p:spTree>
    <p:extLst>
      <p:ext uri="{BB962C8B-B14F-4D97-AF65-F5344CB8AC3E}">
        <p14:creationId xmlns:p14="http://schemas.microsoft.com/office/powerpoint/2010/main" val="21341796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a:extLst>
              <a:ext uri="{FF2B5EF4-FFF2-40B4-BE49-F238E27FC236}">
                <a16:creationId xmlns:a16="http://schemas.microsoft.com/office/drawing/2014/main" id="{EE8C4393-89D6-4BF9-B5A8-417D906A1AC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备注占位符 2">
            <a:extLst>
              <a:ext uri="{FF2B5EF4-FFF2-40B4-BE49-F238E27FC236}">
                <a16:creationId xmlns:a16="http://schemas.microsoft.com/office/drawing/2014/main" id="{4690D916-E7DE-42CD-8F47-D8EBA504B2D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97284" name="灯片编号占位符 3">
            <a:extLst>
              <a:ext uri="{FF2B5EF4-FFF2-40B4-BE49-F238E27FC236}">
                <a16:creationId xmlns:a16="http://schemas.microsoft.com/office/drawing/2014/main" id="{E4A42D60-3C85-4A0B-BFAF-2FF83B9F5FC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2A53EF7-9FE8-45C7-9A78-471F6733E2F5}" type="slidenum">
              <a:rPr lang="en-US" altLang="zh-CN">
                <a:solidFill>
                  <a:srgbClr val="000000"/>
                </a:solidFill>
              </a:rPr>
              <a:pPr/>
              <a:t>70</a:t>
            </a:fld>
            <a:endParaRPr lang="en-US" altLang="zh-CN">
              <a:solidFill>
                <a:srgbClr val="000000"/>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a:extLst>
              <a:ext uri="{FF2B5EF4-FFF2-40B4-BE49-F238E27FC236}">
                <a16:creationId xmlns:a16="http://schemas.microsoft.com/office/drawing/2014/main" id="{80527588-B628-42C7-8BF1-CDA95999CF5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备注占位符 2">
            <a:extLst>
              <a:ext uri="{FF2B5EF4-FFF2-40B4-BE49-F238E27FC236}">
                <a16:creationId xmlns:a16="http://schemas.microsoft.com/office/drawing/2014/main" id="{27868C06-9650-4512-B841-A15795C45E9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99332" name="灯片编号占位符 3">
            <a:extLst>
              <a:ext uri="{FF2B5EF4-FFF2-40B4-BE49-F238E27FC236}">
                <a16:creationId xmlns:a16="http://schemas.microsoft.com/office/drawing/2014/main" id="{7463CDE6-417E-4481-B577-3C761E2D8F5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BECFFEA-106F-44F4-9CA8-C603E6C3B977}" type="slidenum">
              <a:rPr lang="en-US" altLang="zh-CN">
                <a:solidFill>
                  <a:srgbClr val="000000"/>
                </a:solidFill>
              </a:rPr>
              <a:pPr/>
              <a:t>71</a:t>
            </a:fld>
            <a:endParaRPr lang="en-US" altLang="zh-CN">
              <a:solidFill>
                <a:srgbClr val="000000"/>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a:extLst>
              <a:ext uri="{FF2B5EF4-FFF2-40B4-BE49-F238E27FC236}">
                <a16:creationId xmlns:a16="http://schemas.microsoft.com/office/drawing/2014/main" id="{590B012D-31AD-415E-89F6-4E0E1AE7608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备注占位符 2">
            <a:extLst>
              <a:ext uri="{FF2B5EF4-FFF2-40B4-BE49-F238E27FC236}">
                <a16:creationId xmlns:a16="http://schemas.microsoft.com/office/drawing/2014/main" id="{3AFA90AB-30DA-4AD0-B9C0-F7D16A136A7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101380" name="灯片编号占位符 3">
            <a:extLst>
              <a:ext uri="{FF2B5EF4-FFF2-40B4-BE49-F238E27FC236}">
                <a16:creationId xmlns:a16="http://schemas.microsoft.com/office/drawing/2014/main" id="{0DA1A584-9A62-4F92-A060-9148F0841D3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1E7949D-105E-46BB-9C8C-95146656E9C4}" type="slidenum">
              <a:rPr lang="en-US" altLang="zh-CN">
                <a:solidFill>
                  <a:srgbClr val="000000"/>
                </a:solidFill>
              </a:rPr>
              <a:pPr/>
              <a:t>72</a:t>
            </a:fld>
            <a:endParaRPr lang="en-US" altLang="zh-CN">
              <a:solidFill>
                <a:srgbClr val="000000"/>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a:extLst>
              <a:ext uri="{FF2B5EF4-FFF2-40B4-BE49-F238E27FC236}">
                <a16:creationId xmlns:a16="http://schemas.microsoft.com/office/drawing/2014/main" id="{8C79440C-9A01-462C-B9A2-A68247C8F6C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备注占位符 2">
            <a:extLst>
              <a:ext uri="{FF2B5EF4-FFF2-40B4-BE49-F238E27FC236}">
                <a16:creationId xmlns:a16="http://schemas.microsoft.com/office/drawing/2014/main" id="{E0127CF1-7E7E-4C6E-8CB5-2649250BB41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103428" name="灯片编号占位符 3">
            <a:extLst>
              <a:ext uri="{FF2B5EF4-FFF2-40B4-BE49-F238E27FC236}">
                <a16:creationId xmlns:a16="http://schemas.microsoft.com/office/drawing/2014/main" id="{E9CCAB3C-0BAF-4030-8C67-021CAEA84AA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7979CBF-BB8E-44DB-B0FB-EB852C5745AA}" type="slidenum">
              <a:rPr lang="en-US" altLang="zh-CN">
                <a:solidFill>
                  <a:srgbClr val="000000"/>
                </a:solidFill>
              </a:rPr>
              <a:pPr/>
              <a:t>73</a:t>
            </a:fld>
            <a:endParaRPr lang="en-US" altLang="zh-CN">
              <a:solidFill>
                <a:srgbClr val="000000"/>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a:extLst>
              <a:ext uri="{FF2B5EF4-FFF2-40B4-BE49-F238E27FC236}">
                <a16:creationId xmlns:a16="http://schemas.microsoft.com/office/drawing/2014/main" id="{B6BA1EDF-7C51-4672-B778-CCC55B91EC39}"/>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备注占位符 2">
            <a:extLst>
              <a:ext uri="{FF2B5EF4-FFF2-40B4-BE49-F238E27FC236}">
                <a16:creationId xmlns:a16="http://schemas.microsoft.com/office/drawing/2014/main" id="{FA4E5A97-2ECC-4128-9179-6D35D920C869}"/>
              </a:ext>
            </a:extLst>
          </p:cNvPr>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105476" name="灯片编号占位符 3">
            <a:extLst>
              <a:ext uri="{FF2B5EF4-FFF2-40B4-BE49-F238E27FC236}">
                <a16:creationId xmlns:a16="http://schemas.microsoft.com/office/drawing/2014/main" id="{2F2A4CB4-9181-4B68-9CD1-55929A060DB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69C9BD78-C677-44C1-ACF3-E2EEC5F9A420}" type="slidenum">
              <a:rPr lang="en-US" altLang="zh-CN">
                <a:solidFill>
                  <a:srgbClr val="000000"/>
                </a:solidFill>
                <a:latin typeface="Calibri" panose="020F0502020204030204" pitchFamily="34" charset="0"/>
              </a:rPr>
              <a:pPr>
                <a:buFontTx/>
                <a:buChar char="•"/>
              </a:pPr>
              <a:t>74</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a:extLst>
              <a:ext uri="{FF2B5EF4-FFF2-40B4-BE49-F238E27FC236}">
                <a16:creationId xmlns:a16="http://schemas.microsoft.com/office/drawing/2014/main" id="{F3EA274B-2273-473E-AB8C-74EE25DBB717}"/>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备注占位符 2">
            <a:extLst>
              <a:ext uri="{FF2B5EF4-FFF2-40B4-BE49-F238E27FC236}">
                <a16:creationId xmlns:a16="http://schemas.microsoft.com/office/drawing/2014/main" id="{A9687310-C4F7-4B26-AFD5-D0931BC30BDE}"/>
              </a:ext>
            </a:extLst>
          </p:cNvPr>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107524" name="灯片编号占位符 3">
            <a:extLst>
              <a:ext uri="{FF2B5EF4-FFF2-40B4-BE49-F238E27FC236}">
                <a16:creationId xmlns:a16="http://schemas.microsoft.com/office/drawing/2014/main" id="{E0FC3CFB-BA39-43AB-9EE6-328B4E1ED3D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fld id="{79FDF49D-9868-47B5-8273-8A3AF3A92FEA}" type="slidenum">
              <a:rPr lang="en-US" altLang="zh-CN">
                <a:solidFill>
                  <a:srgbClr val="000000"/>
                </a:solidFill>
                <a:latin typeface="Calibri" panose="020F0502020204030204" pitchFamily="34" charset="0"/>
              </a:rPr>
              <a:pPr>
                <a:buFontTx/>
                <a:buChar char="•"/>
              </a:pPr>
              <a:t>75</a:t>
            </a:fld>
            <a:endParaRPr lang="en-US" altLang="zh-CN">
              <a:solidFill>
                <a:srgbClr val="000000"/>
              </a:solidFill>
              <a:latin typeface="Calibri" panose="020F050202020403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幻灯片图像占位符 1">
            <a:extLst>
              <a:ext uri="{FF2B5EF4-FFF2-40B4-BE49-F238E27FC236}">
                <a16:creationId xmlns:a16="http://schemas.microsoft.com/office/drawing/2014/main" id="{2DA8D521-4E86-4590-88D0-4ECA09B4DE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备注占位符 2">
            <a:extLst>
              <a:ext uri="{FF2B5EF4-FFF2-40B4-BE49-F238E27FC236}">
                <a16:creationId xmlns:a16="http://schemas.microsoft.com/office/drawing/2014/main" id="{DC3D26D9-2B59-4673-810C-73CD17A51F7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latin typeface="Arial" panose="020B0604020202020204" pitchFamily="34" charset="0"/>
            </a:endParaRPr>
          </a:p>
        </p:txBody>
      </p:sp>
      <p:sp>
        <p:nvSpPr>
          <p:cNvPr id="109572" name="灯片编号占位符 3">
            <a:extLst>
              <a:ext uri="{FF2B5EF4-FFF2-40B4-BE49-F238E27FC236}">
                <a16:creationId xmlns:a16="http://schemas.microsoft.com/office/drawing/2014/main" id="{3D4B5FF7-4B49-47D8-8CC2-3BCA6B65DF3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432A3FC-50B9-4E73-80DE-A47FC3B64E1B}" type="slidenum">
              <a:rPr lang="en-US" altLang="zh-CN">
                <a:solidFill>
                  <a:srgbClr val="000000"/>
                </a:solidFill>
              </a:rPr>
              <a:pPr/>
              <a:t>76</a:t>
            </a:fld>
            <a:endParaRPr lang="en-US" altLang="zh-CN">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a:extLst>
              <a:ext uri="{FF2B5EF4-FFF2-40B4-BE49-F238E27FC236}">
                <a16:creationId xmlns:a16="http://schemas.microsoft.com/office/drawing/2014/main" id="{2E66AB34-ADF8-4069-A74E-B9100062EDA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备注占位符 2">
            <a:extLst>
              <a:ext uri="{FF2B5EF4-FFF2-40B4-BE49-F238E27FC236}">
                <a16:creationId xmlns:a16="http://schemas.microsoft.com/office/drawing/2014/main" id="{1519AF4D-AF3D-4A38-8B42-8326572F0CA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21508" name="灯片编号占位符 3">
            <a:extLst>
              <a:ext uri="{FF2B5EF4-FFF2-40B4-BE49-F238E27FC236}">
                <a16:creationId xmlns:a16="http://schemas.microsoft.com/office/drawing/2014/main" id="{DD05E5A2-908F-4436-9E43-7AF1786AE42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A5DEF56-8EC3-4DC3-B093-7739C478F6B4}" type="slidenum">
              <a:rPr lang="en-US" altLang="zh-CN">
                <a:solidFill>
                  <a:srgbClr val="000000"/>
                </a:solidFill>
              </a:rPr>
              <a:pPr/>
              <a:t>10</a:t>
            </a:fld>
            <a:endParaRPr lang="en-US" altLang="zh-CN">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999B1F9-3FC4-4B25-AE3E-7FDDAF67F081}" type="slidenum">
              <a:rPr lang="zh-CN" altLang="en-US" smtClean="0"/>
              <a:pPr/>
              <a:t>24</a:t>
            </a:fld>
            <a:endParaRPr lang="zh-CN" altLang="en-US"/>
          </a:p>
        </p:txBody>
      </p:sp>
    </p:spTree>
    <p:extLst>
      <p:ext uri="{BB962C8B-B14F-4D97-AF65-F5344CB8AC3E}">
        <p14:creationId xmlns:p14="http://schemas.microsoft.com/office/powerpoint/2010/main" val="714647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a:extLst>
              <a:ext uri="{FF2B5EF4-FFF2-40B4-BE49-F238E27FC236}">
                <a16:creationId xmlns:a16="http://schemas.microsoft.com/office/drawing/2014/main" id="{7B75DCEB-250B-4093-B65E-FBC521DF542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备注占位符 2">
            <a:extLst>
              <a:ext uri="{FF2B5EF4-FFF2-40B4-BE49-F238E27FC236}">
                <a16:creationId xmlns:a16="http://schemas.microsoft.com/office/drawing/2014/main" id="{5D5A5A4A-5088-420F-B9EA-03288C75870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VC is very useful. However, it also suffers from some specific security challenges:</a:t>
            </a:r>
            <a:endParaRPr lang="zh-CN" altLang="en-US"/>
          </a:p>
        </p:txBody>
      </p:sp>
      <p:sp>
        <p:nvSpPr>
          <p:cNvPr id="59396" name="灯片编号占位符 3">
            <a:extLst>
              <a:ext uri="{FF2B5EF4-FFF2-40B4-BE49-F238E27FC236}">
                <a16:creationId xmlns:a16="http://schemas.microsoft.com/office/drawing/2014/main" id="{221053BF-B634-43FB-AB7E-15F1F8FA0DD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C9717C9-B6E8-4494-8F10-B2FE1CD9EC1F}" type="slidenum">
              <a:rPr lang="zh-CN" altLang="en-US">
                <a:latin typeface="Calibri" panose="020F0502020204030204" pitchFamily="34" charset="0"/>
              </a:rPr>
              <a:pPr/>
              <a:t>47</a:t>
            </a:fld>
            <a:endParaRPr lang="zh-CN" altLang="en-US">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a:extLst>
              <a:ext uri="{FF2B5EF4-FFF2-40B4-BE49-F238E27FC236}">
                <a16:creationId xmlns:a16="http://schemas.microsoft.com/office/drawing/2014/main" id="{679F4122-466B-426D-8566-3E3155A8CE6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备注占位符 2">
            <a:extLst>
              <a:ext uri="{FF2B5EF4-FFF2-40B4-BE49-F238E27FC236}">
                <a16:creationId xmlns:a16="http://schemas.microsoft.com/office/drawing/2014/main" id="{F948C012-CC99-4D29-B823-0FD1F8AC9C1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1444" name="灯片编号占位符 3">
            <a:extLst>
              <a:ext uri="{FF2B5EF4-FFF2-40B4-BE49-F238E27FC236}">
                <a16:creationId xmlns:a16="http://schemas.microsoft.com/office/drawing/2014/main" id="{733D61D7-71F0-4C2C-B22B-E88643D818C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C4111D5-AE26-4D5B-9337-EEDC6CBAF4F6}" type="slidenum">
              <a:rPr lang="zh-CN" altLang="en-US">
                <a:latin typeface="Calibri" panose="020F0502020204030204" pitchFamily="34" charset="0"/>
              </a:rPr>
              <a:pPr/>
              <a:t>48</a:t>
            </a:fld>
            <a:endParaRPr lang="zh-CN" altLang="en-US">
              <a:latin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a:extLst>
              <a:ext uri="{FF2B5EF4-FFF2-40B4-BE49-F238E27FC236}">
                <a16:creationId xmlns:a16="http://schemas.microsoft.com/office/drawing/2014/main" id="{5D14D774-EAB5-4418-8ED8-11929A13300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备注占位符 2">
            <a:extLst>
              <a:ext uri="{FF2B5EF4-FFF2-40B4-BE49-F238E27FC236}">
                <a16:creationId xmlns:a16="http://schemas.microsoft.com/office/drawing/2014/main" id="{E9B79753-74AB-4EFA-BF88-B756489DA5B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68612" name="灯片编号占位符 3">
            <a:extLst>
              <a:ext uri="{FF2B5EF4-FFF2-40B4-BE49-F238E27FC236}">
                <a16:creationId xmlns:a16="http://schemas.microsoft.com/office/drawing/2014/main" id="{FE416B8A-1C0F-4F91-BF1E-97E40A70297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AB1A61D-8F58-49BF-A4C5-FAB2ECABF0AF}" type="slidenum">
              <a:rPr lang="en-US" altLang="zh-CN">
                <a:solidFill>
                  <a:srgbClr val="000000"/>
                </a:solidFill>
              </a:rPr>
              <a:pPr/>
              <a:t>54</a:t>
            </a:fld>
            <a:endParaRPr lang="en-US" altLang="zh-CN">
              <a:solidFill>
                <a:srgbClr val="00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a:extLst>
              <a:ext uri="{FF2B5EF4-FFF2-40B4-BE49-F238E27FC236}">
                <a16:creationId xmlns:a16="http://schemas.microsoft.com/office/drawing/2014/main" id="{442F52EA-FDE3-42FA-A900-D36F510859A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备注占位符 2">
            <a:extLst>
              <a:ext uri="{FF2B5EF4-FFF2-40B4-BE49-F238E27FC236}">
                <a16:creationId xmlns:a16="http://schemas.microsoft.com/office/drawing/2014/main" id="{04B8527F-24C6-4ECC-803E-9242D1413EA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70660" name="灯片编号占位符 3">
            <a:extLst>
              <a:ext uri="{FF2B5EF4-FFF2-40B4-BE49-F238E27FC236}">
                <a16:creationId xmlns:a16="http://schemas.microsoft.com/office/drawing/2014/main" id="{88AEFF62-8828-495C-A393-35DDF139B28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02945D6-1733-44B4-A966-DD8D3B61FC10}" type="slidenum">
              <a:rPr lang="en-US" altLang="zh-CN">
                <a:solidFill>
                  <a:srgbClr val="000000"/>
                </a:solidFill>
              </a:rPr>
              <a:pPr/>
              <a:t>55</a:t>
            </a:fld>
            <a:endParaRPr lang="en-US" altLang="zh-CN">
              <a:solidFill>
                <a:srgbClr val="00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a:extLst>
              <a:ext uri="{FF2B5EF4-FFF2-40B4-BE49-F238E27FC236}">
                <a16:creationId xmlns:a16="http://schemas.microsoft.com/office/drawing/2014/main" id="{1392389E-3024-4B6F-88DC-351F17D31F2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备注占位符 2">
            <a:extLst>
              <a:ext uri="{FF2B5EF4-FFF2-40B4-BE49-F238E27FC236}">
                <a16:creationId xmlns:a16="http://schemas.microsoft.com/office/drawing/2014/main" id="{B6516107-F6CC-44E1-930E-69C8366F11B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1"/>
          </a:p>
        </p:txBody>
      </p:sp>
      <p:sp>
        <p:nvSpPr>
          <p:cNvPr id="72708" name="灯片编号占位符 3">
            <a:extLst>
              <a:ext uri="{FF2B5EF4-FFF2-40B4-BE49-F238E27FC236}">
                <a16:creationId xmlns:a16="http://schemas.microsoft.com/office/drawing/2014/main" id="{F2E5FF02-5856-4BB6-9ECF-5AC4EB8F63C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0714C98-EC97-46E9-A5E2-2F032388D87A}" type="slidenum">
              <a:rPr lang="en-US" altLang="zh-CN">
                <a:solidFill>
                  <a:srgbClr val="000000"/>
                </a:solidFill>
              </a:rPr>
              <a:pPr/>
              <a:t>56</a:t>
            </a:fld>
            <a:endParaRPr lang="en-US" altLang="zh-CN">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17E1AF2D-5FD6-4D38-8A7E-B30E4F463EA8}"/>
              </a:ext>
            </a:extLst>
          </p:cNvPr>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67901D4B-C8DA-4146-834F-0C4A6AF572BD}" type="datetimeFigureOut">
              <a:rPr lang="zh-CN" altLang="en-US"/>
              <a:pPr>
                <a:defRPr/>
              </a:pPr>
              <a:t>2023/12/5</a:t>
            </a:fld>
            <a:endParaRPr lang="zh-CN" altLang="en-US"/>
          </a:p>
        </p:txBody>
      </p:sp>
      <p:sp>
        <p:nvSpPr>
          <p:cNvPr id="5" name="页脚占位符 4">
            <a:extLst>
              <a:ext uri="{FF2B5EF4-FFF2-40B4-BE49-F238E27FC236}">
                <a16:creationId xmlns:a16="http://schemas.microsoft.com/office/drawing/2014/main" id="{E711A5D8-8622-4EF2-A294-28300D795196}"/>
              </a:ext>
            </a:extLst>
          </p:cNvPr>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5BEAA4DD-688C-46B3-8A8A-270B5DB917AC}"/>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Franklin Gothic Medium" panose="020B0603020102020204" pitchFamily="34" charset="0"/>
                <a:ea typeface="微软雅黑" panose="020B0503020204020204" pitchFamily="34" charset="-122"/>
              </a:defRPr>
            </a:lvl1pPr>
          </a:lstStyle>
          <a:p>
            <a:fld id="{BD873471-C668-40A3-BA44-6755C028978D}" type="slidenum">
              <a:rPr lang="zh-CN" altLang="en-US"/>
              <a:pPr/>
              <a:t>‹#›</a:t>
            </a:fld>
            <a:endParaRPr lang="zh-CN" altLang="en-US"/>
          </a:p>
        </p:txBody>
      </p:sp>
    </p:spTree>
    <p:extLst>
      <p:ext uri="{BB962C8B-B14F-4D97-AF65-F5344CB8AC3E}">
        <p14:creationId xmlns:p14="http://schemas.microsoft.com/office/powerpoint/2010/main" val="651892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181031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E2E2A87-D045-457B-ADD4-3861E60F481E}"/>
              </a:ext>
            </a:extLst>
          </p:cNvPr>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4BFB70E2-9B48-4D10-B272-0B71F40490ED}" type="datetimeFigureOut">
              <a:rPr lang="zh-CN" altLang="en-US"/>
              <a:pPr>
                <a:defRPr/>
              </a:pPr>
              <a:t>2023/12/5</a:t>
            </a:fld>
            <a:endParaRPr lang="zh-CN" altLang="en-US"/>
          </a:p>
        </p:txBody>
      </p:sp>
      <p:sp>
        <p:nvSpPr>
          <p:cNvPr id="5" name="页脚占位符 4">
            <a:extLst>
              <a:ext uri="{FF2B5EF4-FFF2-40B4-BE49-F238E27FC236}">
                <a16:creationId xmlns:a16="http://schemas.microsoft.com/office/drawing/2014/main" id="{114A0171-7A6A-479C-8EF6-03BE0DB508A4}"/>
              </a:ext>
            </a:extLst>
          </p:cNvPr>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1B1E1A0E-5571-480E-ABAD-7DBF0BF4FC83}"/>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Franklin Gothic Medium" panose="020B0603020102020204" pitchFamily="34" charset="0"/>
                <a:ea typeface="微软雅黑" panose="020B0503020204020204" pitchFamily="34" charset="-122"/>
              </a:defRPr>
            </a:lvl1pPr>
          </a:lstStyle>
          <a:p>
            <a:fld id="{1F49D3DD-72C2-4CD2-9AC7-876A4497B0F3}" type="slidenum">
              <a:rPr lang="zh-CN" altLang="en-US"/>
              <a:pPr/>
              <a:t>‹#›</a:t>
            </a:fld>
            <a:endParaRPr lang="zh-CN" altLang="en-US"/>
          </a:p>
        </p:txBody>
      </p:sp>
    </p:spTree>
    <p:extLst>
      <p:ext uri="{BB962C8B-B14F-4D97-AF65-F5344CB8AC3E}">
        <p14:creationId xmlns:p14="http://schemas.microsoft.com/office/powerpoint/2010/main" val="2512678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FF3A6282-7F9E-41D6-A0F1-FC841D77357D}"/>
              </a:ext>
            </a:extLst>
          </p:cNvPr>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4DA31030-51A3-48BF-835D-61EAFE412B73}" type="datetimeFigureOut">
              <a:rPr lang="zh-CN" altLang="en-US"/>
              <a:pPr>
                <a:defRPr/>
              </a:pPr>
              <a:t>2023/12/5</a:t>
            </a:fld>
            <a:endParaRPr lang="zh-CN" altLang="en-US"/>
          </a:p>
        </p:txBody>
      </p:sp>
      <p:sp>
        <p:nvSpPr>
          <p:cNvPr id="6" name="页脚占位符 5">
            <a:extLst>
              <a:ext uri="{FF2B5EF4-FFF2-40B4-BE49-F238E27FC236}">
                <a16:creationId xmlns:a16="http://schemas.microsoft.com/office/drawing/2014/main" id="{91A4CB66-83FA-4B70-824A-316DD497CF8D}"/>
              </a:ext>
            </a:extLst>
          </p:cNvPr>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624B5250-C034-4C4A-B7C0-B087099625F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Franklin Gothic Medium" panose="020B0603020102020204" pitchFamily="34" charset="0"/>
                <a:ea typeface="微软雅黑" panose="020B0503020204020204" pitchFamily="34" charset="-122"/>
              </a:defRPr>
            </a:lvl1pPr>
          </a:lstStyle>
          <a:p>
            <a:fld id="{BD7DBB00-6AFA-4E16-9ED3-CC31352892FD}" type="slidenum">
              <a:rPr lang="zh-CN" altLang="en-US"/>
              <a:pPr/>
              <a:t>‹#›</a:t>
            </a:fld>
            <a:endParaRPr lang="zh-CN" altLang="en-US"/>
          </a:p>
        </p:txBody>
      </p:sp>
    </p:spTree>
    <p:extLst>
      <p:ext uri="{BB962C8B-B14F-4D97-AF65-F5344CB8AC3E}">
        <p14:creationId xmlns:p14="http://schemas.microsoft.com/office/powerpoint/2010/main" val="1718676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5872A51B-363B-4702-A8CA-D5E98D8D8131}"/>
              </a:ext>
            </a:extLst>
          </p:cNvPr>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EB49B044-E3BA-4220-B9F5-44D88B0C4C26}" type="datetimeFigureOut">
              <a:rPr lang="zh-CN" altLang="en-US"/>
              <a:pPr>
                <a:defRPr/>
              </a:pPr>
              <a:t>2023/12/5</a:t>
            </a:fld>
            <a:endParaRPr lang="zh-CN" altLang="en-US"/>
          </a:p>
        </p:txBody>
      </p:sp>
      <p:sp>
        <p:nvSpPr>
          <p:cNvPr id="8" name="页脚占位符 7">
            <a:extLst>
              <a:ext uri="{FF2B5EF4-FFF2-40B4-BE49-F238E27FC236}">
                <a16:creationId xmlns:a16="http://schemas.microsoft.com/office/drawing/2014/main" id="{06468A8A-AE1D-4902-8E72-213A336CE8DD}"/>
              </a:ext>
            </a:extLst>
          </p:cNvPr>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9" name="灯片编号占位符 8">
            <a:extLst>
              <a:ext uri="{FF2B5EF4-FFF2-40B4-BE49-F238E27FC236}">
                <a16:creationId xmlns:a16="http://schemas.microsoft.com/office/drawing/2014/main" id="{BA34899F-C6AE-4CF0-B688-F2CA4EE59583}"/>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Franklin Gothic Medium" panose="020B0603020102020204" pitchFamily="34" charset="0"/>
                <a:ea typeface="微软雅黑" panose="020B0503020204020204" pitchFamily="34" charset="-122"/>
              </a:defRPr>
            </a:lvl1pPr>
          </a:lstStyle>
          <a:p>
            <a:fld id="{BB4E27D0-BD27-42A3-9965-2D5CD1E230C2}" type="slidenum">
              <a:rPr lang="zh-CN" altLang="en-US"/>
              <a:pPr/>
              <a:t>‹#›</a:t>
            </a:fld>
            <a:endParaRPr lang="zh-CN" altLang="en-US"/>
          </a:p>
        </p:txBody>
      </p:sp>
    </p:spTree>
    <p:extLst>
      <p:ext uri="{BB962C8B-B14F-4D97-AF65-F5344CB8AC3E}">
        <p14:creationId xmlns:p14="http://schemas.microsoft.com/office/powerpoint/2010/main" val="729745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75782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B3DFE8F-79C7-47BE-9522-67BE8993C7A5}"/>
              </a:ext>
            </a:extLst>
          </p:cNvPr>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E3BBBE92-2F61-412E-985D-6F50FB43A801}" type="datetimeFigureOut">
              <a:rPr lang="zh-CN" altLang="en-US"/>
              <a:pPr>
                <a:defRPr/>
              </a:pPr>
              <a:t>2023/12/5</a:t>
            </a:fld>
            <a:endParaRPr lang="zh-CN" altLang="en-US"/>
          </a:p>
        </p:txBody>
      </p:sp>
      <p:sp>
        <p:nvSpPr>
          <p:cNvPr id="3" name="页脚占位符 2">
            <a:extLst>
              <a:ext uri="{FF2B5EF4-FFF2-40B4-BE49-F238E27FC236}">
                <a16:creationId xmlns:a16="http://schemas.microsoft.com/office/drawing/2014/main" id="{EC1D3B85-65F7-4585-BB03-EA0C49F5771C}"/>
              </a:ext>
            </a:extLst>
          </p:cNvPr>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4" name="灯片编号占位符 3">
            <a:extLst>
              <a:ext uri="{FF2B5EF4-FFF2-40B4-BE49-F238E27FC236}">
                <a16:creationId xmlns:a16="http://schemas.microsoft.com/office/drawing/2014/main" id="{A8C4A139-62FC-4B6C-AE47-5FE7DE796A42}"/>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Franklin Gothic Medium" panose="020B0603020102020204" pitchFamily="34" charset="0"/>
                <a:ea typeface="微软雅黑" panose="020B0503020204020204" pitchFamily="34" charset="-122"/>
              </a:defRPr>
            </a:lvl1pPr>
          </a:lstStyle>
          <a:p>
            <a:fld id="{F5F32715-1BDA-4A10-A878-B34E07C9429F}" type="slidenum">
              <a:rPr lang="zh-CN" altLang="en-US"/>
              <a:pPr/>
              <a:t>‹#›</a:t>
            </a:fld>
            <a:endParaRPr lang="zh-CN" altLang="en-US"/>
          </a:p>
        </p:txBody>
      </p:sp>
    </p:spTree>
    <p:extLst>
      <p:ext uri="{BB962C8B-B14F-4D97-AF65-F5344CB8AC3E}">
        <p14:creationId xmlns:p14="http://schemas.microsoft.com/office/powerpoint/2010/main" val="2026919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5FD079C-613B-48AE-908A-EDB2360AC2E0}"/>
              </a:ext>
            </a:extLst>
          </p:cNvPr>
          <p:cNvSpPr>
            <a:spLocks noGrp="1"/>
          </p:cNvSpPr>
          <p:nvPr>
            <p:ph type="title"/>
          </p:nvPr>
        </p:nvSpPr>
        <p:spPr>
          <a:xfrm>
            <a:off x="0" y="0"/>
            <a:ext cx="9144000" cy="692150"/>
          </a:xfrm>
          <a:prstGeom prst="rect">
            <a:avLst/>
          </a:prstGeom>
          <a:solidFill>
            <a:srgbClr val="0070C0"/>
          </a:solidFill>
        </p:spPr>
        <p:style>
          <a:lnRef idx="1">
            <a:schemeClr val="accent1"/>
          </a:lnRef>
          <a:fillRef idx="2">
            <a:schemeClr val="accent1"/>
          </a:fillRef>
          <a:effectRef idx="1">
            <a:schemeClr val="accent1"/>
          </a:effectRef>
          <a:fontRef idx="none"/>
        </p:style>
        <p:txBody>
          <a:bodyPr vert="horz" lIns="91440" tIns="45720" rIns="91440" bIns="45720" rtlCol="0" anchor="ctr">
            <a:noAutofit/>
          </a:bodyPr>
          <a:lstStyle/>
          <a:p>
            <a:r>
              <a:rPr lang="zh-CN" altLang="en-US" dirty="0"/>
              <a:t>单击此处编辑母版标题样式</a:t>
            </a:r>
          </a:p>
        </p:txBody>
      </p:sp>
      <p:sp>
        <p:nvSpPr>
          <p:cNvPr id="1027" name="文本占位符 2">
            <a:extLst>
              <a:ext uri="{FF2B5EF4-FFF2-40B4-BE49-F238E27FC236}">
                <a16:creationId xmlns:a16="http://schemas.microsoft.com/office/drawing/2014/main" id="{A77E6893-917A-4376-8838-3739073A852E}"/>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6">
            <a:extLst>
              <a:ext uri="{FF2B5EF4-FFF2-40B4-BE49-F238E27FC236}">
                <a16:creationId xmlns:a16="http://schemas.microsoft.com/office/drawing/2014/main" id="{CF0887BB-8BCB-4017-A3F0-12657150A934}"/>
              </a:ext>
            </a:extLst>
          </p:cNvPr>
          <p:cNvSpPr/>
          <p:nvPr userDrawn="1"/>
        </p:nvSpPr>
        <p:spPr>
          <a:xfrm>
            <a:off x="0" y="692150"/>
            <a:ext cx="9144000" cy="7302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 bg1="lt1" tx1="dk1" bg2="lt2" tx2="dk2" accent1="accent1" accent2="accent2" accent3="accent3" accent4="accent4" accent5="accent5" accent6="accent6" hlink="hlink" folHlink="folHlink"/>
  <p:sldLayoutIdLst>
    <p:sldLayoutId id="2147484403" r:id="rId1"/>
    <p:sldLayoutId id="2147484401" r:id="rId2"/>
    <p:sldLayoutId id="2147484404" r:id="rId3"/>
    <p:sldLayoutId id="2147484405" r:id="rId4"/>
    <p:sldLayoutId id="2147484406" r:id="rId5"/>
    <p:sldLayoutId id="2147484402" r:id="rId6"/>
    <p:sldLayoutId id="2147484407" r:id="rId7"/>
  </p:sldLayoutIdLst>
  <p:txStyles>
    <p:title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微软雅黑" pitchFamily="34" charset="-122"/>
          <a:ea typeface="微软雅黑" pitchFamily="34"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微软雅黑" pitchFamily="34" charset="-122"/>
          <a:ea typeface="微软雅黑" pitchFamily="34"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微软雅黑" pitchFamily="34" charset="-122"/>
          <a:ea typeface="微软雅黑" pitchFamily="34"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微软雅黑" pitchFamily="34" charset="-122"/>
          <a:ea typeface="微软雅黑" pitchFamily="34"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3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1.wmf"/><Relationship Id="rId7"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36.jpeg"/><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40.gi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21.xml"/><Relationship Id="rId7" Type="http://schemas.openxmlformats.org/officeDocument/2006/relationships/image" Target="../media/image50.w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4.bin"/><Relationship Id="rId11" Type="http://schemas.openxmlformats.org/officeDocument/2006/relationships/oleObject" Target="../embeddings/oleObject8.bin"/><Relationship Id="rId5" Type="http://schemas.openxmlformats.org/officeDocument/2006/relationships/image" Target="../media/image49.wmf"/><Relationship Id="rId10" Type="http://schemas.openxmlformats.org/officeDocument/2006/relationships/oleObject" Target="../embeddings/oleObject7.bin"/><Relationship Id="rId4" Type="http://schemas.openxmlformats.org/officeDocument/2006/relationships/oleObject" Target="../embeddings/oleObject3.bin"/><Relationship Id="rId9" Type="http://schemas.openxmlformats.org/officeDocument/2006/relationships/oleObject" Target="../embeddings/oleObject6.bin"/></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13CAAE-ECD4-44DD-8FEF-5DA8E031C131}"/>
              </a:ext>
            </a:extLst>
          </p:cNvPr>
          <p:cNvSpPr>
            <a:spLocks noGrp="1"/>
          </p:cNvSpPr>
          <p:nvPr>
            <p:ph type="ctrTitle"/>
          </p:nvPr>
        </p:nvSpPr>
        <p:spPr>
          <a:xfrm>
            <a:off x="0" y="1484313"/>
            <a:ext cx="9144000" cy="1470025"/>
          </a:xfrm>
        </p:spPr>
        <p:txBody>
          <a:bodyPr/>
          <a:lstStyle/>
          <a:p>
            <a:pPr eaLnBrk="1" fontAlgn="auto" hangingPunct="1">
              <a:spcAft>
                <a:spcPts val="0"/>
              </a:spcAft>
              <a:defRPr/>
            </a:pPr>
            <a:r>
              <a:rPr lang="zh-CN" altLang="en-US" sz="4400" b="1" dirty="0">
                <a:effectLst>
                  <a:outerShdw blurRad="38100" dist="38100" dir="2700000" algn="tl">
                    <a:srgbClr val="000000">
                      <a:alpha val="43137"/>
                    </a:srgbClr>
                  </a:outerShdw>
                </a:effectLst>
                <a:latin typeface="黑体" pitchFamily="49" charset="-122"/>
                <a:ea typeface="黑体" pitchFamily="49" charset="-122"/>
              </a:rPr>
              <a:t>无线网络安全</a:t>
            </a:r>
          </a:p>
        </p:txBody>
      </p:sp>
      <p:sp>
        <p:nvSpPr>
          <p:cNvPr id="5" name="副标题 2">
            <a:extLst>
              <a:ext uri="{FF2B5EF4-FFF2-40B4-BE49-F238E27FC236}">
                <a16:creationId xmlns:a16="http://schemas.microsoft.com/office/drawing/2014/main" id="{17008917-B58E-41A1-810B-0DE1FF247818}"/>
              </a:ext>
            </a:extLst>
          </p:cNvPr>
          <p:cNvSpPr>
            <a:spLocks noGrp="1"/>
          </p:cNvSpPr>
          <p:nvPr>
            <p:ph type="subTitle" idx="1"/>
          </p:nvPr>
        </p:nvSpPr>
        <p:spPr>
          <a:xfrm>
            <a:off x="15875" y="3429000"/>
            <a:ext cx="9109075" cy="2520950"/>
          </a:xfrm>
        </p:spPr>
        <p:txBody>
          <a:bodyPr rtlCol="0">
            <a:noAutofit/>
          </a:bodyPr>
          <a:lstStyle/>
          <a:p>
            <a:pPr eaLnBrk="1" fontAlgn="auto" hangingPunct="1">
              <a:spcBef>
                <a:spcPts val="0"/>
              </a:spcBef>
              <a:spcAft>
                <a:spcPts val="0"/>
              </a:spcAft>
              <a:defRPr/>
            </a:pPr>
            <a:r>
              <a:rPr lang="zh-CN" altLang="en-US" sz="2800" b="1" dirty="0">
                <a:solidFill>
                  <a:schemeClr val="tx1"/>
                </a:solidFill>
                <a:effectLst>
                  <a:outerShdw blurRad="38100" dist="38100" dir="2700000" algn="tl">
                    <a:srgbClr val="000000">
                      <a:alpha val="43137"/>
                    </a:srgbClr>
                  </a:outerShdw>
                </a:effectLst>
              </a:rPr>
              <a:t>张  磊</a:t>
            </a:r>
            <a:r>
              <a:rPr lang="zh-CN" altLang="en-US" sz="2800" dirty="0">
                <a:solidFill>
                  <a:schemeClr val="tx1"/>
                </a:solidFill>
                <a:effectLst>
                  <a:outerShdw blurRad="38100" dist="38100" dir="2700000" algn="tl">
                    <a:srgbClr val="000000">
                      <a:alpha val="43137"/>
                    </a:srgbClr>
                  </a:outerShdw>
                </a:effectLst>
              </a:rPr>
              <a:t> </a:t>
            </a:r>
            <a:endParaRPr lang="en-US" altLang="zh-CN" sz="2400" dirty="0">
              <a:solidFill>
                <a:schemeClr val="tx1"/>
              </a:solidFill>
              <a:effectLst>
                <a:outerShdw blurRad="38100" dist="38100" dir="2700000" algn="tl">
                  <a:srgbClr val="000000">
                    <a:alpha val="43137"/>
                  </a:srgbClr>
                </a:outerShdw>
              </a:effectLst>
            </a:endParaRPr>
          </a:p>
          <a:p>
            <a:pPr eaLnBrk="1" fontAlgn="auto" hangingPunct="1">
              <a:spcBef>
                <a:spcPts val="2400"/>
              </a:spcBef>
              <a:spcAft>
                <a:spcPts val="0"/>
              </a:spcAft>
              <a:defRPr/>
            </a:pPr>
            <a:r>
              <a:rPr lang="zh-CN" altLang="en-US" sz="2400" dirty="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密码与网络安全系</a:t>
            </a:r>
            <a:endParaRPr lang="en-US" altLang="zh-CN" sz="2400" dirty="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eaLnBrk="1" fontAlgn="auto" hangingPunct="1">
              <a:spcBef>
                <a:spcPts val="0"/>
              </a:spcBef>
              <a:spcAft>
                <a:spcPts val="0"/>
              </a:spcAft>
              <a:defRPr/>
            </a:pPr>
            <a:r>
              <a:rPr lang="zh-CN" altLang="en-US" sz="2400" dirty="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软件工程学院</a:t>
            </a:r>
            <a:endParaRPr lang="en-US" altLang="zh-CN" sz="1000" dirty="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eaLnBrk="1" fontAlgn="auto" hangingPunct="1">
              <a:spcBef>
                <a:spcPts val="1200"/>
              </a:spcBef>
              <a:spcAft>
                <a:spcPts val="0"/>
              </a:spcAft>
              <a:defRPr/>
            </a:pPr>
            <a:r>
              <a:rPr lang="zh-CN" altLang="en-US" sz="2400" dirty="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华东师范大学 </a:t>
            </a:r>
            <a:endParaRPr lang="en-US" altLang="zh-CN" sz="2400" dirty="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eaLnBrk="1" fontAlgn="auto" hangingPunct="1">
              <a:spcBef>
                <a:spcPts val="1200"/>
              </a:spcBef>
              <a:spcAft>
                <a:spcPts val="0"/>
              </a:spcAft>
              <a:defRPr/>
            </a:pPr>
            <a:endParaRPr lang="zh-CN" altLang="en-US" sz="2400" dirty="0">
              <a:solidFill>
                <a:schemeClr val="tx1"/>
              </a:solidFill>
              <a:effectLst>
                <a:outerShdw blurRad="38100" dist="38100" dir="2700000" algn="tl">
                  <a:srgbClr val="000000">
                    <a:alpha val="43137"/>
                  </a:srgbClr>
                </a:outerShdw>
              </a:effectLst>
            </a:endParaRPr>
          </a:p>
        </p:txBody>
      </p:sp>
    </p:spTree>
  </p:cSld>
  <p:clrMapOvr>
    <a:masterClrMapping/>
  </p:clrMapOvr>
  <p:transition advTm="6958"/>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3">
            <a:extLst>
              <a:ext uri="{FF2B5EF4-FFF2-40B4-BE49-F238E27FC236}">
                <a16:creationId xmlns:a16="http://schemas.microsoft.com/office/drawing/2014/main" id="{B5C82EC7-4F8B-40F1-A052-DC440CEC352B}"/>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20483" name="文本框 1">
            <a:extLst>
              <a:ext uri="{FF2B5EF4-FFF2-40B4-BE49-F238E27FC236}">
                <a16:creationId xmlns:a16="http://schemas.microsoft.com/office/drawing/2014/main" id="{88B0B04E-DE9C-4DA1-9F9B-39161C4CE823}"/>
              </a:ext>
            </a:extLst>
          </p:cNvPr>
          <p:cNvSpPr txBox="1">
            <a:spLocks noChangeArrowheads="1"/>
          </p:cNvSpPr>
          <p:nvPr/>
        </p:nvSpPr>
        <p:spPr bwMode="auto">
          <a:xfrm>
            <a:off x="534988" y="5605463"/>
            <a:ext cx="32242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2400" dirty="0">
                <a:cs typeface="Times New Roman" panose="02020603050405020304" pitchFamily="18" charset="0"/>
              </a:rPr>
              <a:t>Telematics </a:t>
            </a:r>
            <a:r>
              <a:rPr lang="zh-CN" altLang="en-US" sz="2400" dirty="0">
                <a:cs typeface="Times New Roman" panose="02020603050405020304" pitchFamily="18" charset="0"/>
              </a:rPr>
              <a:t>系统框架</a:t>
            </a:r>
          </a:p>
        </p:txBody>
      </p:sp>
      <p:pic>
        <p:nvPicPr>
          <p:cNvPr id="20484" name="图片 2">
            <a:extLst>
              <a:ext uri="{FF2B5EF4-FFF2-40B4-BE49-F238E27FC236}">
                <a16:creationId xmlns:a16="http://schemas.microsoft.com/office/drawing/2014/main" id="{86E308B3-5126-4EC4-AFE5-9958CABD64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900" r="2364"/>
          <a:stretch>
            <a:fillRect/>
          </a:stretch>
        </p:blipFill>
        <p:spPr bwMode="auto">
          <a:xfrm>
            <a:off x="9525" y="1400175"/>
            <a:ext cx="5370513" cy="388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矩形 1">
            <a:extLst>
              <a:ext uri="{FF2B5EF4-FFF2-40B4-BE49-F238E27FC236}">
                <a16:creationId xmlns:a16="http://schemas.microsoft.com/office/drawing/2014/main" id="{AB8EE5F7-B353-4C4C-9304-F5CF4CA9D13E}"/>
              </a:ext>
            </a:extLst>
          </p:cNvPr>
          <p:cNvSpPr>
            <a:spLocks noChangeArrowheads="1"/>
          </p:cNvSpPr>
          <p:nvPr/>
        </p:nvSpPr>
        <p:spPr bwMode="auto">
          <a:xfrm>
            <a:off x="4284663" y="4073525"/>
            <a:ext cx="4572000" cy="2308225"/>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defRPr/>
            </a:pPr>
            <a:r>
              <a:rPr lang="zh-CN" altLang="en-US" sz="1800" dirty="0">
                <a:latin typeface="+mj-ea"/>
                <a:ea typeface="+mj-ea"/>
              </a:rPr>
              <a:t>车载</a:t>
            </a:r>
            <a:r>
              <a:rPr lang="en-US" altLang="zh-CN" sz="1800" dirty="0">
                <a:latin typeface="+mj-ea"/>
                <a:ea typeface="+mj-ea"/>
              </a:rPr>
              <a:t>T-BOX</a:t>
            </a:r>
            <a:r>
              <a:rPr lang="zh-CN" altLang="en-US" sz="1800" dirty="0">
                <a:latin typeface="+mj-ea"/>
                <a:ea typeface="+mj-ea"/>
              </a:rPr>
              <a:t>可深度读取汽车</a:t>
            </a:r>
            <a:r>
              <a:rPr lang="en-US" altLang="zh-CN" sz="1800" dirty="0">
                <a:latin typeface="+mj-ea"/>
                <a:ea typeface="+mj-ea"/>
              </a:rPr>
              <a:t>Can</a:t>
            </a:r>
            <a:r>
              <a:rPr lang="zh-CN" altLang="en-US" sz="1800" dirty="0">
                <a:latin typeface="+mj-ea"/>
                <a:ea typeface="+mj-ea"/>
              </a:rPr>
              <a:t>总线数据和私有协议，通过</a:t>
            </a:r>
            <a:r>
              <a:rPr lang="en-US" altLang="zh-CN" sz="1800" dirty="0">
                <a:latin typeface="+mj-ea"/>
                <a:ea typeface="+mj-ea"/>
              </a:rPr>
              <a:t>GPRS</a:t>
            </a:r>
            <a:r>
              <a:rPr lang="zh-CN" altLang="en-US" sz="1800" dirty="0">
                <a:latin typeface="+mj-ea"/>
                <a:ea typeface="+mj-ea"/>
              </a:rPr>
              <a:t>网络将数据传出到云服务器，提供车况报告、行车报告、油耗统计、故障提醒、违章查询、位置轨迹、驾驶行为、安全防盗、预约服务、远程找车、利用手机控制汽车门、窗、灯、锁、喇叭、双闪、反光镜折叠、天窗、监听中控警告和安全气囊状态等。</a:t>
            </a:r>
          </a:p>
        </p:txBody>
      </p:sp>
      <p:pic>
        <p:nvPicPr>
          <p:cNvPr id="20486" name="Picture 2" descr="https://gss3.bdstatic.com/-Po3dSag_xI4khGkpoWK1HF6hhy/baike/w%3D268%3Bg%3D0/sign=d46f747d8c82b9013dadc4354bb6ce4a/e4dde71190ef76c6bc7ca4719b16fdfaaf516739.jpg">
            <a:extLst>
              <a:ext uri="{FF2B5EF4-FFF2-40B4-BE49-F238E27FC236}">
                <a16:creationId xmlns:a16="http://schemas.microsoft.com/office/drawing/2014/main" id="{893B21EE-A037-46D3-B798-3C20AF25D3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2085975"/>
            <a:ext cx="2095500" cy="192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DCDCA57-BE29-4934-A5A7-E820D875E6DD}"/>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a:t>    </a:t>
            </a:r>
            <a:r>
              <a:rPr lang="en-US" altLang="zh-CN" sz="3600">
                <a:latin typeface="黑体" panose="02010609060101010101" pitchFamily="49" charset="-122"/>
                <a:ea typeface="黑体" panose="02010609060101010101" pitchFamily="49" charset="-122"/>
              </a:rPr>
              <a:t>6.1 </a:t>
            </a:r>
            <a:r>
              <a:rPr lang="zh-CN" altLang="en-US" sz="3600">
                <a:latin typeface="黑体" panose="02010609060101010101" pitchFamily="49" charset="-122"/>
                <a:ea typeface="黑体" panose="02010609060101010101" pitchFamily="49" charset="-122"/>
              </a:rPr>
              <a:t>什么是车联网</a:t>
            </a:r>
            <a:endParaRPr lang="zh-CN" altLang="en-US" sz="3600" dirty="0">
              <a:latin typeface="黑体" panose="02010609060101010101" pitchFamily="49" charset="-122"/>
              <a:ea typeface="黑体" panose="02010609060101010101" pitchFamily="49" charset="-122"/>
            </a:endParaRPr>
          </a:p>
        </p:txBody>
      </p:sp>
      <p:sp>
        <p:nvSpPr>
          <p:cNvPr id="20488" name="TextBox 49">
            <a:extLst>
              <a:ext uri="{FF2B5EF4-FFF2-40B4-BE49-F238E27FC236}">
                <a16:creationId xmlns:a16="http://schemas.microsoft.com/office/drawing/2014/main" id="{0E804004-0F05-4E14-9916-738FE44FB1E4}"/>
              </a:ext>
            </a:extLst>
          </p:cNvPr>
          <p:cNvSpPr txBox="1">
            <a:spLocks noChangeArrowheads="1"/>
          </p:cNvSpPr>
          <p:nvPr/>
        </p:nvSpPr>
        <p:spPr bwMode="auto">
          <a:xfrm>
            <a:off x="107950" y="908050"/>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6.1.2 </a:t>
            </a:r>
            <a:r>
              <a:rPr lang="zh-CN" altLang="en-US" sz="2600">
                <a:latin typeface="黑体" panose="02010609060101010101" pitchFamily="49" charset="-122"/>
                <a:ea typeface="黑体" panose="02010609060101010101" pitchFamily="49" charset="-122"/>
              </a:rPr>
              <a:t>车联网与</a:t>
            </a:r>
            <a:r>
              <a:rPr lang="en-US" altLang="zh-CN" sz="2600">
                <a:latin typeface="黑体" panose="02010609060101010101" pitchFamily="49" charset="-122"/>
                <a:ea typeface="黑体" panose="02010609060101010101" pitchFamily="49" charset="-122"/>
              </a:rPr>
              <a:t>Telematics</a:t>
            </a:r>
          </a:p>
        </p:txBody>
      </p:sp>
      <p:sp>
        <p:nvSpPr>
          <p:cNvPr id="10" name="灯片编号占位符 11">
            <a:extLst>
              <a:ext uri="{FF2B5EF4-FFF2-40B4-BE49-F238E27FC236}">
                <a16:creationId xmlns:a16="http://schemas.microsoft.com/office/drawing/2014/main" id="{2B4D9D79-D37E-4E30-919A-F61895CBE99F}"/>
              </a:ext>
            </a:extLst>
          </p:cNvPr>
          <p:cNvSpPr txBox="1"/>
          <p:nvPr/>
        </p:nvSpPr>
        <p:spPr bwMode="auto">
          <a:xfrm>
            <a:off x="8726488" y="6492875"/>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10</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内容占位符 2">
            <a:extLst>
              <a:ext uri="{FF2B5EF4-FFF2-40B4-BE49-F238E27FC236}">
                <a16:creationId xmlns:a16="http://schemas.microsoft.com/office/drawing/2014/main" id="{BEE26251-48DC-49A0-AF03-7DB42099DE40}"/>
              </a:ext>
            </a:extLst>
          </p:cNvPr>
          <p:cNvSpPr txBox="1">
            <a:spLocks/>
          </p:cNvSpPr>
          <p:nvPr/>
        </p:nvSpPr>
        <p:spPr bwMode="auto">
          <a:xfrm>
            <a:off x="223838" y="1628775"/>
            <a:ext cx="8740775" cy="363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04800" indent="-304800" defTabSz="4572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628650" indent="-304800" defTabSz="4572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898525" indent="-269875" defTabSz="4572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241425" indent="-233363"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1601788" indent="-233363"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0589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5161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29733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4305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Aft>
                <a:spcPts val="600"/>
              </a:spcAft>
              <a:buSzPct val="92000"/>
              <a:buFont typeface="Wingdings" panose="05000000000000000000" pitchFamily="2" charset="2"/>
              <a:buChar char="n"/>
            </a:pPr>
            <a:r>
              <a:rPr lang="zh-CN" altLang="en-US" sz="2300" dirty="0">
                <a:latin typeface="Franklin Gothic Medium" panose="020B0603020102020204" pitchFamily="34" charset="0"/>
              </a:rPr>
              <a:t>无人驾驶汽车近些年来发展迅速，成为世界各个国家与各个车企的研究重点</a:t>
            </a:r>
          </a:p>
          <a:p>
            <a:pPr eaLnBrk="1" hangingPunct="1">
              <a:spcAft>
                <a:spcPts val="600"/>
              </a:spcAft>
              <a:buSzPct val="92000"/>
              <a:buFont typeface="Wingdings" panose="05000000000000000000" pitchFamily="2" charset="2"/>
              <a:buChar char="n"/>
            </a:pPr>
            <a:r>
              <a:rPr lang="zh-CN" altLang="en-US" sz="2300" dirty="0">
                <a:latin typeface="Franklin Gothic Medium" panose="020B0603020102020204" pitchFamily="34" charset="0"/>
              </a:rPr>
              <a:t>据美国国家道路交通安全管理局和汽车工程师学会对自动驾驶系统的分级标准，</a:t>
            </a:r>
            <a:r>
              <a:rPr lang="en-US" altLang="zh-CN" sz="2300" dirty="0">
                <a:latin typeface="Franklin Gothic Medium" panose="020B0603020102020204" pitchFamily="34" charset="0"/>
              </a:rPr>
              <a:t>L1</a:t>
            </a:r>
            <a:r>
              <a:rPr lang="zh-CN" altLang="en-US" sz="2300" dirty="0">
                <a:latin typeface="Franklin Gothic Medium" panose="020B0603020102020204" pitchFamily="34" charset="0"/>
              </a:rPr>
              <a:t>和</a:t>
            </a:r>
            <a:r>
              <a:rPr lang="en-US" altLang="zh-CN" sz="2300" dirty="0">
                <a:latin typeface="Franklin Gothic Medium" panose="020B0603020102020204" pitchFamily="34" charset="0"/>
              </a:rPr>
              <a:t>L2</a:t>
            </a:r>
            <a:r>
              <a:rPr lang="zh-CN" altLang="en-US" sz="2300" dirty="0">
                <a:latin typeface="Franklin Gothic Medium" panose="020B0603020102020204" pitchFamily="34" charset="0"/>
              </a:rPr>
              <a:t>算辅助驾驶，</a:t>
            </a:r>
            <a:r>
              <a:rPr lang="en-US" altLang="zh-CN" sz="2300" dirty="0">
                <a:latin typeface="Franklin Gothic Medium" panose="020B0603020102020204" pitchFamily="34" charset="0"/>
              </a:rPr>
              <a:t>L3</a:t>
            </a:r>
            <a:r>
              <a:rPr lang="zh-CN" altLang="en-US" sz="2300" dirty="0">
                <a:latin typeface="Franklin Gothic Medium" panose="020B0603020102020204" pitchFamily="34" charset="0"/>
              </a:rPr>
              <a:t>以上才能叫自动驾驶</a:t>
            </a:r>
          </a:p>
        </p:txBody>
      </p:sp>
      <p:pic>
        <p:nvPicPr>
          <p:cNvPr id="22531" name="Picture 4" descr="null">
            <a:extLst>
              <a:ext uri="{FF2B5EF4-FFF2-40B4-BE49-F238E27FC236}">
                <a16:creationId xmlns:a16="http://schemas.microsoft.com/office/drawing/2014/main" id="{1A25BD04-BAC5-4766-B2C8-E05F3E2598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8538" y="3284538"/>
            <a:ext cx="4833937" cy="341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1270B20C-F7E0-4393-A787-5D698C68A4AA}"/>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a:t>    </a:t>
            </a:r>
            <a:r>
              <a:rPr lang="en-US" altLang="zh-CN" sz="3600">
                <a:latin typeface="黑体" panose="02010609060101010101" pitchFamily="49" charset="-122"/>
                <a:ea typeface="黑体" panose="02010609060101010101" pitchFamily="49" charset="-122"/>
              </a:rPr>
              <a:t>6.1 </a:t>
            </a:r>
            <a:r>
              <a:rPr lang="zh-CN" altLang="en-US" sz="3600">
                <a:latin typeface="黑体" panose="02010609060101010101" pitchFamily="49" charset="-122"/>
                <a:ea typeface="黑体" panose="02010609060101010101" pitchFamily="49" charset="-122"/>
              </a:rPr>
              <a:t>什么是车联网</a:t>
            </a:r>
            <a:endParaRPr lang="zh-CN" altLang="en-US" sz="3600" dirty="0">
              <a:latin typeface="黑体" panose="02010609060101010101" pitchFamily="49" charset="-122"/>
              <a:ea typeface="黑体" panose="02010609060101010101" pitchFamily="49" charset="-122"/>
            </a:endParaRPr>
          </a:p>
        </p:txBody>
      </p:sp>
      <p:sp>
        <p:nvSpPr>
          <p:cNvPr id="22533" name="TextBox 49">
            <a:extLst>
              <a:ext uri="{FF2B5EF4-FFF2-40B4-BE49-F238E27FC236}">
                <a16:creationId xmlns:a16="http://schemas.microsoft.com/office/drawing/2014/main" id="{5983D039-A628-4830-8C80-185159755004}"/>
              </a:ext>
            </a:extLst>
          </p:cNvPr>
          <p:cNvSpPr txBox="1">
            <a:spLocks noChangeArrowheads="1"/>
          </p:cNvSpPr>
          <p:nvPr/>
        </p:nvSpPr>
        <p:spPr bwMode="auto">
          <a:xfrm>
            <a:off x="107950" y="908050"/>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6.1.3 </a:t>
            </a:r>
            <a:r>
              <a:rPr lang="zh-CN" altLang="en-US" sz="2600">
                <a:latin typeface="黑体" panose="02010609060101010101" pitchFamily="49" charset="-122"/>
                <a:ea typeface="黑体" panose="02010609060101010101" pitchFamily="49" charset="-122"/>
              </a:rPr>
              <a:t>车联网与无人驾驶</a:t>
            </a:r>
            <a:endParaRPr lang="en-US" altLang="zh-CN" sz="2600">
              <a:latin typeface="黑体" panose="02010609060101010101" pitchFamily="49" charset="-122"/>
              <a:ea typeface="黑体" panose="02010609060101010101" pitchFamily="49" charset="-122"/>
            </a:endParaRPr>
          </a:p>
        </p:txBody>
      </p:sp>
      <p:sp>
        <p:nvSpPr>
          <p:cNvPr id="7" name="灯片编号占位符 11">
            <a:extLst>
              <a:ext uri="{FF2B5EF4-FFF2-40B4-BE49-F238E27FC236}">
                <a16:creationId xmlns:a16="http://schemas.microsoft.com/office/drawing/2014/main" id="{3E79E2CB-2922-4BA3-872C-65DF4B2FE0DE}"/>
              </a:ext>
            </a:extLst>
          </p:cNvPr>
          <p:cNvSpPr txBox="1"/>
          <p:nvPr/>
        </p:nvSpPr>
        <p:spPr bwMode="auto">
          <a:xfrm>
            <a:off x="8726488" y="6505659"/>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11</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1694B1CE-4D18-4C13-85B3-B5AED6005A71}"/>
              </a:ext>
            </a:extLst>
          </p:cNvPr>
          <p:cNvSpPr txBox="1">
            <a:spLocks/>
          </p:cNvSpPr>
          <p:nvPr/>
        </p:nvSpPr>
        <p:spPr>
          <a:xfrm>
            <a:off x="223838" y="1598613"/>
            <a:ext cx="8740775" cy="3630612"/>
          </a:xfrm>
          <a:prstGeom prst="rect">
            <a:avLst/>
          </a:prstGeom>
        </p:spPr>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buClrTx/>
              <a:buFont typeface="Wingdings" panose="05000000000000000000" pitchFamily="2" charset="2"/>
              <a:buChar char="n"/>
              <a:defRPr/>
            </a:pPr>
            <a:r>
              <a:rPr lang="en-US" altLang="zh-CN" sz="2400" dirty="0">
                <a:solidFill>
                  <a:schemeClr val="tx1"/>
                </a:solidFill>
              </a:rPr>
              <a:t>2016</a:t>
            </a:r>
            <a:r>
              <a:rPr lang="zh-CN" altLang="en-US" sz="2400" dirty="0">
                <a:solidFill>
                  <a:schemeClr val="tx1"/>
                </a:solidFill>
              </a:rPr>
              <a:t>年</a:t>
            </a:r>
            <a:r>
              <a:rPr lang="en-US" altLang="zh-CN" sz="2400" dirty="0">
                <a:solidFill>
                  <a:schemeClr val="tx1"/>
                </a:solidFill>
              </a:rPr>
              <a:t>1</a:t>
            </a:r>
            <a:r>
              <a:rPr lang="zh-CN" altLang="en-US" sz="2400" dirty="0">
                <a:solidFill>
                  <a:schemeClr val="tx1"/>
                </a:solidFill>
              </a:rPr>
              <a:t>月</a:t>
            </a:r>
            <a:r>
              <a:rPr lang="en-US" altLang="zh-CN" sz="2400" dirty="0">
                <a:solidFill>
                  <a:schemeClr val="tx1"/>
                </a:solidFill>
              </a:rPr>
              <a:t>20</a:t>
            </a:r>
            <a:r>
              <a:rPr lang="zh-CN" altLang="en-US" sz="2400" dirty="0">
                <a:solidFill>
                  <a:schemeClr val="tx1"/>
                </a:solidFill>
              </a:rPr>
              <a:t>日，一辆处于自动驾驶状态的特斯拉</a:t>
            </a:r>
            <a:r>
              <a:rPr lang="en-US" altLang="zh-CN" sz="2400" dirty="0">
                <a:solidFill>
                  <a:schemeClr val="tx1"/>
                </a:solidFill>
              </a:rPr>
              <a:t>Model S</a:t>
            </a:r>
            <a:r>
              <a:rPr lang="zh-CN" altLang="en-US" sz="2400" dirty="0">
                <a:solidFill>
                  <a:schemeClr val="tx1"/>
                </a:solidFill>
              </a:rPr>
              <a:t>，在京港澳高速邯郸段与前方道路清扫车发生追尾事故，司机不幸身亡。这起事故，被认为是全球首例“自动驾驶”致死车祸。</a:t>
            </a:r>
            <a:endParaRPr lang="en-US" altLang="zh-CN" sz="2400" dirty="0">
              <a:solidFill>
                <a:schemeClr val="tx1"/>
              </a:solidFill>
            </a:endParaRPr>
          </a:p>
          <a:p>
            <a:pPr>
              <a:buClrTx/>
              <a:buFont typeface="Wingdings" panose="05000000000000000000" pitchFamily="2" charset="2"/>
              <a:buChar char="n"/>
              <a:defRPr/>
            </a:pPr>
            <a:endParaRPr lang="en-US" altLang="zh-CN" sz="2400" dirty="0">
              <a:solidFill>
                <a:schemeClr val="tx1"/>
              </a:solidFill>
            </a:endParaRPr>
          </a:p>
          <a:p>
            <a:pPr>
              <a:buClrTx/>
              <a:buFont typeface="Wingdings" panose="05000000000000000000" pitchFamily="2" charset="2"/>
              <a:buChar char="n"/>
              <a:defRPr/>
            </a:pPr>
            <a:endParaRPr lang="en-US" altLang="zh-CN" sz="2400" dirty="0">
              <a:solidFill>
                <a:schemeClr val="tx1"/>
              </a:solidFill>
            </a:endParaRPr>
          </a:p>
          <a:p>
            <a:pPr>
              <a:buClrTx/>
              <a:buFont typeface="Wingdings" panose="05000000000000000000" pitchFamily="2" charset="2"/>
              <a:buChar char="n"/>
              <a:defRPr/>
            </a:pPr>
            <a:endParaRPr lang="en-US" altLang="zh-CN" sz="2400" dirty="0">
              <a:solidFill>
                <a:schemeClr val="tx1"/>
              </a:solidFill>
            </a:endParaRPr>
          </a:p>
          <a:p>
            <a:pPr>
              <a:buClrTx/>
              <a:buFont typeface="Wingdings" panose="05000000000000000000" pitchFamily="2" charset="2"/>
              <a:buChar char="n"/>
              <a:defRPr/>
            </a:pPr>
            <a:endParaRPr lang="en-US" altLang="zh-CN" sz="2400" dirty="0">
              <a:solidFill>
                <a:schemeClr val="tx1"/>
              </a:solidFill>
            </a:endParaRPr>
          </a:p>
          <a:p>
            <a:pPr>
              <a:buClrTx/>
              <a:buFont typeface="Wingdings" panose="05000000000000000000" pitchFamily="2" charset="2"/>
              <a:buChar char="n"/>
              <a:defRPr/>
            </a:pPr>
            <a:endParaRPr lang="en-US" altLang="zh-CN" sz="2400" dirty="0">
              <a:solidFill>
                <a:schemeClr val="tx1"/>
              </a:solidFill>
            </a:endParaRPr>
          </a:p>
          <a:p>
            <a:pPr marL="0" indent="0">
              <a:buClrTx/>
              <a:buFont typeface="Wingdings 2" panose="05020102010507070707" pitchFamily="18" charset="2"/>
              <a:buNone/>
              <a:defRPr/>
            </a:pPr>
            <a:endParaRPr lang="en-US" altLang="zh-CN" sz="2400" dirty="0">
              <a:solidFill>
                <a:schemeClr val="tx1"/>
              </a:solidFill>
            </a:endParaRPr>
          </a:p>
        </p:txBody>
      </p:sp>
      <p:pic>
        <p:nvPicPr>
          <p:cNvPr id="23555" name="Picture 2" descr="null">
            <a:extLst>
              <a:ext uri="{FF2B5EF4-FFF2-40B4-BE49-F238E27FC236}">
                <a16:creationId xmlns:a16="http://schemas.microsoft.com/office/drawing/2014/main" id="{6C1E9E96-7CBD-416C-B6F0-63EC2A07D39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852738"/>
            <a:ext cx="8123238"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BFE3856F-02C6-4181-B297-4B4EE554FAFB}"/>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a:t>    </a:t>
            </a:r>
            <a:r>
              <a:rPr lang="en-US" altLang="zh-CN" sz="3600">
                <a:latin typeface="黑体" panose="02010609060101010101" pitchFamily="49" charset="-122"/>
                <a:ea typeface="黑体" panose="02010609060101010101" pitchFamily="49" charset="-122"/>
              </a:rPr>
              <a:t>6.1 </a:t>
            </a:r>
            <a:r>
              <a:rPr lang="zh-CN" altLang="en-US" sz="3600">
                <a:latin typeface="黑体" panose="02010609060101010101" pitchFamily="49" charset="-122"/>
                <a:ea typeface="黑体" panose="02010609060101010101" pitchFamily="49" charset="-122"/>
              </a:rPr>
              <a:t>什么是车联网</a:t>
            </a:r>
            <a:endParaRPr lang="zh-CN" altLang="en-US" sz="3600" dirty="0">
              <a:latin typeface="黑体" panose="02010609060101010101" pitchFamily="49" charset="-122"/>
              <a:ea typeface="黑体" panose="02010609060101010101" pitchFamily="49" charset="-122"/>
            </a:endParaRPr>
          </a:p>
        </p:txBody>
      </p:sp>
      <p:sp>
        <p:nvSpPr>
          <p:cNvPr id="23557" name="TextBox 49">
            <a:extLst>
              <a:ext uri="{FF2B5EF4-FFF2-40B4-BE49-F238E27FC236}">
                <a16:creationId xmlns:a16="http://schemas.microsoft.com/office/drawing/2014/main" id="{998C5C73-BC1F-456E-842B-BECF4804A05A}"/>
              </a:ext>
            </a:extLst>
          </p:cNvPr>
          <p:cNvSpPr txBox="1">
            <a:spLocks noChangeArrowheads="1"/>
          </p:cNvSpPr>
          <p:nvPr/>
        </p:nvSpPr>
        <p:spPr bwMode="auto">
          <a:xfrm>
            <a:off x="107950" y="908050"/>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6.1.3 </a:t>
            </a:r>
            <a:r>
              <a:rPr lang="zh-CN" altLang="en-US" sz="2600">
                <a:latin typeface="黑体" panose="02010609060101010101" pitchFamily="49" charset="-122"/>
                <a:ea typeface="黑体" panose="02010609060101010101" pitchFamily="49" charset="-122"/>
              </a:rPr>
              <a:t>车联网与无人驾驶</a:t>
            </a:r>
            <a:endParaRPr lang="en-US" altLang="zh-CN" sz="2600">
              <a:latin typeface="黑体" panose="02010609060101010101" pitchFamily="49" charset="-122"/>
              <a:ea typeface="黑体" panose="02010609060101010101" pitchFamily="49" charset="-122"/>
            </a:endParaRPr>
          </a:p>
        </p:txBody>
      </p:sp>
      <p:sp>
        <p:nvSpPr>
          <p:cNvPr id="7" name="灯片编号占位符 11">
            <a:extLst>
              <a:ext uri="{FF2B5EF4-FFF2-40B4-BE49-F238E27FC236}">
                <a16:creationId xmlns:a16="http://schemas.microsoft.com/office/drawing/2014/main" id="{353D6DA0-09F8-4F79-AE69-F16B31BB5680}"/>
              </a:ext>
            </a:extLst>
          </p:cNvPr>
          <p:cNvSpPr txBox="1"/>
          <p:nvPr/>
        </p:nvSpPr>
        <p:spPr bwMode="auto">
          <a:xfrm>
            <a:off x="8748713" y="6492875"/>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12</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内容占位符 2">
            <a:extLst>
              <a:ext uri="{FF2B5EF4-FFF2-40B4-BE49-F238E27FC236}">
                <a16:creationId xmlns:a16="http://schemas.microsoft.com/office/drawing/2014/main" id="{39E75F8D-0413-4C1B-BA1D-2B01B9135B77}"/>
              </a:ext>
            </a:extLst>
          </p:cNvPr>
          <p:cNvSpPr txBox="1">
            <a:spLocks/>
          </p:cNvSpPr>
          <p:nvPr/>
        </p:nvSpPr>
        <p:spPr bwMode="auto">
          <a:xfrm>
            <a:off x="201613" y="1738313"/>
            <a:ext cx="4154487"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04800" indent="-304800" defTabSz="4572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628650" indent="-304800" defTabSz="4572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898525" indent="-269875" defTabSz="4572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241425" indent="-233363"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1601788" indent="-233363"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0589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5161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29733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4305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Aft>
                <a:spcPts val="600"/>
              </a:spcAft>
              <a:buSzPct val="92000"/>
              <a:buFont typeface="Wingdings" panose="05000000000000000000" pitchFamily="2" charset="2"/>
              <a:buChar char="n"/>
            </a:pPr>
            <a:r>
              <a:rPr lang="en-US" altLang="zh-CN" sz="2400" dirty="0">
                <a:latin typeface="Franklin Gothic Medium" panose="020B0603020102020204" pitchFamily="34" charset="0"/>
              </a:rPr>
              <a:t>2016</a:t>
            </a:r>
            <a:r>
              <a:rPr lang="zh-CN" altLang="en-US" sz="2400" dirty="0">
                <a:latin typeface="Franklin Gothic Medium" panose="020B0603020102020204" pitchFamily="34" charset="0"/>
              </a:rPr>
              <a:t>年，美国人</a:t>
            </a:r>
            <a:r>
              <a:rPr lang="en-US" altLang="zh-CN" sz="2400" dirty="0">
                <a:latin typeface="Franklin Gothic Medium" panose="020B0603020102020204" pitchFamily="34" charset="0"/>
              </a:rPr>
              <a:t>Joshua D. Brown </a:t>
            </a:r>
            <a:r>
              <a:rPr lang="zh-CN" altLang="en-US" sz="2400" dirty="0">
                <a:latin typeface="Franklin Gothic Medium" panose="020B0603020102020204" pitchFamily="34" charset="0"/>
              </a:rPr>
              <a:t>驾驶一辆特斯拉</a:t>
            </a:r>
            <a:r>
              <a:rPr lang="en-US" altLang="zh-CN" sz="2400" dirty="0">
                <a:latin typeface="Franklin Gothic Medium" panose="020B0603020102020204" pitchFamily="34" charset="0"/>
              </a:rPr>
              <a:t>Model S </a:t>
            </a:r>
            <a:r>
              <a:rPr lang="zh-CN" altLang="en-US" sz="2400" dirty="0">
                <a:latin typeface="Franklin Gothic Medium" panose="020B0603020102020204" pitchFamily="34" charset="0"/>
              </a:rPr>
              <a:t>，在佛罗里达的一个交叉路口，与前方一辆处于横穿公路位置的拖挂货车相撞，导致其不幸丧生。</a:t>
            </a:r>
            <a:endParaRPr lang="en-US" altLang="zh-CN" sz="2400" dirty="0">
              <a:latin typeface="Franklin Gothic Medium" panose="020B0603020102020204" pitchFamily="34" charset="0"/>
            </a:endParaRPr>
          </a:p>
          <a:p>
            <a:pPr eaLnBrk="1" hangingPunct="1">
              <a:spcAft>
                <a:spcPts val="600"/>
              </a:spcAft>
              <a:buSzPct val="92000"/>
              <a:buFont typeface="Wingdings" panose="05000000000000000000" pitchFamily="2" charset="2"/>
              <a:buChar char="n"/>
            </a:pPr>
            <a:r>
              <a:rPr lang="zh-CN" altLang="en-US" sz="2400" dirty="0">
                <a:latin typeface="Franklin Gothic Medium" panose="020B0603020102020204" pitchFamily="34" charset="0"/>
              </a:rPr>
              <a:t>特斯拉最终承认，由于天空背景过于明亮，自动驾驶系统的摄像头将拖挂货车的白色车身误认为是天上的白云，而雷达系统则把高大的车身当成了悬空的路标</a:t>
            </a:r>
          </a:p>
        </p:txBody>
      </p:sp>
      <p:pic>
        <p:nvPicPr>
          <p:cNvPr id="24579" name="Picture 2" descr="null">
            <a:extLst>
              <a:ext uri="{FF2B5EF4-FFF2-40B4-BE49-F238E27FC236}">
                <a16:creationId xmlns:a16="http://schemas.microsoft.com/office/drawing/2014/main" id="{69219FA0-D9D2-4689-A7AE-22A5BE68DE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8988" y="2009775"/>
            <a:ext cx="4287837" cy="291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矩形 1">
            <a:extLst>
              <a:ext uri="{FF2B5EF4-FFF2-40B4-BE49-F238E27FC236}">
                <a16:creationId xmlns:a16="http://schemas.microsoft.com/office/drawing/2014/main" id="{0D00856B-2CA4-47D7-BFE1-6E86602BED62}"/>
              </a:ext>
            </a:extLst>
          </p:cNvPr>
          <p:cNvSpPr>
            <a:spLocks noChangeArrowheads="1"/>
          </p:cNvSpPr>
          <p:nvPr/>
        </p:nvSpPr>
        <p:spPr bwMode="auto">
          <a:xfrm>
            <a:off x="4598988" y="5075238"/>
            <a:ext cx="4427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defTabSz="4572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defTabSz="4572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Aft>
                <a:spcPts val="600"/>
              </a:spcAft>
              <a:buClr>
                <a:schemeClr val="accent2"/>
              </a:buClr>
              <a:buSzPct val="92000"/>
              <a:buFont typeface="Arial" panose="020B0604020202020204" pitchFamily="34" charset="0"/>
              <a:buNone/>
            </a:pPr>
            <a:r>
              <a:rPr lang="zh-CN" altLang="en-US" sz="1800">
                <a:solidFill>
                  <a:srgbClr val="002060"/>
                </a:solidFill>
                <a:latin typeface="Franklin Gothic Medium" panose="020B0603020102020204" pitchFamily="34" charset="0"/>
              </a:rPr>
              <a:t>佛罗里达致命车祸现场示意图</a:t>
            </a:r>
          </a:p>
        </p:txBody>
      </p:sp>
      <p:sp>
        <p:nvSpPr>
          <p:cNvPr id="6" name="Rectangle 2">
            <a:extLst>
              <a:ext uri="{FF2B5EF4-FFF2-40B4-BE49-F238E27FC236}">
                <a16:creationId xmlns:a16="http://schemas.microsoft.com/office/drawing/2014/main" id="{BD8E3E27-06DE-4C94-9DB0-45DE18BA9360}"/>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a:t>    </a:t>
            </a:r>
            <a:r>
              <a:rPr lang="en-US" altLang="zh-CN" sz="3600">
                <a:latin typeface="黑体" panose="02010609060101010101" pitchFamily="49" charset="-122"/>
                <a:ea typeface="黑体" panose="02010609060101010101" pitchFamily="49" charset="-122"/>
              </a:rPr>
              <a:t>6.1 </a:t>
            </a:r>
            <a:r>
              <a:rPr lang="zh-CN" altLang="en-US" sz="3600">
                <a:latin typeface="黑体" panose="02010609060101010101" pitchFamily="49" charset="-122"/>
                <a:ea typeface="黑体" panose="02010609060101010101" pitchFamily="49" charset="-122"/>
              </a:rPr>
              <a:t>什么是车联网</a:t>
            </a:r>
            <a:endParaRPr lang="zh-CN" altLang="en-US" sz="3600" dirty="0">
              <a:latin typeface="黑体" panose="02010609060101010101" pitchFamily="49" charset="-122"/>
              <a:ea typeface="黑体" panose="02010609060101010101" pitchFamily="49" charset="-122"/>
            </a:endParaRPr>
          </a:p>
        </p:txBody>
      </p:sp>
      <p:sp>
        <p:nvSpPr>
          <p:cNvPr id="24582" name="TextBox 49">
            <a:extLst>
              <a:ext uri="{FF2B5EF4-FFF2-40B4-BE49-F238E27FC236}">
                <a16:creationId xmlns:a16="http://schemas.microsoft.com/office/drawing/2014/main" id="{78D03E10-7C2F-4698-ACE0-89E195BA7FD8}"/>
              </a:ext>
            </a:extLst>
          </p:cNvPr>
          <p:cNvSpPr txBox="1">
            <a:spLocks noChangeArrowheads="1"/>
          </p:cNvSpPr>
          <p:nvPr/>
        </p:nvSpPr>
        <p:spPr bwMode="auto">
          <a:xfrm>
            <a:off x="107950" y="908050"/>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6.1.3 </a:t>
            </a:r>
            <a:r>
              <a:rPr lang="zh-CN" altLang="en-US" sz="2600">
                <a:latin typeface="黑体" panose="02010609060101010101" pitchFamily="49" charset="-122"/>
                <a:ea typeface="黑体" panose="02010609060101010101" pitchFamily="49" charset="-122"/>
              </a:rPr>
              <a:t>车联网与无人驾驶</a:t>
            </a:r>
            <a:endParaRPr lang="en-US" altLang="zh-CN" sz="2600">
              <a:latin typeface="黑体" panose="02010609060101010101" pitchFamily="49" charset="-122"/>
              <a:ea typeface="黑体" panose="02010609060101010101" pitchFamily="49" charset="-122"/>
            </a:endParaRPr>
          </a:p>
        </p:txBody>
      </p:sp>
      <p:sp>
        <p:nvSpPr>
          <p:cNvPr id="7" name="灯片编号占位符 11">
            <a:extLst>
              <a:ext uri="{FF2B5EF4-FFF2-40B4-BE49-F238E27FC236}">
                <a16:creationId xmlns:a16="http://schemas.microsoft.com/office/drawing/2014/main" id="{C730B13B-5EE8-49D4-9B30-46CAEB1B77F4}"/>
              </a:ext>
            </a:extLst>
          </p:cNvPr>
          <p:cNvSpPr txBox="1"/>
          <p:nvPr/>
        </p:nvSpPr>
        <p:spPr bwMode="auto">
          <a:xfrm>
            <a:off x="8726488" y="6492875"/>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13</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a:extLst>
              <a:ext uri="{FF2B5EF4-FFF2-40B4-BE49-F238E27FC236}">
                <a16:creationId xmlns:a16="http://schemas.microsoft.com/office/drawing/2014/main" id="{C1DD1E60-6C2F-46E3-9871-D03A083F7C88}"/>
              </a:ext>
            </a:extLst>
          </p:cNvPr>
          <p:cNvSpPr txBox="1">
            <a:spLocks/>
          </p:cNvSpPr>
          <p:nvPr/>
        </p:nvSpPr>
        <p:spPr bwMode="auto">
          <a:xfrm>
            <a:off x="223838" y="1612900"/>
            <a:ext cx="8740775" cy="363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04800" indent="-304800" defTabSz="4572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628650" indent="-304800" defTabSz="4572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898525" indent="-269875" defTabSz="4572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241425" indent="-233363"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1601788" indent="-233363"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0589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5161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29733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4305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Aft>
                <a:spcPts val="600"/>
              </a:spcAft>
              <a:buClr>
                <a:schemeClr val="tx1"/>
              </a:buClr>
              <a:buSzPct val="92000"/>
              <a:buFont typeface="Wingdings" panose="05000000000000000000" pitchFamily="2" charset="2"/>
              <a:buChar char="n"/>
            </a:pPr>
            <a:r>
              <a:rPr lang="en-US" altLang="zh-CN" sz="2400" dirty="0">
                <a:latin typeface="Franklin Gothic Medium" panose="020B0603020102020204" pitchFamily="34" charset="0"/>
              </a:rPr>
              <a:t>2018</a:t>
            </a:r>
            <a:r>
              <a:rPr lang="zh-CN" altLang="en-US" sz="2400" dirty="0">
                <a:latin typeface="Franklin Gothic Medium" panose="020B0603020102020204" pitchFamily="34" charset="0"/>
              </a:rPr>
              <a:t>年</a:t>
            </a:r>
            <a:r>
              <a:rPr lang="en-US" altLang="zh-CN" sz="2400" dirty="0">
                <a:latin typeface="Franklin Gothic Medium" panose="020B0603020102020204" pitchFamily="34" charset="0"/>
              </a:rPr>
              <a:t>3</a:t>
            </a:r>
            <a:r>
              <a:rPr lang="zh-CN" altLang="en-US" sz="2400" dirty="0">
                <a:latin typeface="Franklin Gothic Medium" panose="020B0603020102020204" pitchFamily="34" charset="0"/>
              </a:rPr>
              <a:t>月，</a:t>
            </a:r>
            <a:r>
              <a:rPr lang="en-US" altLang="zh-CN" sz="2400" dirty="0">
                <a:latin typeface="Franklin Gothic Medium" panose="020B0603020102020204" pitchFamily="34" charset="0"/>
              </a:rPr>
              <a:t>38</a:t>
            </a:r>
            <a:r>
              <a:rPr lang="zh-CN" altLang="en-US" sz="2400" dirty="0">
                <a:latin typeface="Franklin Gothic Medium" panose="020B0603020102020204" pitchFamily="34" charset="0"/>
              </a:rPr>
              <a:t>岁的苹果工程师黄伟伦</a:t>
            </a:r>
            <a:r>
              <a:rPr lang="en-US" altLang="zh-CN" sz="2400" dirty="0">
                <a:latin typeface="Franklin Gothic Medium" panose="020B0603020102020204" pitchFamily="34" charset="0"/>
              </a:rPr>
              <a:t>(Walter Huang)</a:t>
            </a:r>
            <a:r>
              <a:rPr lang="zh-CN" altLang="en-US" sz="2400" dirty="0">
                <a:latin typeface="Franklin Gothic Medium" panose="020B0603020102020204" pitchFamily="34" charset="0"/>
              </a:rPr>
              <a:t>在加州高速公路上驾驶一辆特斯拉</a:t>
            </a:r>
            <a:r>
              <a:rPr lang="en-US" altLang="zh-CN" sz="2400" dirty="0">
                <a:latin typeface="Franklin Gothic Medium" panose="020B0603020102020204" pitchFamily="34" charset="0"/>
              </a:rPr>
              <a:t>Model X</a:t>
            </a:r>
            <a:r>
              <a:rPr lang="zh-CN" altLang="en-US" sz="2400" dirty="0">
                <a:latin typeface="Franklin Gothic Medium" panose="020B0603020102020204" pitchFamily="34" charset="0"/>
              </a:rPr>
              <a:t>行驶时撞上路中间的水泥隔栏并起火，导致他当场死亡。</a:t>
            </a:r>
          </a:p>
        </p:txBody>
      </p:sp>
      <p:pic>
        <p:nvPicPr>
          <p:cNvPr id="25603" name="Picture 2" descr="null">
            <a:extLst>
              <a:ext uri="{FF2B5EF4-FFF2-40B4-BE49-F238E27FC236}">
                <a16:creationId xmlns:a16="http://schemas.microsoft.com/office/drawing/2014/main" id="{A5BA890A-04BC-4B6D-A608-E2AAEF8608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188" y="2984500"/>
            <a:ext cx="6297612" cy="353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6114799-549E-4286-809E-74139D88CE2E}"/>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a:t>    </a:t>
            </a:r>
            <a:r>
              <a:rPr lang="en-US" altLang="zh-CN" sz="3600">
                <a:latin typeface="黑体" panose="02010609060101010101" pitchFamily="49" charset="-122"/>
                <a:ea typeface="黑体" panose="02010609060101010101" pitchFamily="49" charset="-122"/>
              </a:rPr>
              <a:t>6.1 </a:t>
            </a:r>
            <a:r>
              <a:rPr lang="zh-CN" altLang="en-US" sz="3600">
                <a:latin typeface="黑体" panose="02010609060101010101" pitchFamily="49" charset="-122"/>
                <a:ea typeface="黑体" panose="02010609060101010101" pitchFamily="49" charset="-122"/>
              </a:rPr>
              <a:t>什么是车联网</a:t>
            </a:r>
            <a:endParaRPr lang="zh-CN" altLang="en-US" sz="3600" dirty="0">
              <a:latin typeface="黑体" panose="02010609060101010101" pitchFamily="49" charset="-122"/>
              <a:ea typeface="黑体" panose="02010609060101010101" pitchFamily="49" charset="-122"/>
            </a:endParaRPr>
          </a:p>
        </p:txBody>
      </p:sp>
      <p:sp>
        <p:nvSpPr>
          <p:cNvPr id="25605" name="TextBox 49">
            <a:extLst>
              <a:ext uri="{FF2B5EF4-FFF2-40B4-BE49-F238E27FC236}">
                <a16:creationId xmlns:a16="http://schemas.microsoft.com/office/drawing/2014/main" id="{1214D7EB-4515-4149-AF83-2A2B8CE10306}"/>
              </a:ext>
            </a:extLst>
          </p:cNvPr>
          <p:cNvSpPr txBox="1">
            <a:spLocks noChangeArrowheads="1"/>
          </p:cNvSpPr>
          <p:nvPr/>
        </p:nvSpPr>
        <p:spPr bwMode="auto">
          <a:xfrm>
            <a:off x="107950" y="908050"/>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6.1.3 </a:t>
            </a:r>
            <a:r>
              <a:rPr lang="zh-CN" altLang="en-US" sz="2600">
                <a:latin typeface="黑体" panose="02010609060101010101" pitchFamily="49" charset="-122"/>
                <a:ea typeface="黑体" panose="02010609060101010101" pitchFamily="49" charset="-122"/>
              </a:rPr>
              <a:t>车联网与无人驾驶</a:t>
            </a:r>
            <a:endParaRPr lang="en-US" altLang="zh-CN" sz="2600">
              <a:latin typeface="黑体" panose="02010609060101010101" pitchFamily="49" charset="-122"/>
              <a:ea typeface="黑体" panose="02010609060101010101" pitchFamily="49" charset="-122"/>
            </a:endParaRPr>
          </a:p>
        </p:txBody>
      </p:sp>
      <p:sp>
        <p:nvSpPr>
          <p:cNvPr id="6" name="灯片编号占位符 11">
            <a:extLst>
              <a:ext uri="{FF2B5EF4-FFF2-40B4-BE49-F238E27FC236}">
                <a16:creationId xmlns:a16="http://schemas.microsoft.com/office/drawing/2014/main" id="{66C72CEF-DA89-4490-BEBC-66D2FB7D4776}"/>
              </a:ext>
            </a:extLst>
          </p:cNvPr>
          <p:cNvSpPr txBox="1"/>
          <p:nvPr/>
        </p:nvSpPr>
        <p:spPr bwMode="auto">
          <a:xfrm>
            <a:off x="8726488" y="6519863"/>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14</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内容占位符 2">
            <a:extLst>
              <a:ext uri="{FF2B5EF4-FFF2-40B4-BE49-F238E27FC236}">
                <a16:creationId xmlns:a16="http://schemas.microsoft.com/office/drawing/2014/main" id="{A9422994-BF68-415A-8FA9-D904C4B57FE2}"/>
              </a:ext>
            </a:extLst>
          </p:cNvPr>
          <p:cNvSpPr txBox="1">
            <a:spLocks/>
          </p:cNvSpPr>
          <p:nvPr/>
        </p:nvSpPr>
        <p:spPr bwMode="auto">
          <a:xfrm>
            <a:off x="223838" y="1543050"/>
            <a:ext cx="8740775" cy="363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04800" indent="-304800" defTabSz="4572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628650" indent="-304800" defTabSz="4572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898525" indent="-269875" defTabSz="4572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241425" indent="-233363"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1601788" indent="-233363"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0589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5161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29733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4305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Aft>
                <a:spcPts val="600"/>
              </a:spcAft>
              <a:buClr>
                <a:schemeClr val="tx1"/>
              </a:buClr>
              <a:buSzPct val="92000"/>
              <a:buFont typeface="Wingdings" panose="05000000000000000000" pitchFamily="2" charset="2"/>
              <a:buChar char="n"/>
            </a:pPr>
            <a:r>
              <a:rPr lang="en-US" altLang="zh-CN" sz="2400" dirty="0">
                <a:latin typeface="Franklin Gothic Medium" panose="020B0603020102020204" pitchFamily="34" charset="0"/>
              </a:rPr>
              <a:t>2019</a:t>
            </a:r>
            <a:r>
              <a:rPr lang="zh-CN" altLang="en-US" sz="2400" dirty="0">
                <a:latin typeface="Franklin Gothic Medium" panose="020B0603020102020204" pitchFamily="34" charset="0"/>
              </a:rPr>
              <a:t>年</a:t>
            </a:r>
            <a:r>
              <a:rPr lang="en-US" altLang="zh-CN" sz="2400" dirty="0">
                <a:latin typeface="Franklin Gothic Medium" panose="020B0603020102020204" pitchFamily="34" charset="0"/>
              </a:rPr>
              <a:t>3</a:t>
            </a:r>
            <a:r>
              <a:rPr lang="zh-CN" altLang="en-US" sz="2400" dirty="0">
                <a:latin typeface="Franklin Gothic Medium" panose="020B0603020102020204" pitchFamily="34" charset="0"/>
              </a:rPr>
              <a:t>月，</a:t>
            </a:r>
            <a:r>
              <a:rPr lang="en-US" altLang="zh-CN" sz="2400" dirty="0">
                <a:latin typeface="Franklin Gothic Medium" panose="020B0603020102020204" pitchFamily="34" charset="0"/>
              </a:rPr>
              <a:t>50</a:t>
            </a:r>
            <a:r>
              <a:rPr lang="zh-CN" altLang="en-US" sz="2400" dirty="0">
                <a:latin typeface="Franklin Gothic Medium" panose="020B0603020102020204" pitchFamily="34" charset="0"/>
              </a:rPr>
              <a:t>岁的</a:t>
            </a:r>
            <a:r>
              <a:rPr lang="en-US" altLang="zh-CN" sz="2400" dirty="0">
                <a:latin typeface="Franklin Gothic Medium" panose="020B0603020102020204" pitchFamily="34" charset="0"/>
              </a:rPr>
              <a:t>Jeremy Banner</a:t>
            </a:r>
            <a:r>
              <a:rPr lang="zh-CN" altLang="en-US" sz="2400" dirty="0">
                <a:latin typeface="Franklin Gothic Medium" panose="020B0603020102020204" pitchFamily="34" charset="0"/>
              </a:rPr>
              <a:t>在美国佛罗里达高速上驾驶</a:t>
            </a:r>
            <a:r>
              <a:rPr lang="en-US" altLang="zh-CN" sz="2400" dirty="0">
                <a:latin typeface="Franklin Gothic Medium" panose="020B0603020102020204" pitchFamily="34" charset="0"/>
              </a:rPr>
              <a:t>Model 3</a:t>
            </a:r>
            <a:r>
              <a:rPr lang="zh-CN" altLang="en-US" sz="2400" dirty="0">
                <a:latin typeface="Franklin Gothic Medium" panose="020B0603020102020204" pitchFamily="34" charset="0"/>
              </a:rPr>
              <a:t>轿车时，未能及时刹车或转向以避开一辆挂着停车标志的半挂车，因而发生车祸致其死亡。</a:t>
            </a:r>
          </a:p>
        </p:txBody>
      </p:sp>
      <p:pic>
        <p:nvPicPr>
          <p:cNvPr id="26627" name="Picture 2" descr="null">
            <a:extLst>
              <a:ext uri="{FF2B5EF4-FFF2-40B4-BE49-F238E27FC236}">
                <a16:creationId xmlns:a16="http://schemas.microsoft.com/office/drawing/2014/main" id="{DD0B79EF-0F76-449C-AD9B-6EAC47C3F2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5113" y="2906713"/>
            <a:ext cx="6161087" cy="343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35E70635-D58E-462B-AF1B-CCC98E28DAD8}"/>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a:t>    </a:t>
            </a:r>
            <a:r>
              <a:rPr lang="en-US" altLang="zh-CN" sz="3600">
                <a:latin typeface="黑体" panose="02010609060101010101" pitchFamily="49" charset="-122"/>
                <a:ea typeface="黑体" panose="02010609060101010101" pitchFamily="49" charset="-122"/>
              </a:rPr>
              <a:t>6.1 </a:t>
            </a:r>
            <a:r>
              <a:rPr lang="zh-CN" altLang="en-US" sz="3600">
                <a:latin typeface="黑体" panose="02010609060101010101" pitchFamily="49" charset="-122"/>
                <a:ea typeface="黑体" panose="02010609060101010101" pitchFamily="49" charset="-122"/>
              </a:rPr>
              <a:t>什么是车联网</a:t>
            </a:r>
            <a:endParaRPr lang="zh-CN" altLang="en-US" sz="3600" dirty="0">
              <a:latin typeface="黑体" panose="02010609060101010101" pitchFamily="49" charset="-122"/>
              <a:ea typeface="黑体" panose="02010609060101010101" pitchFamily="49" charset="-122"/>
            </a:endParaRPr>
          </a:p>
        </p:txBody>
      </p:sp>
      <p:sp>
        <p:nvSpPr>
          <p:cNvPr id="26629" name="TextBox 49">
            <a:extLst>
              <a:ext uri="{FF2B5EF4-FFF2-40B4-BE49-F238E27FC236}">
                <a16:creationId xmlns:a16="http://schemas.microsoft.com/office/drawing/2014/main" id="{1CB7BBFA-DE14-4FC2-BEEE-38B90EFBCEDD}"/>
              </a:ext>
            </a:extLst>
          </p:cNvPr>
          <p:cNvSpPr txBox="1">
            <a:spLocks noChangeArrowheads="1"/>
          </p:cNvSpPr>
          <p:nvPr/>
        </p:nvSpPr>
        <p:spPr bwMode="auto">
          <a:xfrm>
            <a:off x="107950" y="908050"/>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6.1.3 </a:t>
            </a:r>
            <a:r>
              <a:rPr lang="zh-CN" altLang="en-US" sz="2600">
                <a:latin typeface="黑体" panose="02010609060101010101" pitchFamily="49" charset="-122"/>
                <a:ea typeface="黑体" panose="02010609060101010101" pitchFamily="49" charset="-122"/>
              </a:rPr>
              <a:t>车联网与无人驾驶</a:t>
            </a:r>
            <a:endParaRPr lang="en-US" altLang="zh-CN" sz="2600">
              <a:latin typeface="黑体" panose="02010609060101010101" pitchFamily="49" charset="-122"/>
              <a:ea typeface="黑体" panose="02010609060101010101" pitchFamily="49" charset="-122"/>
            </a:endParaRPr>
          </a:p>
        </p:txBody>
      </p:sp>
      <p:sp>
        <p:nvSpPr>
          <p:cNvPr id="8" name="灯片编号占位符 11">
            <a:extLst>
              <a:ext uri="{FF2B5EF4-FFF2-40B4-BE49-F238E27FC236}">
                <a16:creationId xmlns:a16="http://schemas.microsoft.com/office/drawing/2014/main" id="{56AFF5B3-AD06-4F40-BD2F-F62A640CBCCC}"/>
              </a:ext>
            </a:extLst>
          </p:cNvPr>
          <p:cNvSpPr txBox="1"/>
          <p:nvPr/>
        </p:nvSpPr>
        <p:spPr bwMode="auto">
          <a:xfrm>
            <a:off x="8726488" y="6492875"/>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15</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内容占位符 2">
            <a:extLst>
              <a:ext uri="{FF2B5EF4-FFF2-40B4-BE49-F238E27FC236}">
                <a16:creationId xmlns:a16="http://schemas.microsoft.com/office/drawing/2014/main" id="{22ECE7F5-71B1-4580-B59F-4BAC1B20FE0E}"/>
              </a:ext>
            </a:extLst>
          </p:cNvPr>
          <p:cNvSpPr txBox="1">
            <a:spLocks/>
          </p:cNvSpPr>
          <p:nvPr/>
        </p:nvSpPr>
        <p:spPr bwMode="auto">
          <a:xfrm>
            <a:off x="581025" y="1603375"/>
            <a:ext cx="4813300" cy="363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04800" indent="-304800" defTabSz="4572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628650" indent="-304800" defTabSz="4572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defTabSz="4572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Aft>
                <a:spcPts val="600"/>
              </a:spcAft>
              <a:buClr>
                <a:schemeClr val="tx1"/>
              </a:buClr>
              <a:buSzPct val="92000"/>
              <a:buFont typeface="Wingdings" panose="05000000000000000000" pitchFamily="2" charset="2"/>
              <a:buChar char="n"/>
            </a:pPr>
            <a:r>
              <a:rPr lang="zh-CN" altLang="en-US" sz="2400" dirty="0"/>
              <a:t>无人驾驶汽车近些年来发展迅速，成为世界各个国家与各个车企的研究重点</a:t>
            </a:r>
            <a:endParaRPr lang="en-US" altLang="zh-CN" sz="2400" dirty="0"/>
          </a:p>
          <a:p>
            <a:pPr eaLnBrk="1" hangingPunct="1">
              <a:spcAft>
                <a:spcPts val="600"/>
              </a:spcAft>
              <a:buClr>
                <a:schemeClr val="tx1"/>
              </a:buClr>
              <a:buSzPct val="92000"/>
              <a:buFont typeface="Wingdings" panose="05000000000000000000" pitchFamily="2" charset="2"/>
              <a:buChar char="n"/>
            </a:pPr>
            <a:r>
              <a:rPr lang="zh-CN" altLang="en-US" sz="2400" dirty="0"/>
              <a:t>车联网使得无人驾驶汽车不再是单独移动的车辆个体</a:t>
            </a:r>
            <a:endParaRPr lang="en-US" altLang="zh-CN" sz="2400" dirty="0"/>
          </a:p>
          <a:p>
            <a:pPr lvl="1" eaLnBrk="1" hangingPunct="1">
              <a:spcAft>
                <a:spcPts val="600"/>
              </a:spcAft>
              <a:buClr>
                <a:schemeClr val="tx1"/>
              </a:buClr>
              <a:buSzPct val="92000"/>
              <a:buFont typeface="Wingdings" panose="05000000000000000000" pitchFamily="2" charset="2"/>
              <a:buChar char="n"/>
            </a:pPr>
            <a:r>
              <a:rPr lang="zh-CN" altLang="en-US" sz="2200" dirty="0"/>
              <a:t>通过车辆与车辆以及车辆与基础设施之间的通信，可以实现无人驾驶汽车与其他车辆、基础设施以及人之间的交互，从而形成一个庞大的信息网络</a:t>
            </a:r>
            <a:endParaRPr lang="en-US" altLang="zh-CN" sz="2200" dirty="0"/>
          </a:p>
          <a:p>
            <a:pPr eaLnBrk="1" hangingPunct="1">
              <a:spcAft>
                <a:spcPts val="600"/>
              </a:spcAft>
              <a:buClr>
                <a:schemeClr val="tx1"/>
              </a:buClr>
              <a:buSzPct val="92000"/>
              <a:buFont typeface="Wingdings" panose="05000000000000000000" pitchFamily="2" charset="2"/>
              <a:buChar char="n"/>
            </a:pPr>
            <a:r>
              <a:rPr lang="zh-CN" altLang="en-US" sz="2400" dirty="0"/>
              <a:t>车联网是无人驾驶汽车技术发展的催化剂</a:t>
            </a:r>
          </a:p>
        </p:txBody>
      </p:sp>
      <p:pic>
        <p:nvPicPr>
          <p:cNvPr id="27651" name="图片 5">
            <a:extLst>
              <a:ext uri="{FF2B5EF4-FFF2-40B4-BE49-F238E27FC236}">
                <a16:creationId xmlns:a16="http://schemas.microsoft.com/office/drawing/2014/main" id="{B9CF8496-925F-4259-9071-B0487F1D7FD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0825" y="2749550"/>
            <a:ext cx="3616325" cy="231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26D68179-A0E4-4F2A-8041-C494E75A697F}"/>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a:t>    </a:t>
            </a:r>
            <a:r>
              <a:rPr lang="en-US" altLang="zh-CN" sz="3600">
                <a:latin typeface="黑体" panose="02010609060101010101" pitchFamily="49" charset="-122"/>
                <a:ea typeface="黑体" panose="02010609060101010101" pitchFamily="49" charset="-122"/>
              </a:rPr>
              <a:t>6.1 </a:t>
            </a:r>
            <a:r>
              <a:rPr lang="zh-CN" altLang="en-US" sz="3600">
                <a:latin typeface="黑体" panose="02010609060101010101" pitchFamily="49" charset="-122"/>
                <a:ea typeface="黑体" panose="02010609060101010101" pitchFamily="49" charset="-122"/>
              </a:rPr>
              <a:t>什么是车联网</a:t>
            </a:r>
            <a:endParaRPr lang="zh-CN" altLang="en-US" sz="3600" dirty="0">
              <a:latin typeface="黑体" panose="02010609060101010101" pitchFamily="49" charset="-122"/>
              <a:ea typeface="黑体" panose="02010609060101010101" pitchFamily="49" charset="-122"/>
            </a:endParaRPr>
          </a:p>
        </p:txBody>
      </p:sp>
      <p:sp>
        <p:nvSpPr>
          <p:cNvPr id="27653" name="TextBox 49">
            <a:extLst>
              <a:ext uri="{FF2B5EF4-FFF2-40B4-BE49-F238E27FC236}">
                <a16:creationId xmlns:a16="http://schemas.microsoft.com/office/drawing/2014/main" id="{55DDDEAF-C866-42F9-B01A-8B87C7A32D31}"/>
              </a:ext>
            </a:extLst>
          </p:cNvPr>
          <p:cNvSpPr txBox="1">
            <a:spLocks noChangeArrowheads="1"/>
          </p:cNvSpPr>
          <p:nvPr/>
        </p:nvSpPr>
        <p:spPr bwMode="auto">
          <a:xfrm>
            <a:off x="107950" y="908050"/>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6.1.3 </a:t>
            </a:r>
            <a:r>
              <a:rPr lang="zh-CN" altLang="en-US" sz="2600">
                <a:latin typeface="黑体" panose="02010609060101010101" pitchFamily="49" charset="-122"/>
                <a:ea typeface="黑体" panose="02010609060101010101" pitchFamily="49" charset="-122"/>
              </a:rPr>
              <a:t>车联网与无人驾驶</a:t>
            </a:r>
          </a:p>
        </p:txBody>
      </p:sp>
      <p:sp>
        <p:nvSpPr>
          <p:cNvPr id="6" name="灯片编号占位符 11">
            <a:extLst>
              <a:ext uri="{FF2B5EF4-FFF2-40B4-BE49-F238E27FC236}">
                <a16:creationId xmlns:a16="http://schemas.microsoft.com/office/drawing/2014/main" id="{FB01EC87-DE32-4209-9B86-B0FCAC17812D}"/>
              </a:ext>
            </a:extLst>
          </p:cNvPr>
          <p:cNvSpPr txBox="1"/>
          <p:nvPr/>
        </p:nvSpPr>
        <p:spPr bwMode="auto">
          <a:xfrm>
            <a:off x="8726488" y="6515819"/>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16</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内容占位符 2">
            <a:extLst>
              <a:ext uri="{FF2B5EF4-FFF2-40B4-BE49-F238E27FC236}">
                <a16:creationId xmlns:a16="http://schemas.microsoft.com/office/drawing/2014/main" id="{27EA0ADA-5F6E-4DF9-8A3B-03264E31B235}"/>
              </a:ext>
            </a:extLst>
          </p:cNvPr>
          <p:cNvSpPr txBox="1">
            <a:spLocks/>
          </p:cNvSpPr>
          <p:nvPr/>
        </p:nvSpPr>
        <p:spPr bwMode="auto">
          <a:xfrm>
            <a:off x="304800" y="1519238"/>
            <a:ext cx="8659813" cy="363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04800" indent="-304800" defTabSz="4572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628650" indent="-304800" defTabSz="4572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898525" indent="-269875" defTabSz="4572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241425" indent="-233363"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1601788" indent="-233363"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0589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5161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29733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4305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Aft>
                <a:spcPts val="600"/>
              </a:spcAft>
              <a:buClr>
                <a:schemeClr val="tx1"/>
              </a:buClr>
              <a:buSzPct val="92000"/>
              <a:buFont typeface="Wingdings" panose="05000000000000000000" pitchFamily="2" charset="2"/>
              <a:buChar char="n"/>
            </a:pPr>
            <a:r>
              <a:rPr lang="zh-CN" altLang="en-US" sz="2400" dirty="0">
                <a:latin typeface="Franklin Gothic Medium" panose="020B0603020102020204" pitchFamily="34" charset="0"/>
              </a:rPr>
              <a:t>没有车联网，驾驶也能自动，但无法真正实现全场景自动驾驶</a:t>
            </a:r>
          </a:p>
          <a:p>
            <a:pPr lvl="1" eaLnBrk="1" hangingPunct="1">
              <a:spcAft>
                <a:spcPts val="600"/>
              </a:spcAft>
              <a:buClr>
                <a:schemeClr val="tx1"/>
              </a:buClr>
              <a:buSzPct val="92000"/>
              <a:buFont typeface="Wingdings" panose="05000000000000000000" pitchFamily="2" charset="2"/>
              <a:buChar char="n"/>
            </a:pPr>
            <a:r>
              <a:rPr lang="zh-CN" altLang="en-US" sz="2200" dirty="0">
                <a:latin typeface="Franklin Gothic Medium" panose="020B0603020102020204" pitchFamily="34" charset="0"/>
              </a:rPr>
              <a:t>如谷歌、特斯拉自动驾驶系统，基于传感器，雷达和摄像头的各种信息输入，通过人工智能技术决策，单车本身在一定程度上即可以自动驾驶</a:t>
            </a:r>
            <a:endParaRPr lang="en-US" altLang="zh-CN" sz="2200" dirty="0">
              <a:latin typeface="Franklin Gothic Medium" panose="020B0603020102020204" pitchFamily="34" charset="0"/>
            </a:endParaRPr>
          </a:p>
          <a:p>
            <a:pPr eaLnBrk="1" hangingPunct="1">
              <a:spcAft>
                <a:spcPts val="600"/>
              </a:spcAft>
              <a:buClr>
                <a:schemeClr val="tx1"/>
              </a:buClr>
              <a:buSzPct val="92000"/>
              <a:buFont typeface="Wingdings" panose="05000000000000000000" pitchFamily="2" charset="2"/>
              <a:buChar char="n"/>
            </a:pPr>
            <a:r>
              <a:rPr lang="zh-CN" altLang="en-US" sz="2400" dirty="0">
                <a:latin typeface="Franklin Gothic Medium" panose="020B0603020102020204" pitchFamily="34" charset="0"/>
              </a:rPr>
              <a:t>单车有很大局限性，在晚上、雨雪天，雾天等恶劣天气下，在交叉路口、拐弯处等场景，雷达、摄像头看不见，看不清，看不准</a:t>
            </a:r>
            <a:endParaRPr lang="en-US" altLang="zh-CN" sz="2400" dirty="0">
              <a:latin typeface="Franklin Gothic Medium" panose="020B0603020102020204" pitchFamily="34" charset="0"/>
            </a:endParaRPr>
          </a:p>
          <a:p>
            <a:pPr lvl="1" eaLnBrk="1" hangingPunct="1">
              <a:spcAft>
                <a:spcPts val="600"/>
              </a:spcAft>
              <a:buClr>
                <a:schemeClr val="tx1"/>
              </a:buClr>
              <a:buSzPct val="92000"/>
              <a:buFont typeface="Wingdings" panose="05000000000000000000" pitchFamily="2" charset="2"/>
              <a:buChar char="n"/>
            </a:pPr>
            <a:r>
              <a:rPr lang="zh-CN" altLang="en-US" sz="2200" dirty="0">
                <a:latin typeface="Franklin Gothic Medium" panose="020B0603020102020204" pitchFamily="34" charset="0"/>
              </a:rPr>
              <a:t>特斯拉曾发生致命事故，即为在强烈日照条件下，自动驾驶未能识别卡车的白色车身，因此未能及时启动刹车系统所导致</a:t>
            </a:r>
            <a:endParaRPr lang="en-US" altLang="zh-CN" sz="2200" dirty="0">
              <a:latin typeface="Franklin Gothic Medium" panose="020B0603020102020204" pitchFamily="34" charset="0"/>
            </a:endParaRPr>
          </a:p>
          <a:p>
            <a:pPr eaLnBrk="1" hangingPunct="1">
              <a:spcAft>
                <a:spcPts val="600"/>
              </a:spcAft>
              <a:buClr>
                <a:schemeClr val="tx1"/>
              </a:buClr>
              <a:buSzPct val="92000"/>
              <a:buFont typeface="Wingdings" panose="05000000000000000000" pitchFamily="2" charset="2"/>
              <a:buChar char="n"/>
            </a:pPr>
            <a:r>
              <a:rPr lang="zh-CN" altLang="en-US" sz="2400" dirty="0">
                <a:latin typeface="Franklin Gothic Medium" panose="020B0603020102020204" pitchFamily="34" charset="0"/>
              </a:rPr>
              <a:t>这就需要车联网里的</a:t>
            </a:r>
            <a:r>
              <a:rPr lang="en-US" altLang="zh-CN" sz="2400" dirty="0">
                <a:latin typeface="Franklin Gothic Medium" panose="020B0603020102020204" pitchFamily="34" charset="0"/>
              </a:rPr>
              <a:t>V2V</a:t>
            </a:r>
            <a:r>
              <a:rPr lang="zh-CN" altLang="en-US" sz="2400" dirty="0">
                <a:latin typeface="Franklin Gothic Medium" panose="020B0603020102020204" pitchFamily="34" charset="0"/>
              </a:rPr>
              <a:t>、</a:t>
            </a:r>
            <a:r>
              <a:rPr lang="en-US" altLang="zh-CN" sz="2400" dirty="0">
                <a:latin typeface="Franklin Gothic Medium" panose="020B0603020102020204" pitchFamily="34" charset="0"/>
              </a:rPr>
              <a:t>V2I</a:t>
            </a:r>
            <a:r>
              <a:rPr lang="zh-CN" altLang="en-US" sz="2400" dirty="0">
                <a:latin typeface="Franklin Gothic Medium" panose="020B0603020102020204" pitchFamily="34" charset="0"/>
              </a:rPr>
              <a:t>通信，获取比单车能得到的更多的信息，大大增强对周围环境的感知</a:t>
            </a:r>
            <a:endParaRPr lang="en-US" altLang="zh-CN" sz="2400" dirty="0">
              <a:latin typeface="Franklin Gothic Medium" panose="020B0603020102020204" pitchFamily="34" charset="0"/>
            </a:endParaRPr>
          </a:p>
        </p:txBody>
      </p:sp>
      <p:sp>
        <p:nvSpPr>
          <p:cNvPr id="6" name="Rectangle 2">
            <a:extLst>
              <a:ext uri="{FF2B5EF4-FFF2-40B4-BE49-F238E27FC236}">
                <a16:creationId xmlns:a16="http://schemas.microsoft.com/office/drawing/2014/main" id="{D1203284-CE6D-42CE-A9D3-BD410E1740A3}"/>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a:t>    </a:t>
            </a:r>
            <a:r>
              <a:rPr lang="en-US" altLang="zh-CN" sz="3600">
                <a:latin typeface="黑体" panose="02010609060101010101" pitchFamily="49" charset="-122"/>
                <a:ea typeface="黑体" panose="02010609060101010101" pitchFamily="49" charset="-122"/>
              </a:rPr>
              <a:t>6.1 </a:t>
            </a:r>
            <a:r>
              <a:rPr lang="zh-CN" altLang="en-US" sz="3600">
                <a:latin typeface="黑体" panose="02010609060101010101" pitchFamily="49" charset="-122"/>
                <a:ea typeface="黑体" panose="02010609060101010101" pitchFamily="49" charset="-122"/>
              </a:rPr>
              <a:t>什么是车联网</a:t>
            </a:r>
            <a:endParaRPr lang="zh-CN" altLang="en-US" sz="3600" dirty="0">
              <a:latin typeface="黑体" panose="02010609060101010101" pitchFamily="49" charset="-122"/>
              <a:ea typeface="黑体" panose="02010609060101010101" pitchFamily="49" charset="-122"/>
            </a:endParaRPr>
          </a:p>
        </p:txBody>
      </p:sp>
      <p:sp>
        <p:nvSpPr>
          <p:cNvPr id="28676" name="TextBox 49">
            <a:extLst>
              <a:ext uri="{FF2B5EF4-FFF2-40B4-BE49-F238E27FC236}">
                <a16:creationId xmlns:a16="http://schemas.microsoft.com/office/drawing/2014/main" id="{8C5A280F-DF2A-4063-A8B9-13FBC8218988}"/>
              </a:ext>
            </a:extLst>
          </p:cNvPr>
          <p:cNvSpPr txBox="1">
            <a:spLocks noChangeArrowheads="1"/>
          </p:cNvSpPr>
          <p:nvPr/>
        </p:nvSpPr>
        <p:spPr bwMode="auto">
          <a:xfrm>
            <a:off x="107950" y="908050"/>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6.1.3 </a:t>
            </a:r>
            <a:r>
              <a:rPr lang="zh-CN" altLang="en-US" sz="2600">
                <a:latin typeface="黑体" panose="02010609060101010101" pitchFamily="49" charset="-122"/>
                <a:ea typeface="黑体" panose="02010609060101010101" pitchFamily="49" charset="-122"/>
              </a:rPr>
              <a:t>车联网与无人驾驶</a:t>
            </a:r>
            <a:endParaRPr lang="en-US" altLang="zh-CN" sz="2600">
              <a:latin typeface="黑体" panose="02010609060101010101" pitchFamily="49" charset="-122"/>
              <a:ea typeface="黑体" panose="02010609060101010101" pitchFamily="49" charset="-122"/>
            </a:endParaRPr>
          </a:p>
        </p:txBody>
      </p:sp>
      <p:sp>
        <p:nvSpPr>
          <p:cNvPr id="5" name="灯片编号占位符 11">
            <a:extLst>
              <a:ext uri="{FF2B5EF4-FFF2-40B4-BE49-F238E27FC236}">
                <a16:creationId xmlns:a16="http://schemas.microsoft.com/office/drawing/2014/main" id="{61811518-B6CC-425A-9D9B-477B3FD6F147}"/>
              </a:ext>
            </a:extLst>
          </p:cNvPr>
          <p:cNvSpPr txBox="1"/>
          <p:nvPr/>
        </p:nvSpPr>
        <p:spPr bwMode="auto">
          <a:xfrm>
            <a:off x="8748713" y="6515819"/>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17</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4">
            <a:extLst>
              <a:ext uri="{FF2B5EF4-FFF2-40B4-BE49-F238E27FC236}">
                <a16:creationId xmlns:a16="http://schemas.microsoft.com/office/drawing/2014/main" id="{E968411D-9C0F-4E85-8AC3-DED8EC5DEC1A}"/>
              </a:ext>
            </a:extLst>
          </p:cNvPr>
          <p:cNvPicPr>
            <a:picLocks noChangeAspect="1"/>
          </p:cNvPicPr>
          <p:nvPr/>
        </p:nvPicPr>
        <p:blipFill>
          <a:blip r:embed="rId2">
            <a:extLst>
              <a:ext uri="{28A0092B-C50C-407E-A947-70E740481C1C}">
                <a14:useLocalDpi xmlns:a14="http://schemas.microsoft.com/office/drawing/2010/main" val="0"/>
              </a:ext>
            </a:extLst>
          </a:blip>
          <a:srcRect b="1765"/>
          <a:stretch>
            <a:fillRect/>
          </a:stretch>
        </p:blipFill>
        <p:spPr bwMode="auto">
          <a:xfrm>
            <a:off x="2268538" y="3068638"/>
            <a:ext cx="5283200" cy="356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文本框 2">
            <a:extLst>
              <a:ext uri="{FF2B5EF4-FFF2-40B4-BE49-F238E27FC236}">
                <a16:creationId xmlns:a16="http://schemas.microsoft.com/office/drawing/2014/main" id="{FE1CBA09-4592-449D-A411-80B007C7A69B}"/>
              </a:ext>
            </a:extLst>
          </p:cNvPr>
          <p:cNvSpPr txBox="1">
            <a:spLocks noChangeArrowheads="1"/>
          </p:cNvSpPr>
          <p:nvPr/>
        </p:nvSpPr>
        <p:spPr bwMode="auto">
          <a:xfrm rot="-1314836">
            <a:off x="2743200" y="3402013"/>
            <a:ext cx="8413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800" b="1">
                <a:solidFill>
                  <a:schemeClr val="bg1"/>
                </a:solidFill>
                <a:latin typeface="Arial" panose="020B0604020202020204" pitchFamily="34" charset="0"/>
                <a:ea typeface="宋体" panose="02010600030101010101" pitchFamily="2" charset="-122"/>
              </a:rPr>
              <a:t>DSRC</a:t>
            </a:r>
            <a:endParaRPr lang="zh-CN" altLang="en-US" sz="1800" b="1">
              <a:solidFill>
                <a:schemeClr val="bg1"/>
              </a:solidFill>
              <a:latin typeface="Arial" panose="020B0604020202020204" pitchFamily="34" charset="0"/>
              <a:ea typeface="宋体" panose="02010600030101010101" pitchFamily="2" charset="-122"/>
            </a:endParaRPr>
          </a:p>
        </p:txBody>
      </p:sp>
      <p:sp>
        <p:nvSpPr>
          <p:cNvPr id="7" name="内容占位符 2">
            <a:extLst>
              <a:ext uri="{FF2B5EF4-FFF2-40B4-BE49-F238E27FC236}">
                <a16:creationId xmlns:a16="http://schemas.microsoft.com/office/drawing/2014/main" id="{083821B8-7386-4BB7-AC30-B25A862D56FC}"/>
              </a:ext>
            </a:extLst>
          </p:cNvPr>
          <p:cNvSpPr txBox="1">
            <a:spLocks/>
          </p:cNvSpPr>
          <p:nvPr/>
        </p:nvSpPr>
        <p:spPr>
          <a:xfrm>
            <a:off x="684213" y="1557338"/>
            <a:ext cx="7989887" cy="3630612"/>
          </a:xfrm>
          <a:prstGeom prst="rect">
            <a:avLst/>
          </a:prstGeom>
        </p:spPr>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buFont typeface="Wingdings 2" panose="05020102010507070707" pitchFamily="18" charset="2"/>
              <a:buNone/>
              <a:defRPr/>
            </a:pPr>
            <a:r>
              <a:rPr lang="zh-CN" altLang="en-US" sz="2600" b="1" dirty="0">
                <a:solidFill>
                  <a:schemeClr val="tx1"/>
                </a:solidFill>
              </a:rPr>
              <a:t>无基础设施辅助的车联网</a:t>
            </a:r>
          </a:p>
          <a:p>
            <a:pPr>
              <a:spcBef>
                <a:spcPts val="0"/>
              </a:spcBef>
              <a:buClrTx/>
              <a:buFont typeface="Wingdings" panose="05000000000000000000" pitchFamily="2" charset="2"/>
              <a:buChar char="n"/>
              <a:defRPr/>
            </a:pPr>
            <a:r>
              <a:rPr lang="zh-CN" altLang="en-US" sz="2400" dirty="0">
                <a:solidFill>
                  <a:schemeClr val="tx1"/>
                </a:solidFill>
              </a:rPr>
              <a:t>车辆安全信息的传播不借助路边基础设施</a:t>
            </a:r>
            <a:endParaRPr lang="en-US" altLang="zh-CN" sz="2400" dirty="0">
              <a:solidFill>
                <a:schemeClr val="tx1"/>
              </a:solidFill>
            </a:endParaRPr>
          </a:p>
          <a:p>
            <a:pPr>
              <a:spcBef>
                <a:spcPts val="0"/>
              </a:spcBef>
              <a:buClrTx/>
              <a:buFont typeface="Wingdings" panose="05000000000000000000" pitchFamily="2" charset="2"/>
              <a:buChar char="n"/>
              <a:defRPr/>
            </a:pPr>
            <a:r>
              <a:rPr lang="zh-CN" altLang="en-US" sz="2400" dirty="0">
                <a:solidFill>
                  <a:schemeClr val="tx1"/>
                </a:solidFill>
              </a:rPr>
              <a:t>通过单跳或多跳传播</a:t>
            </a:r>
            <a:endParaRPr lang="en-US" altLang="zh-CN" sz="2400" dirty="0">
              <a:solidFill>
                <a:schemeClr val="tx1"/>
              </a:solidFill>
            </a:endParaRPr>
          </a:p>
        </p:txBody>
      </p:sp>
      <p:sp>
        <p:nvSpPr>
          <p:cNvPr id="8" name="Rectangle 2">
            <a:extLst>
              <a:ext uri="{FF2B5EF4-FFF2-40B4-BE49-F238E27FC236}">
                <a16:creationId xmlns:a16="http://schemas.microsoft.com/office/drawing/2014/main" id="{E2899FA0-1EED-4238-AE86-8F63F7A2BF5E}"/>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a:t>    </a:t>
            </a:r>
            <a:r>
              <a:rPr lang="en-US" altLang="zh-CN" sz="3600">
                <a:latin typeface="黑体" panose="02010609060101010101" pitchFamily="49" charset="-122"/>
                <a:ea typeface="黑体" panose="02010609060101010101" pitchFamily="49" charset="-122"/>
              </a:rPr>
              <a:t>6.1 </a:t>
            </a:r>
            <a:r>
              <a:rPr lang="zh-CN" altLang="en-US" sz="3600">
                <a:latin typeface="黑体" panose="02010609060101010101" pitchFamily="49" charset="-122"/>
                <a:ea typeface="黑体" panose="02010609060101010101" pitchFamily="49" charset="-122"/>
              </a:rPr>
              <a:t>什么是车联网</a:t>
            </a:r>
            <a:endParaRPr lang="zh-CN" altLang="en-US" sz="3600" dirty="0">
              <a:latin typeface="黑体" panose="02010609060101010101" pitchFamily="49" charset="-122"/>
              <a:ea typeface="黑体" panose="02010609060101010101" pitchFamily="49" charset="-122"/>
            </a:endParaRPr>
          </a:p>
        </p:txBody>
      </p:sp>
      <p:sp>
        <p:nvSpPr>
          <p:cNvPr id="29702" name="TextBox 49">
            <a:extLst>
              <a:ext uri="{FF2B5EF4-FFF2-40B4-BE49-F238E27FC236}">
                <a16:creationId xmlns:a16="http://schemas.microsoft.com/office/drawing/2014/main" id="{4426A6BC-2066-4E2A-9685-43AA8756AFBA}"/>
              </a:ext>
            </a:extLst>
          </p:cNvPr>
          <p:cNvSpPr txBox="1">
            <a:spLocks noChangeArrowheads="1"/>
          </p:cNvSpPr>
          <p:nvPr/>
        </p:nvSpPr>
        <p:spPr bwMode="auto">
          <a:xfrm>
            <a:off x="107950" y="908050"/>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6.1.4 </a:t>
            </a:r>
            <a:r>
              <a:rPr lang="zh-CN" altLang="en-US" sz="2600">
                <a:latin typeface="黑体" panose="02010609060101010101" pitchFamily="49" charset="-122"/>
                <a:ea typeface="黑体" panose="02010609060101010101" pitchFamily="49" charset="-122"/>
              </a:rPr>
              <a:t>车联网分类</a:t>
            </a:r>
            <a:endParaRPr lang="en-US" altLang="zh-CN" sz="2600">
              <a:latin typeface="黑体" panose="02010609060101010101" pitchFamily="49" charset="-122"/>
              <a:ea typeface="黑体" panose="02010609060101010101" pitchFamily="49" charset="-122"/>
            </a:endParaRPr>
          </a:p>
        </p:txBody>
      </p:sp>
      <p:sp>
        <p:nvSpPr>
          <p:cNvPr id="9" name="灯片编号占位符 11">
            <a:extLst>
              <a:ext uri="{FF2B5EF4-FFF2-40B4-BE49-F238E27FC236}">
                <a16:creationId xmlns:a16="http://schemas.microsoft.com/office/drawing/2014/main" id="{08505F43-1300-4FDC-90CE-927D17CA755E}"/>
              </a:ext>
            </a:extLst>
          </p:cNvPr>
          <p:cNvSpPr txBox="1"/>
          <p:nvPr/>
        </p:nvSpPr>
        <p:spPr bwMode="auto">
          <a:xfrm>
            <a:off x="8726488" y="6492875"/>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18</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图片 4">
            <a:extLst>
              <a:ext uri="{FF2B5EF4-FFF2-40B4-BE49-F238E27FC236}">
                <a16:creationId xmlns:a16="http://schemas.microsoft.com/office/drawing/2014/main" id="{65B809D2-297D-4660-A0B1-88F6D4C9F0C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86125" y="2776538"/>
            <a:ext cx="5468938" cy="363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内容占位符 2">
            <a:extLst>
              <a:ext uri="{FF2B5EF4-FFF2-40B4-BE49-F238E27FC236}">
                <a16:creationId xmlns:a16="http://schemas.microsoft.com/office/drawing/2014/main" id="{C4284910-742A-4D20-B01A-F1595511F0A8}"/>
              </a:ext>
            </a:extLst>
          </p:cNvPr>
          <p:cNvSpPr txBox="1">
            <a:spLocks/>
          </p:cNvSpPr>
          <p:nvPr/>
        </p:nvSpPr>
        <p:spPr>
          <a:xfrm>
            <a:off x="581025" y="1598613"/>
            <a:ext cx="7989888" cy="3630612"/>
          </a:xfrm>
          <a:prstGeom prst="rect">
            <a:avLst/>
          </a:prstGeom>
        </p:spPr>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buFont typeface="Wingdings 2" panose="05020102010507070707" pitchFamily="18" charset="2"/>
              <a:buNone/>
              <a:defRPr/>
            </a:pPr>
            <a:r>
              <a:rPr lang="zh-CN" altLang="en-US" sz="2600" b="1" dirty="0">
                <a:solidFill>
                  <a:schemeClr val="tx1"/>
                </a:solidFill>
              </a:rPr>
              <a:t>有基础设施辅助的车联网</a:t>
            </a:r>
          </a:p>
          <a:p>
            <a:pPr>
              <a:spcBef>
                <a:spcPts val="0"/>
              </a:spcBef>
              <a:buClr>
                <a:schemeClr val="tx1"/>
              </a:buClr>
              <a:buFont typeface="Wingdings" panose="05000000000000000000" pitchFamily="2" charset="2"/>
              <a:buChar char="n"/>
              <a:defRPr/>
            </a:pPr>
            <a:r>
              <a:rPr lang="zh-CN" altLang="en-US" sz="2400" dirty="0">
                <a:solidFill>
                  <a:schemeClr val="tx1"/>
                </a:solidFill>
              </a:rPr>
              <a:t>路边基础设施用于辅助车辆通信</a:t>
            </a:r>
            <a:endParaRPr lang="en-US" altLang="zh-CN" sz="2400" dirty="0">
              <a:solidFill>
                <a:schemeClr val="tx1"/>
              </a:solidFill>
            </a:endParaRPr>
          </a:p>
          <a:p>
            <a:pPr>
              <a:spcBef>
                <a:spcPts val="0"/>
              </a:spcBef>
              <a:buClr>
                <a:schemeClr val="tx1"/>
              </a:buClr>
              <a:buFont typeface="Wingdings" panose="05000000000000000000" pitchFamily="2" charset="2"/>
              <a:buChar char="n"/>
              <a:defRPr/>
            </a:pPr>
            <a:r>
              <a:rPr lang="zh-CN" altLang="en-US" sz="2400" dirty="0">
                <a:solidFill>
                  <a:schemeClr val="tx1"/>
                </a:solidFill>
              </a:rPr>
              <a:t>发布交通状况</a:t>
            </a:r>
            <a:endParaRPr lang="en-US" altLang="zh-CN" sz="2400" dirty="0">
              <a:solidFill>
                <a:schemeClr val="tx1"/>
              </a:solidFill>
            </a:endParaRPr>
          </a:p>
          <a:p>
            <a:pPr>
              <a:spcBef>
                <a:spcPts val="0"/>
              </a:spcBef>
              <a:buClr>
                <a:schemeClr val="tx1"/>
              </a:buClr>
              <a:buFont typeface="Wingdings" panose="05000000000000000000" pitchFamily="2" charset="2"/>
              <a:buChar char="n"/>
              <a:defRPr/>
            </a:pPr>
            <a:r>
              <a:rPr lang="zh-CN" altLang="en-US" sz="2400" dirty="0">
                <a:solidFill>
                  <a:schemeClr val="tx1"/>
                </a:solidFill>
              </a:rPr>
              <a:t>接入增值服务</a:t>
            </a:r>
            <a:endParaRPr lang="en-US" altLang="zh-CN" sz="2400" dirty="0">
              <a:solidFill>
                <a:schemeClr val="tx1"/>
              </a:solidFill>
            </a:endParaRPr>
          </a:p>
          <a:p>
            <a:pPr>
              <a:spcBef>
                <a:spcPts val="0"/>
              </a:spcBef>
              <a:buClr>
                <a:schemeClr val="tx1"/>
              </a:buClr>
              <a:buFont typeface="Wingdings" panose="05000000000000000000" pitchFamily="2" charset="2"/>
              <a:buChar char="n"/>
              <a:defRPr/>
            </a:pPr>
            <a:r>
              <a:rPr lang="en-US" altLang="zh-CN" sz="2400" dirty="0">
                <a:solidFill>
                  <a:schemeClr val="tx1"/>
                </a:solidFill>
              </a:rPr>
              <a:t>…</a:t>
            </a:r>
          </a:p>
          <a:p>
            <a:pPr>
              <a:spcBef>
                <a:spcPts val="0"/>
              </a:spcBef>
              <a:buFont typeface="Wingdings" panose="05000000000000000000" pitchFamily="2" charset="2"/>
              <a:buChar char="n"/>
              <a:defRPr/>
            </a:pPr>
            <a:endParaRPr lang="en-US" altLang="zh-CN" sz="2400" dirty="0">
              <a:solidFill>
                <a:schemeClr val="tx1"/>
              </a:solidFill>
            </a:endParaRPr>
          </a:p>
          <a:p>
            <a:pPr>
              <a:buFont typeface="Wingdings" panose="05000000000000000000" pitchFamily="2" charset="2"/>
              <a:buChar char="n"/>
              <a:defRPr/>
            </a:pPr>
            <a:endParaRPr lang="zh-CN" altLang="en-US" dirty="0">
              <a:solidFill>
                <a:schemeClr val="tx1"/>
              </a:solidFill>
            </a:endParaRPr>
          </a:p>
        </p:txBody>
      </p:sp>
      <p:sp>
        <p:nvSpPr>
          <p:cNvPr id="7" name="Rectangle 2">
            <a:extLst>
              <a:ext uri="{FF2B5EF4-FFF2-40B4-BE49-F238E27FC236}">
                <a16:creationId xmlns:a16="http://schemas.microsoft.com/office/drawing/2014/main" id="{E9B65420-3FA0-4FE4-AD81-0F3468DDC815}"/>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a:t>    </a:t>
            </a:r>
            <a:r>
              <a:rPr lang="en-US" altLang="zh-CN" sz="3600">
                <a:latin typeface="黑体" panose="02010609060101010101" pitchFamily="49" charset="-122"/>
                <a:ea typeface="黑体" panose="02010609060101010101" pitchFamily="49" charset="-122"/>
              </a:rPr>
              <a:t>6.1 </a:t>
            </a:r>
            <a:r>
              <a:rPr lang="zh-CN" altLang="en-US" sz="3600">
                <a:latin typeface="黑体" panose="02010609060101010101" pitchFamily="49" charset="-122"/>
                <a:ea typeface="黑体" panose="02010609060101010101" pitchFamily="49" charset="-122"/>
              </a:rPr>
              <a:t>什么是车联网</a:t>
            </a:r>
            <a:endParaRPr lang="zh-CN" altLang="en-US" sz="3600" dirty="0">
              <a:latin typeface="黑体" panose="02010609060101010101" pitchFamily="49" charset="-122"/>
              <a:ea typeface="黑体" panose="02010609060101010101" pitchFamily="49" charset="-122"/>
            </a:endParaRPr>
          </a:p>
        </p:txBody>
      </p:sp>
      <p:sp>
        <p:nvSpPr>
          <p:cNvPr id="30725" name="TextBox 49">
            <a:extLst>
              <a:ext uri="{FF2B5EF4-FFF2-40B4-BE49-F238E27FC236}">
                <a16:creationId xmlns:a16="http://schemas.microsoft.com/office/drawing/2014/main" id="{1A45688B-2580-4ED2-988C-4E499D791A1C}"/>
              </a:ext>
            </a:extLst>
          </p:cNvPr>
          <p:cNvSpPr txBox="1">
            <a:spLocks noChangeArrowheads="1"/>
          </p:cNvSpPr>
          <p:nvPr/>
        </p:nvSpPr>
        <p:spPr bwMode="auto">
          <a:xfrm>
            <a:off x="107950" y="908050"/>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6.1.4 </a:t>
            </a:r>
            <a:r>
              <a:rPr lang="zh-CN" altLang="en-US" sz="2600">
                <a:latin typeface="黑体" panose="02010609060101010101" pitchFamily="49" charset="-122"/>
                <a:ea typeface="黑体" panose="02010609060101010101" pitchFamily="49" charset="-122"/>
              </a:rPr>
              <a:t>车联网分类</a:t>
            </a:r>
            <a:endParaRPr lang="en-US" altLang="zh-CN" sz="2600">
              <a:latin typeface="黑体" panose="02010609060101010101" pitchFamily="49" charset="-122"/>
              <a:ea typeface="黑体" panose="02010609060101010101" pitchFamily="49" charset="-122"/>
            </a:endParaRPr>
          </a:p>
        </p:txBody>
      </p:sp>
      <p:sp>
        <p:nvSpPr>
          <p:cNvPr id="8" name="灯片编号占位符 11">
            <a:extLst>
              <a:ext uri="{FF2B5EF4-FFF2-40B4-BE49-F238E27FC236}">
                <a16:creationId xmlns:a16="http://schemas.microsoft.com/office/drawing/2014/main" id="{9A20B664-096F-4781-9FD0-3BD80F08A1C5}"/>
              </a:ext>
            </a:extLst>
          </p:cNvPr>
          <p:cNvSpPr txBox="1"/>
          <p:nvPr/>
        </p:nvSpPr>
        <p:spPr bwMode="auto">
          <a:xfrm>
            <a:off x="8754428" y="6492875"/>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19</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E63E433F-4899-400F-A0ED-442A24E49BDA}"/>
              </a:ext>
            </a:extLst>
          </p:cNvPr>
          <p:cNvSpPr>
            <a:spLocks noGrp="1" noChangeArrowheads="1"/>
          </p:cNvSpPr>
          <p:nvPr>
            <p:ph type="title"/>
          </p:nvPr>
        </p:nvSpPr>
        <p:spPr/>
        <p:txBody>
          <a:bodyPr/>
          <a:lstStyle/>
          <a:p>
            <a:pPr>
              <a:defRPr/>
            </a:pPr>
            <a:r>
              <a:rPr lang="zh-CN" altLang="en-US" sz="4000" b="1" dirty="0">
                <a:latin typeface="黑体" panose="02010609060101010101" pitchFamily="49" charset="-122"/>
                <a:ea typeface="黑体" panose="02010609060101010101" pitchFamily="49" charset="-122"/>
              </a:rPr>
              <a:t>第六章 车联网安全</a:t>
            </a:r>
            <a:endParaRPr lang="zh-CN" altLang="en-US" sz="4000" dirty="0">
              <a:latin typeface="黑体" panose="02010609060101010101" pitchFamily="49" charset="-122"/>
              <a:ea typeface="黑体" panose="02010609060101010101" pitchFamily="49" charset="-122"/>
            </a:endParaRPr>
          </a:p>
        </p:txBody>
      </p:sp>
      <p:grpSp>
        <p:nvGrpSpPr>
          <p:cNvPr id="11267" name="组合 1">
            <a:extLst>
              <a:ext uri="{FF2B5EF4-FFF2-40B4-BE49-F238E27FC236}">
                <a16:creationId xmlns:a16="http://schemas.microsoft.com/office/drawing/2014/main" id="{C7E2AC3D-94F8-403C-92C2-384242FC6B36}"/>
              </a:ext>
            </a:extLst>
          </p:cNvPr>
          <p:cNvGrpSpPr>
            <a:grpSpLocks/>
          </p:cNvGrpSpPr>
          <p:nvPr/>
        </p:nvGrpSpPr>
        <p:grpSpPr bwMode="auto">
          <a:xfrm>
            <a:off x="2209800" y="1052513"/>
            <a:ext cx="4724400" cy="1044575"/>
            <a:chOff x="2286000" y="2889056"/>
            <a:chExt cx="4724400" cy="1044000"/>
          </a:xfrm>
        </p:grpSpPr>
        <p:sp>
          <p:nvSpPr>
            <p:cNvPr id="7" name="AutoShape 66">
              <a:extLst>
                <a:ext uri="{FF2B5EF4-FFF2-40B4-BE49-F238E27FC236}">
                  <a16:creationId xmlns:a16="http://schemas.microsoft.com/office/drawing/2014/main" id="{3FEC71C9-EBEE-47AB-BE70-4EB9AEBF0BA0}"/>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8" name="AutoShape 67">
              <a:extLst>
                <a:ext uri="{FF2B5EF4-FFF2-40B4-BE49-F238E27FC236}">
                  <a16:creationId xmlns:a16="http://schemas.microsoft.com/office/drawing/2014/main" id="{CEF9BEB2-1AD4-42E2-9F5B-9A048AF1B60C}"/>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9" name="Text Box 68">
              <a:extLst>
                <a:ext uri="{FF2B5EF4-FFF2-40B4-BE49-F238E27FC236}">
                  <a16:creationId xmlns:a16="http://schemas.microsoft.com/office/drawing/2014/main" id="{82748D0D-B295-4010-94DB-B2E4EC3D2DFC}"/>
                </a:ext>
              </a:extLst>
            </p:cNvPr>
            <p:cNvSpPr txBox="1">
              <a:spLocks noChangeArrowheads="1"/>
            </p:cNvSpPr>
            <p:nvPr/>
          </p:nvSpPr>
          <p:spPr bwMode="gray">
            <a:xfrm>
              <a:off x="3102206" y="3122447"/>
              <a:ext cx="3429000" cy="584453"/>
            </a:xfrm>
            <a:prstGeom prst="rect">
              <a:avLst/>
            </a:prstGeom>
            <a:noFill/>
            <a:ln>
              <a:noFill/>
            </a:ln>
            <a:effectLst/>
            <a:scene3d>
              <a:camera prst="orthographicFront"/>
              <a:lightRig rig="threePt" dir="t"/>
            </a:scene3d>
            <a:sp3d>
              <a:bevelT/>
            </a:sp3d>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en-US" b="1" dirty="0">
                  <a:solidFill>
                    <a:schemeClr val="bg1"/>
                  </a:solidFill>
                  <a:effectLst>
                    <a:outerShdw blurRad="38100" dist="38100" dir="2700000" algn="tl">
                      <a:srgbClr val="000000">
                        <a:alpha val="43137"/>
                      </a:srgbClr>
                    </a:outerShdw>
                  </a:effectLst>
                  <a:latin typeface="Arial" panose="020B0604020202020204" pitchFamily="34" charset="0"/>
                </a:rPr>
                <a:t>什么是车联网</a:t>
              </a:r>
            </a:p>
          </p:txBody>
        </p:sp>
        <p:sp>
          <p:nvSpPr>
            <p:cNvPr id="10" name="Text Box 69">
              <a:extLst>
                <a:ext uri="{FF2B5EF4-FFF2-40B4-BE49-F238E27FC236}">
                  <a16:creationId xmlns:a16="http://schemas.microsoft.com/office/drawing/2014/main" id="{F0524127-D1C4-4A18-9E8C-CB250202FAE4}"/>
                </a:ext>
              </a:extLst>
            </p:cNvPr>
            <p:cNvSpPr txBox="1">
              <a:spLocks noChangeArrowheads="1"/>
            </p:cNvSpPr>
            <p:nvPr/>
          </p:nvSpPr>
          <p:spPr bwMode="gray">
            <a:xfrm>
              <a:off x="2504484" y="3178974"/>
              <a:ext cx="612668" cy="461411"/>
            </a:xfrm>
            <a:prstGeom prst="rect">
              <a:avLst/>
            </a:prstGeom>
            <a:noFill/>
            <a:ln>
              <a:noFill/>
            </a:ln>
            <a:effectLst/>
            <a:scene3d>
              <a:camera prst="orthographicFront"/>
              <a:lightRig rig="threePt" dir="t"/>
            </a:scene3d>
            <a:sp3d>
              <a:bevelT/>
            </a:sp3d>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6.1</a:t>
              </a:r>
            </a:p>
          </p:txBody>
        </p:sp>
      </p:grpSp>
      <p:grpSp>
        <p:nvGrpSpPr>
          <p:cNvPr id="11268" name="组合 1">
            <a:extLst>
              <a:ext uri="{FF2B5EF4-FFF2-40B4-BE49-F238E27FC236}">
                <a16:creationId xmlns:a16="http://schemas.microsoft.com/office/drawing/2014/main" id="{50169372-CC71-439F-A5FE-559E0D1678F1}"/>
              </a:ext>
            </a:extLst>
          </p:cNvPr>
          <p:cNvGrpSpPr>
            <a:grpSpLocks/>
          </p:cNvGrpSpPr>
          <p:nvPr/>
        </p:nvGrpSpPr>
        <p:grpSpPr bwMode="auto">
          <a:xfrm>
            <a:off x="2233613" y="2141538"/>
            <a:ext cx="4724400" cy="1044575"/>
            <a:chOff x="2286000" y="2889056"/>
            <a:chExt cx="4724400" cy="1044000"/>
          </a:xfrm>
        </p:grpSpPr>
        <p:sp>
          <p:nvSpPr>
            <p:cNvPr id="12" name="AutoShape 66">
              <a:extLst>
                <a:ext uri="{FF2B5EF4-FFF2-40B4-BE49-F238E27FC236}">
                  <a16:creationId xmlns:a16="http://schemas.microsoft.com/office/drawing/2014/main" id="{91870576-5EAD-4AF9-AE64-F1C53724160B}"/>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13" name="AutoShape 67">
              <a:extLst>
                <a:ext uri="{FF2B5EF4-FFF2-40B4-BE49-F238E27FC236}">
                  <a16:creationId xmlns:a16="http://schemas.microsoft.com/office/drawing/2014/main" id="{0453CE36-D81A-461D-AF19-7A4FE578FE6E}"/>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14" name="Text Box 68">
              <a:extLst>
                <a:ext uri="{FF2B5EF4-FFF2-40B4-BE49-F238E27FC236}">
                  <a16:creationId xmlns:a16="http://schemas.microsoft.com/office/drawing/2014/main" id="{ACF53712-FA41-43D4-A195-67216909B0C3}"/>
                </a:ext>
              </a:extLst>
            </p:cNvPr>
            <p:cNvSpPr txBox="1">
              <a:spLocks noChangeArrowheads="1"/>
            </p:cNvSpPr>
            <p:nvPr/>
          </p:nvSpPr>
          <p:spPr bwMode="gray">
            <a:xfrm>
              <a:off x="3102206" y="3122447"/>
              <a:ext cx="3429000" cy="584453"/>
            </a:xfrm>
            <a:prstGeom prst="rect">
              <a:avLst/>
            </a:prstGeom>
            <a:noFill/>
            <a:ln>
              <a:noFill/>
            </a:ln>
            <a:effectLst/>
            <a:scene3d>
              <a:camera prst="orthographicFront"/>
              <a:lightRig rig="threePt" dir="t"/>
            </a:scene3d>
            <a:sp3d>
              <a:bevelT/>
            </a:sp3d>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DSRC</a:t>
              </a:r>
              <a:r>
                <a:rPr lang="en-US" altLang="zh-CN" b="1" dirty="0">
                  <a:solidFill>
                    <a:schemeClr val="bg1"/>
                  </a:solidFill>
                  <a:effectLst>
                    <a:outerShdw blurRad="38100" dist="38100" dir="2700000" algn="tl">
                      <a:srgbClr val="000000">
                        <a:alpha val="43137"/>
                      </a:srgbClr>
                    </a:outerShdw>
                  </a:effectLst>
                  <a:latin typeface="Arial" panose="020B0604020202020204" pitchFamily="34" charset="0"/>
                </a:rPr>
                <a:t> </a:t>
              </a:r>
              <a:r>
                <a:rPr lang="zh-CN" altLang="en-US" b="1" dirty="0">
                  <a:solidFill>
                    <a:schemeClr val="bg1"/>
                  </a:solidFill>
                  <a:effectLst>
                    <a:outerShdw blurRad="38100" dist="38100" dir="2700000" algn="tl">
                      <a:srgbClr val="000000">
                        <a:alpha val="43137"/>
                      </a:srgbClr>
                    </a:outerShdw>
                  </a:effectLst>
                  <a:latin typeface="Arial" panose="020B0604020202020204" pitchFamily="34" charset="0"/>
                </a:rPr>
                <a:t>与 </a:t>
              </a:r>
              <a:r>
                <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LTE-V</a:t>
              </a:r>
              <a:endPar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5" name="Text Box 69">
              <a:extLst>
                <a:ext uri="{FF2B5EF4-FFF2-40B4-BE49-F238E27FC236}">
                  <a16:creationId xmlns:a16="http://schemas.microsoft.com/office/drawing/2014/main" id="{865DA2AD-C9EE-4A53-8A4B-B42CFAB6B25D}"/>
                </a:ext>
              </a:extLst>
            </p:cNvPr>
            <p:cNvSpPr txBox="1">
              <a:spLocks noChangeArrowheads="1"/>
            </p:cNvSpPr>
            <p:nvPr/>
          </p:nvSpPr>
          <p:spPr bwMode="gray">
            <a:xfrm>
              <a:off x="2504485" y="3178974"/>
              <a:ext cx="612667" cy="461411"/>
            </a:xfrm>
            <a:prstGeom prst="rect">
              <a:avLst/>
            </a:prstGeom>
            <a:noFill/>
            <a:ln>
              <a:noFill/>
            </a:ln>
            <a:effectLst/>
            <a:scene3d>
              <a:camera prst="orthographicFront"/>
              <a:lightRig rig="threePt" dir="t"/>
            </a:scene3d>
            <a:sp3d>
              <a:bevelT/>
            </a:sp3d>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6.2</a:t>
              </a:r>
            </a:p>
          </p:txBody>
        </p:sp>
      </p:grpSp>
      <p:grpSp>
        <p:nvGrpSpPr>
          <p:cNvPr id="11269" name="组合 1">
            <a:extLst>
              <a:ext uri="{FF2B5EF4-FFF2-40B4-BE49-F238E27FC236}">
                <a16:creationId xmlns:a16="http://schemas.microsoft.com/office/drawing/2014/main" id="{19D74E5A-4A87-4D3F-BA50-4A67EF5C4EA0}"/>
              </a:ext>
            </a:extLst>
          </p:cNvPr>
          <p:cNvGrpSpPr>
            <a:grpSpLocks/>
          </p:cNvGrpSpPr>
          <p:nvPr/>
        </p:nvGrpSpPr>
        <p:grpSpPr bwMode="auto">
          <a:xfrm>
            <a:off x="2233613" y="3276600"/>
            <a:ext cx="4724400" cy="1044575"/>
            <a:chOff x="2286000" y="2889056"/>
            <a:chExt cx="4724400" cy="1044000"/>
          </a:xfrm>
        </p:grpSpPr>
        <p:sp>
          <p:nvSpPr>
            <p:cNvPr id="22" name="AutoShape 66">
              <a:extLst>
                <a:ext uri="{FF2B5EF4-FFF2-40B4-BE49-F238E27FC236}">
                  <a16:creationId xmlns:a16="http://schemas.microsoft.com/office/drawing/2014/main" id="{CF160832-B2FB-41AB-A250-BA043D67C6EB}"/>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3" name="AutoShape 67">
              <a:extLst>
                <a:ext uri="{FF2B5EF4-FFF2-40B4-BE49-F238E27FC236}">
                  <a16:creationId xmlns:a16="http://schemas.microsoft.com/office/drawing/2014/main" id="{7719D34F-A537-49D1-AA3D-3265493B9B97}"/>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4" name="Text Box 68">
              <a:extLst>
                <a:ext uri="{FF2B5EF4-FFF2-40B4-BE49-F238E27FC236}">
                  <a16:creationId xmlns:a16="http://schemas.microsoft.com/office/drawing/2014/main" id="{3ECD7698-A368-440F-B9F7-38944B92AE09}"/>
                </a:ext>
              </a:extLst>
            </p:cNvPr>
            <p:cNvSpPr txBox="1">
              <a:spLocks noChangeArrowheads="1"/>
            </p:cNvSpPr>
            <p:nvPr/>
          </p:nvSpPr>
          <p:spPr bwMode="gray">
            <a:xfrm>
              <a:off x="3102206" y="3122447"/>
              <a:ext cx="3429000" cy="584453"/>
            </a:xfrm>
            <a:prstGeom prst="rect">
              <a:avLst/>
            </a:prstGeom>
            <a:noFill/>
            <a:ln>
              <a:noFill/>
            </a:ln>
            <a:effectLst/>
            <a:scene3d>
              <a:camera prst="orthographicFront"/>
              <a:lightRig rig="threePt" dir="t"/>
            </a:scene3d>
            <a:sp3d>
              <a:bevelT/>
            </a:sp3d>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安全与隐私挑战</a:t>
              </a:r>
            </a:p>
          </p:txBody>
        </p:sp>
        <p:sp>
          <p:nvSpPr>
            <p:cNvPr id="25" name="Text Box 69">
              <a:extLst>
                <a:ext uri="{FF2B5EF4-FFF2-40B4-BE49-F238E27FC236}">
                  <a16:creationId xmlns:a16="http://schemas.microsoft.com/office/drawing/2014/main" id="{74E72BE3-63A4-4339-856C-3FB64F784066}"/>
                </a:ext>
              </a:extLst>
            </p:cNvPr>
            <p:cNvSpPr txBox="1">
              <a:spLocks noChangeArrowheads="1"/>
            </p:cNvSpPr>
            <p:nvPr/>
          </p:nvSpPr>
          <p:spPr bwMode="gray">
            <a:xfrm>
              <a:off x="2504484" y="3178974"/>
              <a:ext cx="612668" cy="461411"/>
            </a:xfrm>
            <a:prstGeom prst="rect">
              <a:avLst/>
            </a:prstGeom>
            <a:noFill/>
            <a:ln>
              <a:noFill/>
            </a:ln>
            <a:effectLst/>
            <a:scene3d>
              <a:camera prst="orthographicFront"/>
              <a:lightRig rig="threePt" dir="t"/>
            </a:scene3d>
            <a:sp3d>
              <a:bevelT/>
            </a:sp3d>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6.3</a:t>
              </a:r>
            </a:p>
          </p:txBody>
        </p:sp>
      </p:grpSp>
      <p:grpSp>
        <p:nvGrpSpPr>
          <p:cNvPr id="11270" name="组合 1">
            <a:extLst>
              <a:ext uri="{FF2B5EF4-FFF2-40B4-BE49-F238E27FC236}">
                <a16:creationId xmlns:a16="http://schemas.microsoft.com/office/drawing/2014/main" id="{1A431FF2-BAF5-4C57-8792-3522AA236CB5}"/>
              </a:ext>
            </a:extLst>
          </p:cNvPr>
          <p:cNvGrpSpPr>
            <a:grpSpLocks/>
          </p:cNvGrpSpPr>
          <p:nvPr/>
        </p:nvGrpSpPr>
        <p:grpSpPr bwMode="auto">
          <a:xfrm>
            <a:off x="2233613" y="4386263"/>
            <a:ext cx="4724400" cy="1044575"/>
            <a:chOff x="2286000" y="2889056"/>
            <a:chExt cx="4724400" cy="1044000"/>
          </a:xfrm>
        </p:grpSpPr>
        <p:sp>
          <p:nvSpPr>
            <p:cNvPr id="20" name="AutoShape 66">
              <a:extLst>
                <a:ext uri="{FF2B5EF4-FFF2-40B4-BE49-F238E27FC236}">
                  <a16:creationId xmlns:a16="http://schemas.microsoft.com/office/drawing/2014/main" id="{5D7B815A-99A7-442D-AE11-F6EB1709B37B}"/>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1" name="AutoShape 67">
              <a:extLst>
                <a:ext uri="{FF2B5EF4-FFF2-40B4-BE49-F238E27FC236}">
                  <a16:creationId xmlns:a16="http://schemas.microsoft.com/office/drawing/2014/main" id="{8DA9FDD0-1C6C-4385-9819-752D458B9D39}"/>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6" name="Text Box 68">
              <a:extLst>
                <a:ext uri="{FF2B5EF4-FFF2-40B4-BE49-F238E27FC236}">
                  <a16:creationId xmlns:a16="http://schemas.microsoft.com/office/drawing/2014/main" id="{83C05033-F2E2-4C3B-A767-B17C335EE88C}"/>
                </a:ext>
              </a:extLst>
            </p:cNvPr>
            <p:cNvSpPr txBox="1">
              <a:spLocks noChangeArrowheads="1"/>
            </p:cNvSpPr>
            <p:nvPr/>
          </p:nvSpPr>
          <p:spPr bwMode="gray">
            <a:xfrm>
              <a:off x="3102206" y="3122447"/>
              <a:ext cx="3429000" cy="584453"/>
            </a:xfrm>
            <a:prstGeom prst="rect">
              <a:avLst/>
            </a:prstGeom>
            <a:noFill/>
            <a:ln>
              <a:noFill/>
            </a:ln>
            <a:effectLst/>
            <a:scene3d>
              <a:camera prst="orthographicFront"/>
              <a:lightRig rig="threePt" dir="t"/>
            </a:scene3d>
            <a:sp3d>
              <a:bevelT/>
            </a:sp3d>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V2V</a:t>
              </a:r>
              <a:r>
                <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与</a:t>
              </a:r>
              <a:r>
                <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V2R</a:t>
              </a:r>
              <a:r>
                <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安全</a:t>
              </a:r>
            </a:p>
          </p:txBody>
        </p:sp>
        <p:sp>
          <p:nvSpPr>
            <p:cNvPr id="27" name="Text Box 69">
              <a:extLst>
                <a:ext uri="{FF2B5EF4-FFF2-40B4-BE49-F238E27FC236}">
                  <a16:creationId xmlns:a16="http://schemas.microsoft.com/office/drawing/2014/main" id="{D465C09A-BAC7-471E-B53A-22C0F3BF3523}"/>
                </a:ext>
              </a:extLst>
            </p:cNvPr>
            <p:cNvSpPr txBox="1">
              <a:spLocks noChangeArrowheads="1"/>
            </p:cNvSpPr>
            <p:nvPr/>
          </p:nvSpPr>
          <p:spPr bwMode="gray">
            <a:xfrm>
              <a:off x="2504484" y="3178974"/>
              <a:ext cx="612668" cy="461411"/>
            </a:xfrm>
            <a:prstGeom prst="rect">
              <a:avLst/>
            </a:prstGeom>
            <a:noFill/>
            <a:ln>
              <a:noFill/>
            </a:ln>
            <a:effectLst/>
            <a:scene3d>
              <a:camera prst="orthographicFront"/>
              <a:lightRig rig="threePt" dir="t"/>
            </a:scene3d>
            <a:sp3d>
              <a:bevelT/>
            </a:sp3d>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6.4</a:t>
              </a:r>
            </a:p>
          </p:txBody>
        </p:sp>
      </p:grpSp>
      <p:grpSp>
        <p:nvGrpSpPr>
          <p:cNvPr id="11271" name="组合 1">
            <a:extLst>
              <a:ext uri="{FF2B5EF4-FFF2-40B4-BE49-F238E27FC236}">
                <a16:creationId xmlns:a16="http://schemas.microsoft.com/office/drawing/2014/main" id="{9EA1BB44-4CF6-43BC-BC62-1CEA8A492AFA}"/>
              </a:ext>
            </a:extLst>
          </p:cNvPr>
          <p:cNvGrpSpPr>
            <a:grpSpLocks/>
          </p:cNvGrpSpPr>
          <p:nvPr/>
        </p:nvGrpSpPr>
        <p:grpSpPr bwMode="auto">
          <a:xfrm>
            <a:off x="2209800" y="5468938"/>
            <a:ext cx="4724400" cy="1044575"/>
            <a:chOff x="2286000" y="2889056"/>
            <a:chExt cx="4724400" cy="1044000"/>
          </a:xfrm>
        </p:grpSpPr>
        <p:sp>
          <p:nvSpPr>
            <p:cNvPr id="29" name="AutoShape 66">
              <a:extLst>
                <a:ext uri="{FF2B5EF4-FFF2-40B4-BE49-F238E27FC236}">
                  <a16:creationId xmlns:a16="http://schemas.microsoft.com/office/drawing/2014/main" id="{E0C61FC2-CE65-4BAC-BE67-62207D2144A1}"/>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30" name="AutoShape 67">
              <a:extLst>
                <a:ext uri="{FF2B5EF4-FFF2-40B4-BE49-F238E27FC236}">
                  <a16:creationId xmlns:a16="http://schemas.microsoft.com/office/drawing/2014/main" id="{58BA389F-67F9-418D-BEC9-08F159E21F88}"/>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31" name="Text Box 68">
              <a:extLst>
                <a:ext uri="{FF2B5EF4-FFF2-40B4-BE49-F238E27FC236}">
                  <a16:creationId xmlns:a16="http://schemas.microsoft.com/office/drawing/2014/main" id="{1CC696A1-ADB4-41D4-A18E-CB7A8C626D1A}"/>
                </a:ext>
              </a:extLst>
            </p:cNvPr>
            <p:cNvSpPr txBox="1">
              <a:spLocks noChangeArrowheads="1"/>
            </p:cNvSpPr>
            <p:nvPr/>
          </p:nvSpPr>
          <p:spPr bwMode="gray">
            <a:xfrm>
              <a:off x="3102206" y="3122446"/>
              <a:ext cx="3429000" cy="584453"/>
            </a:xfrm>
            <a:prstGeom prst="rect">
              <a:avLst/>
            </a:prstGeom>
            <a:noFill/>
            <a:ln>
              <a:noFill/>
            </a:ln>
            <a:effectLst/>
            <a:scene3d>
              <a:camera prst="orthographicFront"/>
              <a:lightRig rig="threePt" dir="t"/>
            </a:scene3d>
            <a:sp3d>
              <a:bevelT/>
            </a:sp3d>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通知消息安全</a:t>
              </a:r>
            </a:p>
          </p:txBody>
        </p:sp>
        <p:sp>
          <p:nvSpPr>
            <p:cNvPr id="32" name="Text Box 69">
              <a:extLst>
                <a:ext uri="{FF2B5EF4-FFF2-40B4-BE49-F238E27FC236}">
                  <a16:creationId xmlns:a16="http://schemas.microsoft.com/office/drawing/2014/main" id="{9833F0B5-AACD-4B64-8747-2791C5F91CFB}"/>
                </a:ext>
              </a:extLst>
            </p:cNvPr>
            <p:cNvSpPr txBox="1">
              <a:spLocks noChangeArrowheads="1"/>
            </p:cNvSpPr>
            <p:nvPr/>
          </p:nvSpPr>
          <p:spPr bwMode="gray">
            <a:xfrm>
              <a:off x="2504484" y="3178974"/>
              <a:ext cx="612668" cy="461411"/>
            </a:xfrm>
            <a:prstGeom prst="rect">
              <a:avLst/>
            </a:prstGeom>
            <a:noFill/>
            <a:ln>
              <a:noFill/>
            </a:ln>
            <a:effectLst/>
            <a:scene3d>
              <a:camera prst="orthographicFront"/>
              <a:lightRig rig="threePt" dir="t"/>
            </a:scene3d>
            <a:sp3d>
              <a:bevelT/>
            </a:sp3d>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6.5</a:t>
              </a:r>
            </a:p>
          </p:txBody>
        </p:sp>
      </p:grpSp>
      <p:sp>
        <p:nvSpPr>
          <p:cNvPr id="28" name="灯片编号占位符 11">
            <a:extLst>
              <a:ext uri="{FF2B5EF4-FFF2-40B4-BE49-F238E27FC236}">
                <a16:creationId xmlns:a16="http://schemas.microsoft.com/office/drawing/2014/main" id="{A23C619D-9209-404F-85DF-4F2CA490E5F8}"/>
              </a:ext>
            </a:extLst>
          </p:cNvPr>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2</a:t>
            </a:fld>
            <a:endParaRPr lang="zh-CN" altLang="en-US" sz="1800">
              <a:latin typeface="Calibri" panose="020F0502020204030204" pitchFamily="34" charset="0"/>
              <a:ea typeface="宋体" panose="0201060003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文本框 2">
            <a:extLst>
              <a:ext uri="{FF2B5EF4-FFF2-40B4-BE49-F238E27FC236}">
                <a16:creationId xmlns:a16="http://schemas.microsoft.com/office/drawing/2014/main" id="{277621BC-963D-4B7D-A248-763310C7982A}"/>
              </a:ext>
            </a:extLst>
          </p:cNvPr>
          <p:cNvSpPr txBox="1">
            <a:spLocks noChangeArrowheads="1"/>
          </p:cNvSpPr>
          <p:nvPr/>
        </p:nvSpPr>
        <p:spPr bwMode="auto">
          <a:xfrm rot="-1314836">
            <a:off x="2743200" y="3402013"/>
            <a:ext cx="8413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800" b="1">
                <a:solidFill>
                  <a:schemeClr val="bg1"/>
                </a:solidFill>
                <a:latin typeface="Arial" panose="020B0604020202020204" pitchFamily="34" charset="0"/>
                <a:ea typeface="宋体" panose="02010600030101010101" pitchFamily="2" charset="-122"/>
              </a:rPr>
              <a:t>DSRC</a:t>
            </a:r>
            <a:endParaRPr lang="zh-CN" altLang="en-US" sz="1800" b="1">
              <a:solidFill>
                <a:schemeClr val="bg1"/>
              </a:solidFill>
              <a:latin typeface="Arial" panose="020B0604020202020204" pitchFamily="34" charset="0"/>
              <a:ea typeface="宋体" panose="02010600030101010101" pitchFamily="2" charset="-122"/>
            </a:endParaRPr>
          </a:p>
        </p:txBody>
      </p:sp>
      <p:sp>
        <p:nvSpPr>
          <p:cNvPr id="7" name="内容占位符 2">
            <a:extLst>
              <a:ext uri="{FF2B5EF4-FFF2-40B4-BE49-F238E27FC236}">
                <a16:creationId xmlns:a16="http://schemas.microsoft.com/office/drawing/2014/main" id="{AC05170F-5F8F-44BD-A4F2-5359FD608EE6}"/>
              </a:ext>
            </a:extLst>
          </p:cNvPr>
          <p:cNvSpPr txBox="1">
            <a:spLocks/>
          </p:cNvSpPr>
          <p:nvPr/>
        </p:nvSpPr>
        <p:spPr>
          <a:xfrm>
            <a:off x="323850" y="1814513"/>
            <a:ext cx="8618538" cy="3630612"/>
          </a:xfrm>
          <a:prstGeom prst="rect">
            <a:avLst/>
          </a:prstGeom>
        </p:spPr>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nSpc>
                <a:spcPct val="120000"/>
              </a:lnSpc>
              <a:buFont typeface="Wingdings 2" panose="05020102010507070707" pitchFamily="18" charset="2"/>
              <a:buNone/>
              <a:defRPr/>
            </a:pPr>
            <a:r>
              <a:rPr lang="zh-CN" altLang="en-US" sz="2400" dirty="0">
                <a:solidFill>
                  <a:schemeClr val="tx1"/>
                </a:solidFill>
                <a:latin typeface="微软雅黑" panose="020B0503020204020204" pitchFamily="34" charset="-122"/>
              </a:rPr>
              <a:t>我国政府高度重视车联网产业发展，提出建设“制造强国，网络强国，交通强国”的战略发展目标，各级政府部门积极响应</a:t>
            </a:r>
            <a:endParaRPr lang="en-US" altLang="zh-CN" sz="2400" dirty="0">
              <a:solidFill>
                <a:schemeClr val="tx1"/>
              </a:solidFill>
              <a:latin typeface="微软雅黑" panose="020B0503020204020204" pitchFamily="34" charset="-122"/>
            </a:endParaRPr>
          </a:p>
          <a:p>
            <a:pPr>
              <a:lnSpc>
                <a:spcPct val="120000"/>
              </a:lnSpc>
              <a:spcBef>
                <a:spcPts val="0"/>
              </a:spcBef>
              <a:buClr>
                <a:schemeClr val="tx1"/>
              </a:buClr>
              <a:buFont typeface="Wingdings" panose="05000000000000000000" pitchFamily="2" charset="2"/>
              <a:buChar char="n"/>
              <a:defRPr/>
            </a:pPr>
            <a:r>
              <a:rPr lang="en-US" altLang="zh-CN" sz="2200" dirty="0">
                <a:solidFill>
                  <a:schemeClr val="tx1"/>
                </a:solidFill>
              </a:rPr>
              <a:t>《</a:t>
            </a:r>
            <a:r>
              <a:rPr lang="zh-CN" altLang="en-US" sz="2200" dirty="0">
                <a:solidFill>
                  <a:schemeClr val="tx1"/>
                </a:solidFill>
              </a:rPr>
              <a:t>智能汽车创新发展战略</a:t>
            </a:r>
            <a:r>
              <a:rPr lang="en-US" altLang="zh-CN" sz="2200" dirty="0">
                <a:solidFill>
                  <a:schemeClr val="tx1"/>
                </a:solidFill>
              </a:rPr>
              <a:t>》</a:t>
            </a:r>
            <a:r>
              <a:rPr lang="zh-CN" altLang="en-US" sz="2200" dirty="0">
                <a:solidFill>
                  <a:schemeClr val="tx1"/>
                </a:solidFill>
              </a:rPr>
              <a:t>在 </a:t>
            </a:r>
            <a:r>
              <a:rPr lang="en-US" altLang="zh-CN" sz="2200" dirty="0">
                <a:solidFill>
                  <a:schemeClr val="tx1"/>
                </a:solidFill>
              </a:rPr>
              <a:t>2020 </a:t>
            </a:r>
            <a:r>
              <a:rPr lang="zh-CN" altLang="en-US" sz="2200" dirty="0">
                <a:solidFill>
                  <a:schemeClr val="tx1"/>
                </a:solidFill>
              </a:rPr>
              <a:t>年 </a:t>
            </a:r>
            <a:r>
              <a:rPr lang="en-US" altLang="zh-CN" sz="2200" dirty="0">
                <a:solidFill>
                  <a:schemeClr val="tx1"/>
                </a:solidFill>
              </a:rPr>
              <a:t>2 </a:t>
            </a:r>
            <a:r>
              <a:rPr lang="zh-CN" altLang="en-US" sz="2200" dirty="0">
                <a:solidFill>
                  <a:schemeClr val="tx1"/>
                </a:solidFill>
              </a:rPr>
              <a:t>月由 </a:t>
            </a:r>
            <a:r>
              <a:rPr lang="en-US" altLang="zh-CN" sz="2200" dirty="0">
                <a:solidFill>
                  <a:schemeClr val="tx1"/>
                </a:solidFill>
              </a:rPr>
              <a:t>11 </a:t>
            </a:r>
            <a:r>
              <a:rPr lang="zh-CN" altLang="en-US" sz="2200" dirty="0">
                <a:solidFill>
                  <a:schemeClr val="tx1"/>
                </a:solidFill>
              </a:rPr>
              <a:t>个部委联合发布，从意见征求稿到正式发布稿历经两年多，将智能汽车发展提升到了国家战略层面</a:t>
            </a:r>
            <a:endParaRPr lang="en-US" altLang="zh-CN" sz="2200" dirty="0">
              <a:solidFill>
                <a:schemeClr val="tx1"/>
              </a:solidFill>
            </a:endParaRPr>
          </a:p>
          <a:p>
            <a:pPr>
              <a:lnSpc>
                <a:spcPct val="120000"/>
              </a:lnSpc>
              <a:spcBef>
                <a:spcPts val="0"/>
              </a:spcBef>
              <a:buClr>
                <a:schemeClr val="tx1"/>
              </a:buClr>
              <a:buFont typeface="Wingdings" panose="05000000000000000000" pitchFamily="2" charset="2"/>
              <a:buChar char="n"/>
              <a:defRPr/>
            </a:pPr>
            <a:r>
              <a:rPr lang="en-US" altLang="zh-CN" sz="2200" dirty="0">
                <a:solidFill>
                  <a:schemeClr val="tx1"/>
                </a:solidFill>
              </a:rPr>
              <a:t>《</a:t>
            </a:r>
            <a:r>
              <a:rPr lang="zh-CN" altLang="en-US" sz="2200" dirty="0">
                <a:solidFill>
                  <a:schemeClr val="tx1"/>
                </a:solidFill>
              </a:rPr>
              <a:t>智能汽车创新发展战略</a:t>
            </a:r>
            <a:r>
              <a:rPr lang="en-US" altLang="zh-CN" sz="2200" dirty="0">
                <a:solidFill>
                  <a:schemeClr val="tx1"/>
                </a:solidFill>
              </a:rPr>
              <a:t>》</a:t>
            </a:r>
            <a:r>
              <a:rPr lang="zh-CN" altLang="en-US" sz="2200" dirty="0">
                <a:solidFill>
                  <a:schemeClr val="tx1"/>
                </a:solidFill>
              </a:rPr>
              <a:t>涵盖了技术创新、基础设施、法规标准、产品监督和网络安全体系等车联网产业体系的各个方面，并根据目前车联网产业的发展情况提出了相关战略任务，是顶层设计的政策文件，将着力推动各项战略任务的有效落实</a:t>
            </a:r>
          </a:p>
          <a:p>
            <a:pPr>
              <a:spcBef>
                <a:spcPts val="0"/>
              </a:spcBef>
              <a:buFont typeface="Wingdings" panose="05000000000000000000" pitchFamily="2" charset="2"/>
              <a:buChar char="n"/>
              <a:defRPr/>
            </a:pPr>
            <a:endParaRPr lang="en-US" altLang="zh-CN" sz="2400" dirty="0">
              <a:solidFill>
                <a:schemeClr val="tx1"/>
              </a:solidFill>
            </a:endParaRPr>
          </a:p>
        </p:txBody>
      </p:sp>
      <p:sp>
        <p:nvSpPr>
          <p:cNvPr id="8" name="Rectangle 2">
            <a:extLst>
              <a:ext uri="{FF2B5EF4-FFF2-40B4-BE49-F238E27FC236}">
                <a16:creationId xmlns:a16="http://schemas.microsoft.com/office/drawing/2014/main" id="{D044B001-94EB-42A9-8507-C1453D3DA00B}"/>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a:t>    </a:t>
            </a:r>
            <a:r>
              <a:rPr lang="en-US" altLang="zh-CN" sz="3600">
                <a:latin typeface="黑体" panose="02010609060101010101" pitchFamily="49" charset="-122"/>
                <a:ea typeface="黑体" panose="02010609060101010101" pitchFamily="49" charset="-122"/>
              </a:rPr>
              <a:t>6.1 </a:t>
            </a:r>
            <a:r>
              <a:rPr lang="zh-CN" altLang="en-US" sz="3600">
                <a:latin typeface="黑体" panose="02010609060101010101" pitchFamily="49" charset="-122"/>
                <a:ea typeface="黑体" panose="02010609060101010101" pitchFamily="49" charset="-122"/>
              </a:rPr>
              <a:t>什么是车联网</a:t>
            </a:r>
            <a:endParaRPr lang="zh-CN" altLang="en-US" sz="3600" dirty="0">
              <a:latin typeface="黑体" panose="02010609060101010101" pitchFamily="49" charset="-122"/>
              <a:ea typeface="黑体" panose="02010609060101010101" pitchFamily="49" charset="-122"/>
            </a:endParaRPr>
          </a:p>
        </p:txBody>
      </p:sp>
      <p:sp>
        <p:nvSpPr>
          <p:cNvPr id="31749" name="TextBox 49">
            <a:extLst>
              <a:ext uri="{FF2B5EF4-FFF2-40B4-BE49-F238E27FC236}">
                <a16:creationId xmlns:a16="http://schemas.microsoft.com/office/drawing/2014/main" id="{7DE1F90F-E437-46EC-94A9-63DCCBF6041C}"/>
              </a:ext>
            </a:extLst>
          </p:cNvPr>
          <p:cNvSpPr txBox="1">
            <a:spLocks noChangeArrowheads="1"/>
          </p:cNvSpPr>
          <p:nvPr/>
        </p:nvSpPr>
        <p:spPr bwMode="auto">
          <a:xfrm>
            <a:off x="107950" y="908050"/>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6.1.5 </a:t>
            </a:r>
            <a:r>
              <a:rPr lang="zh-CN" altLang="en-US" sz="2600">
                <a:latin typeface="黑体" panose="02010609060101010101" pitchFamily="49" charset="-122"/>
                <a:ea typeface="黑体" panose="02010609060101010101" pitchFamily="49" charset="-122"/>
              </a:rPr>
              <a:t>车联网国内外现状</a:t>
            </a:r>
          </a:p>
        </p:txBody>
      </p:sp>
      <p:sp>
        <p:nvSpPr>
          <p:cNvPr id="6" name="灯片编号占位符 11">
            <a:extLst>
              <a:ext uri="{FF2B5EF4-FFF2-40B4-BE49-F238E27FC236}">
                <a16:creationId xmlns:a16="http://schemas.microsoft.com/office/drawing/2014/main" id="{502C84BE-4D0C-4C89-BD73-79DA94783575}"/>
              </a:ext>
            </a:extLst>
          </p:cNvPr>
          <p:cNvSpPr txBox="1"/>
          <p:nvPr/>
        </p:nvSpPr>
        <p:spPr bwMode="auto">
          <a:xfrm>
            <a:off x="8726488" y="6525979"/>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20</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408ECFFA-1B32-4DE5-8BEE-3D600724A55C}"/>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a:t>    </a:t>
            </a:r>
            <a:r>
              <a:rPr lang="en-US" altLang="zh-CN" sz="3600">
                <a:latin typeface="黑体" panose="02010609060101010101" pitchFamily="49" charset="-122"/>
                <a:ea typeface="黑体" panose="02010609060101010101" pitchFamily="49" charset="-122"/>
              </a:rPr>
              <a:t>6.1 </a:t>
            </a:r>
            <a:r>
              <a:rPr lang="zh-CN" altLang="en-US" sz="3600">
                <a:latin typeface="黑体" panose="02010609060101010101" pitchFamily="49" charset="-122"/>
                <a:ea typeface="黑体" panose="02010609060101010101" pitchFamily="49" charset="-122"/>
              </a:rPr>
              <a:t>什么是车联网</a:t>
            </a:r>
            <a:endParaRPr lang="zh-CN" altLang="en-US" sz="3600" dirty="0">
              <a:latin typeface="黑体" panose="02010609060101010101" pitchFamily="49" charset="-122"/>
              <a:ea typeface="黑体" panose="02010609060101010101" pitchFamily="49" charset="-122"/>
            </a:endParaRPr>
          </a:p>
        </p:txBody>
      </p:sp>
      <p:sp>
        <p:nvSpPr>
          <p:cNvPr id="32771" name="TextBox 49">
            <a:extLst>
              <a:ext uri="{FF2B5EF4-FFF2-40B4-BE49-F238E27FC236}">
                <a16:creationId xmlns:a16="http://schemas.microsoft.com/office/drawing/2014/main" id="{FD402378-0A03-4411-8E7F-D69C42B26FC5}"/>
              </a:ext>
            </a:extLst>
          </p:cNvPr>
          <p:cNvSpPr txBox="1">
            <a:spLocks noChangeArrowheads="1"/>
          </p:cNvSpPr>
          <p:nvPr/>
        </p:nvSpPr>
        <p:spPr bwMode="auto">
          <a:xfrm>
            <a:off x="107950" y="908050"/>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6.1.5 </a:t>
            </a:r>
            <a:r>
              <a:rPr lang="zh-CN" altLang="en-US" sz="2600">
                <a:latin typeface="黑体" panose="02010609060101010101" pitchFamily="49" charset="-122"/>
                <a:ea typeface="黑体" panose="02010609060101010101" pitchFamily="49" charset="-122"/>
              </a:rPr>
              <a:t>车联网国内外现状</a:t>
            </a:r>
          </a:p>
        </p:txBody>
      </p:sp>
      <p:sp>
        <p:nvSpPr>
          <p:cNvPr id="32772" name="文本框 1">
            <a:extLst>
              <a:ext uri="{FF2B5EF4-FFF2-40B4-BE49-F238E27FC236}">
                <a16:creationId xmlns:a16="http://schemas.microsoft.com/office/drawing/2014/main" id="{D28CCBD0-EFEB-4EE6-A3AC-AA953FF74508}"/>
              </a:ext>
            </a:extLst>
          </p:cNvPr>
          <p:cNvSpPr txBox="1">
            <a:spLocks noChangeArrowheads="1"/>
          </p:cNvSpPr>
          <p:nvPr/>
        </p:nvSpPr>
        <p:spPr bwMode="auto">
          <a:xfrm>
            <a:off x="179388" y="1535113"/>
            <a:ext cx="54832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just">
              <a:spcBef>
                <a:spcPct val="0"/>
              </a:spcBef>
              <a:buFontTx/>
              <a:buNone/>
            </a:pPr>
            <a:r>
              <a:rPr lang="zh-CN" altLang="en-US" sz="2400" b="1">
                <a:solidFill>
                  <a:srgbClr val="002060"/>
                </a:solidFill>
              </a:rPr>
              <a:t>我国车联网优势</a:t>
            </a:r>
            <a:r>
              <a:rPr lang="en-US" altLang="zh-CN" sz="2400" b="1">
                <a:solidFill>
                  <a:srgbClr val="002060"/>
                </a:solidFill>
              </a:rPr>
              <a:t>-----</a:t>
            </a:r>
            <a:r>
              <a:rPr lang="zh-CN" altLang="en-US" sz="2400" b="1">
                <a:solidFill>
                  <a:srgbClr val="002060"/>
                </a:solidFill>
              </a:rPr>
              <a:t>强大的政策支持</a:t>
            </a:r>
            <a:endParaRPr lang="en-US" altLang="zh-CN" sz="2400" b="1">
              <a:solidFill>
                <a:srgbClr val="002060"/>
              </a:solidFill>
            </a:endParaRPr>
          </a:p>
        </p:txBody>
      </p:sp>
      <p:graphicFrame>
        <p:nvGraphicFramePr>
          <p:cNvPr id="8" name="表格 3">
            <a:extLst>
              <a:ext uri="{FF2B5EF4-FFF2-40B4-BE49-F238E27FC236}">
                <a16:creationId xmlns:a16="http://schemas.microsoft.com/office/drawing/2014/main" id="{3CC24B26-05DC-413D-A69B-6B553ADBAD54}"/>
              </a:ext>
            </a:extLst>
          </p:cNvPr>
          <p:cNvGraphicFramePr>
            <a:graphicFrameLocks noGrp="1"/>
          </p:cNvGraphicFramePr>
          <p:nvPr/>
        </p:nvGraphicFramePr>
        <p:xfrm>
          <a:off x="269875" y="2130425"/>
          <a:ext cx="8672513" cy="4106984"/>
        </p:xfrm>
        <a:graphic>
          <a:graphicData uri="http://schemas.openxmlformats.org/drawingml/2006/table">
            <a:tbl>
              <a:tblPr firstRow="1" bandRow="1">
                <a:tableStyleId>{5C22544A-7EE6-4342-B048-85BDC9FD1C3A}</a:tableStyleId>
              </a:tblPr>
              <a:tblGrid>
                <a:gridCol w="1222102">
                  <a:extLst>
                    <a:ext uri="{9D8B030D-6E8A-4147-A177-3AD203B41FA5}">
                      <a16:colId xmlns:a16="http://schemas.microsoft.com/office/drawing/2014/main" val="20000"/>
                    </a:ext>
                  </a:extLst>
                </a:gridCol>
                <a:gridCol w="1396139">
                  <a:extLst>
                    <a:ext uri="{9D8B030D-6E8A-4147-A177-3AD203B41FA5}">
                      <a16:colId xmlns:a16="http://schemas.microsoft.com/office/drawing/2014/main" val="20001"/>
                    </a:ext>
                  </a:extLst>
                </a:gridCol>
                <a:gridCol w="1703291">
                  <a:extLst>
                    <a:ext uri="{9D8B030D-6E8A-4147-A177-3AD203B41FA5}">
                      <a16:colId xmlns:a16="http://schemas.microsoft.com/office/drawing/2014/main" val="20002"/>
                    </a:ext>
                  </a:extLst>
                </a:gridCol>
                <a:gridCol w="4350981">
                  <a:extLst>
                    <a:ext uri="{9D8B030D-6E8A-4147-A177-3AD203B41FA5}">
                      <a16:colId xmlns:a16="http://schemas.microsoft.com/office/drawing/2014/main" val="20003"/>
                    </a:ext>
                  </a:extLst>
                </a:gridCol>
              </a:tblGrid>
              <a:tr h="281905">
                <a:tc>
                  <a:txBody>
                    <a:bodyPr/>
                    <a:lstStyle/>
                    <a:p>
                      <a:r>
                        <a:rPr lang="zh-CN" altLang="en-US" sz="1400" dirty="0"/>
                        <a:t>时间</a:t>
                      </a:r>
                    </a:p>
                  </a:txBody>
                  <a:tcPr marL="68589" marR="68589" marT="34276" marB="34276"/>
                </a:tc>
                <a:tc>
                  <a:txBody>
                    <a:bodyPr/>
                    <a:lstStyle/>
                    <a:p>
                      <a:r>
                        <a:rPr lang="zh-CN" altLang="en-US" sz="1400" dirty="0"/>
                        <a:t>发布机构</a:t>
                      </a:r>
                    </a:p>
                  </a:txBody>
                  <a:tcPr marL="68589" marR="68589" marT="34276" marB="34276"/>
                </a:tc>
                <a:tc>
                  <a:txBody>
                    <a:bodyPr/>
                    <a:lstStyle/>
                    <a:p>
                      <a:r>
                        <a:rPr lang="zh-CN" altLang="en-US" sz="1400" dirty="0"/>
                        <a:t>政策</a:t>
                      </a:r>
                    </a:p>
                  </a:txBody>
                  <a:tcPr marL="68589" marR="68589" marT="34276" marB="34276"/>
                </a:tc>
                <a:tc>
                  <a:txBody>
                    <a:bodyPr/>
                    <a:lstStyle/>
                    <a:p>
                      <a:r>
                        <a:rPr lang="zh-CN" altLang="en-US" sz="1400" dirty="0"/>
                        <a:t>主要内容</a:t>
                      </a:r>
                    </a:p>
                  </a:txBody>
                  <a:tcPr marL="68589" marR="68589" marT="34276" marB="34276"/>
                </a:tc>
                <a:extLst>
                  <a:ext uri="{0D108BD9-81ED-4DB2-BD59-A6C34878D82A}">
                    <a16:rowId xmlns:a16="http://schemas.microsoft.com/office/drawing/2014/main" val="10000"/>
                  </a:ext>
                </a:extLst>
              </a:tr>
              <a:tr h="708611">
                <a:tc>
                  <a:txBody>
                    <a:bodyPr/>
                    <a:lstStyle/>
                    <a:p>
                      <a:r>
                        <a:rPr lang="en-US" altLang="zh-CN" sz="1400" dirty="0"/>
                        <a:t>2016 </a:t>
                      </a:r>
                      <a:r>
                        <a:rPr lang="zh-CN" altLang="en-US" sz="1400" dirty="0"/>
                        <a:t>年 </a:t>
                      </a:r>
                      <a:r>
                        <a:rPr lang="en-US" altLang="zh-CN" sz="1400" dirty="0"/>
                        <a:t>5 </a:t>
                      </a:r>
                      <a:r>
                        <a:rPr lang="zh-CN" altLang="en-US" sz="1400" dirty="0"/>
                        <a:t>月</a:t>
                      </a:r>
                    </a:p>
                  </a:txBody>
                  <a:tcPr marL="68589" marR="68589" marT="34276" marB="34276"/>
                </a:tc>
                <a:tc>
                  <a:txBody>
                    <a:bodyPr/>
                    <a:lstStyle/>
                    <a:p>
                      <a:r>
                        <a:rPr lang="zh-CN" altLang="en-US" sz="1400" dirty="0"/>
                        <a:t>发改委，科技部，工信部，中央网信办</a:t>
                      </a:r>
                    </a:p>
                  </a:txBody>
                  <a:tcPr marL="68589" marR="68589" marT="34276" marB="34276"/>
                </a:tc>
                <a:tc>
                  <a:txBody>
                    <a:bodyPr/>
                    <a:lstStyle/>
                    <a:p>
                      <a:r>
                        <a:rPr lang="en-US" altLang="zh-CN" sz="1400" dirty="0"/>
                        <a:t>《“</a:t>
                      </a:r>
                      <a:r>
                        <a:rPr lang="zh-CN" altLang="en-US" sz="1400" dirty="0"/>
                        <a:t>互联网</a:t>
                      </a:r>
                      <a:r>
                        <a:rPr lang="en-US" altLang="zh-CN" sz="1400" dirty="0"/>
                        <a:t>+”</a:t>
                      </a:r>
                      <a:r>
                        <a:rPr lang="zh-CN" altLang="en-US" sz="1400" dirty="0"/>
                        <a:t>人工智能实行三年行动实施方案</a:t>
                      </a:r>
                      <a:r>
                        <a:rPr lang="en-US" altLang="zh-CN" sz="1400" dirty="0"/>
                        <a:t>》</a:t>
                      </a:r>
                      <a:endParaRPr lang="zh-CN" altLang="en-US" sz="1400" dirty="0"/>
                    </a:p>
                  </a:txBody>
                  <a:tcPr marL="68589" marR="68589" marT="34276" marB="34276"/>
                </a:tc>
                <a:tc>
                  <a:txBody>
                    <a:bodyPr/>
                    <a:lstStyle/>
                    <a:p>
                      <a:r>
                        <a:rPr lang="zh-CN" altLang="en-US" sz="1400" dirty="0"/>
                        <a:t>加快智能网联汽车关键技术研发，实行智能汽车试点工程，推动智能汽车典型应用，同时加强智能网联汽车及相关标准化工作</a:t>
                      </a:r>
                    </a:p>
                  </a:txBody>
                  <a:tcPr marL="68589" marR="68589" marT="34276" marB="34276"/>
                </a:tc>
                <a:extLst>
                  <a:ext uri="{0D108BD9-81ED-4DB2-BD59-A6C34878D82A}">
                    <a16:rowId xmlns:a16="http://schemas.microsoft.com/office/drawing/2014/main" val="10001"/>
                  </a:ext>
                </a:extLst>
              </a:tr>
              <a:tr h="921964">
                <a:tc>
                  <a:txBody>
                    <a:bodyPr/>
                    <a:lstStyle/>
                    <a:p>
                      <a:r>
                        <a:rPr lang="en-US" altLang="zh-CN" sz="1400" dirty="0"/>
                        <a:t>2016 </a:t>
                      </a:r>
                      <a:r>
                        <a:rPr lang="zh-CN" altLang="en-US" sz="1400" dirty="0"/>
                        <a:t>年 </a:t>
                      </a:r>
                      <a:r>
                        <a:rPr lang="en-US" altLang="zh-CN" sz="1400" dirty="0"/>
                        <a:t>8 </a:t>
                      </a:r>
                      <a:r>
                        <a:rPr lang="zh-CN" altLang="en-US" sz="1400" dirty="0"/>
                        <a:t>月</a:t>
                      </a:r>
                    </a:p>
                  </a:txBody>
                  <a:tcPr marL="68589" marR="68589" marT="34276" marB="34276"/>
                </a:tc>
                <a:tc>
                  <a:txBody>
                    <a:bodyPr/>
                    <a:lstStyle/>
                    <a:p>
                      <a:r>
                        <a:rPr lang="zh-CN" altLang="en-US" sz="1400" dirty="0"/>
                        <a:t>发改委，交通运输部</a:t>
                      </a:r>
                    </a:p>
                  </a:txBody>
                  <a:tcPr marL="68589" marR="68589" marT="34276" marB="34276"/>
                </a:tc>
                <a:tc>
                  <a:txBody>
                    <a:bodyPr/>
                    <a:lstStyle/>
                    <a:p>
                      <a:r>
                        <a:rPr lang="en-US" altLang="zh-CN" sz="1400" dirty="0"/>
                        <a:t>《</a:t>
                      </a:r>
                      <a:r>
                        <a:rPr lang="zh-CN" altLang="en-US" sz="1400" dirty="0"/>
                        <a:t>推进“互联网</a:t>
                      </a:r>
                      <a:r>
                        <a:rPr lang="en-US" altLang="zh-CN" sz="1400" dirty="0"/>
                        <a:t>+”</a:t>
                      </a:r>
                      <a:r>
                        <a:rPr lang="zh-CN" altLang="en-US" sz="1400" dirty="0"/>
                        <a:t>便捷交通促进智能交通发展的实施方案</a:t>
                      </a:r>
                      <a:r>
                        <a:rPr lang="en-US" altLang="zh-CN" sz="1400" dirty="0"/>
                        <a:t>》</a:t>
                      </a:r>
                      <a:endParaRPr lang="zh-CN" altLang="en-US" sz="1400" dirty="0"/>
                    </a:p>
                  </a:txBody>
                  <a:tcPr marL="68589" marR="68589" marT="34276" marB="34276"/>
                </a:tc>
                <a:tc>
                  <a:txBody>
                    <a:bodyPr/>
                    <a:lstStyle/>
                    <a:p>
                      <a:r>
                        <a:rPr lang="zh-CN" altLang="en-US" sz="1400" dirty="0"/>
                        <a:t>提出了我国智能交通</a:t>
                      </a:r>
                      <a:r>
                        <a:rPr lang="en-US" altLang="zh-CN" sz="1400" dirty="0"/>
                        <a:t>(ITS)</a:t>
                      </a:r>
                      <a:r>
                        <a:rPr lang="zh-CN" altLang="en-US" sz="1400" dirty="0"/>
                        <a:t>总体框架和实施举措</a:t>
                      </a:r>
                    </a:p>
                  </a:txBody>
                  <a:tcPr marL="68589" marR="68589" marT="34276" marB="34276"/>
                </a:tc>
                <a:extLst>
                  <a:ext uri="{0D108BD9-81ED-4DB2-BD59-A6C34878D82A}">
                    <a16:rowId xmlns:a16="http://schemas.microsoft.com/office/drawing/2014/main" val="10002"/>
                  </a:ext>
                </a:extLst>
              </a:tr>
              <a:tr h="495258">
                <a:tc>
                  <a:txBody>
                    <a:bodyPr/>
                    <a:lstStyle/>
                    <a:p>
                      <a:r>
                        <a:rPr lang="en-US" altLang="zh-CN" sz="1400" dirty="0"/>
                        <a:t>2017 </a:t>
                      </a:r>
                      <a:r>
                        <a:rPr lang="zh-CN" altLang="en-US" sz="1400" dirty="0"/>
                        <a:t>年 </a:t>
                      </a:r>
                      <a:r>
                        <a:rPr lang="en-US" altLang="zh-CN" sz="1400" dirty="0"/>
                        <a:t>4 </a:t>
                      </a:r>
                      <a:r>
                        <a:rPr lang="zh-CN" altLang="en-US" sz="1400" dirty="0"/>
                        <a:t>月</a:t>
                      </a:r>
                    </a:p>
                  </a:txBody>
                  <a:tcPr marL="68589" marR="68589" marT="34276" marB="34276"/>
                </a:tc>
                <a:tc>
                  <a:txBody>
                    <a:bodyPr/>
                    <a:lstStyle/>
                    <a:p>
                      <a:r>
                        <a:rPr lang="zh-CN" altLang="en-US" sz="1400" dirty="0"/>
                        <a:t>工信部，发改委，科技部</a:t>
                      </a:r>
                    </a:p>
                  </a:txBody>
                  <a:tcPr marL="68589" marR="68589" marT="34276" marB="34276"/>
                </a:tc>
                <a:tc>
                  <a:txBody>
                    <a:bodyPr/>
                    <a:lstStyle/>
                    <a:p>
                      <a:r>
                        <a:rPr lang="en-US" altLang="zh-CN" sz="1400" dirty="0"/>
                        <a:t>《</a:t>
                      </a:r>
                      <a:r>
                        <a:rPr lang="zh-CN" altLang="en-US" sz="1400" dirty="0"/>
                        <a:t>汽车产业中长期发展规划</a:t>
                      </a:r>
                      <a:r>
                        <a:rPr lang="en-US" altLang="zh-CN" sz="1400" dirty="0"/>
                        <a:t>》</a:t>
                      </a:r>
                      <a:endParaRPr lang="zh-CN" altLang="en-US" sz="1400" dirty="0"/>
                    </a:p>
                  </a:txBody>
                  <a:tcPr marL="68589" marR="68589" marT="34276" marB="34276"/>
                </a:tc>
                <a:tc>
                  <a:txBody>
                    <a:bodyPr/>
                    <a:lstStyle/>
                    <a:p>
                      <a:r>
                        <a:rPr lang="zh-CN" altLang="en-US" sz="1400" dirty="0"/>
                        <a:t>以智能网联汽车为突破口之一，引领整个产业转型升级</a:t>
                      </a:r>
                    </a:p>
                  </a:txBody>
                  <a:tcPr marL="68589" marR="68589" marT="34276" marB="34276"/>
                </a:tc>
                <a:extLst>
                  <a:ext uri="{0D108BD9-81ED-4DB2-BD59-A6C34878D82A}">
                    <a16:rowId xmlns:a16="http://schemas.microsoft.com/office/drawing/2014/main" val="10003"/>
                  </a:ext>
                </a:extLst>
              </a:tr>
              <a:tr h="708611">
                <a:tc>
                  <a:txBody>
                    <a:bodyPr/>
                    <a:lstStyle/>
                    <a:p>
                      <a:r>
                        <a:rPr lang="en-US" altLang="zh-CN" sz="1400" dirty="0"/>
                        <a:t>2017 </a:t>
                      </a:r>
                      <a:r>
                        <a:rPr lang="zh-CN" altLang="en-US" sz="1400" dirty="0"/>
                        <a:t>年 </a:t>
                      </a:r>
                      <a:r>
                        <a:rPr lang="en-US" altLang="zh-CN" sz="1400" dirty="0"/>
                        <a:t>4 </a:t>
                      </a:r>
                      <a:r>
                        <a:rPr lang="zh-CN" altLang="en-US" sz="1400" dirty="0"/>
                        <a:t>月</a:t>
                      </a:r>
                    </a:p>
                  </a:txBody>
                  <a:tcPr marL="68589" marR="68589" marT="34276" marB="34276"/>
                </a:tc>
                <a:tc>
                  <a:txBody>
                    <a:bodyPr/>
                    <a:lstStyle/>
                    <a:p>
                      <a:r>
                        <a:rPr lang="zh-CN" altLang="en-US" sz="1400" dirty="0"/>
                        <a:t>科技部</a:t>
                      </a:r>
                    </a:p>
                  </a:txBody>
                  <a:tcPr marL="68589" marR="68589" marT="34276" marB="34276"/>
                </a:tc>
                <a:tc>
                  <a:txBody>
                    <a:bodyPr/>
                    <a:lstStyle/>
                    <a:p>
                      <a:r>
                        <a:rPr lang="en-US" altLang="zh-CN" sz="1400" dirty="0"/>
                        <a:t>《</a:t>
                      </a:r>
                      <a:r>
                        <a:rPr lang="zh-CN" altLang="en-US" sz="1400" dirty="0"/>
                        <a:t>国家重点研发计划新能源汽车试点专项实施方案</a:t>
                      </a:r>
                      <a:r>
                        <a:rPr lang="en-US" altLang="zh-CN" sz="1400" dirty="0"/>
                        <a:t>》</a:t>
                      </a:r>
                      <a:endParaRPr lang="zh-CN" altLang="en-US" sz="1400" dirty="0"/>
                    </a:p>
                  </a:txBody>
                  <a:tcPr marL="68589" marR="68589" marT="34276" marB="34276"/>
                </a:tc>
                <a:tc>
                  <a:txBody>
                    <a:bodyPr/>
                    <a:lstStyle/>
                    <a:p>
                      <a:r>
                        <a:rPr lang="zh-CN" altLang="en-US" sz="1400" dirty="0"/>
                        <a:t>重点布局了电动汽车智能化技术任务</a:t>
                      </a:r>
                    </a:p>
                  </a:txBody>
                  <a:tcPr marL="68589" marR="68589" marT="34276" marB="34276"/>
                </a:tc>
                <a:extLst>
                  <a:ext uri="{0D108BD9-81ED-4DB2-BD59-A6C34878D82A}">
                    <a16:rowId xmlns:a16="http://schemas.microsoft.com/office/drawing/2014/main" val="10004"/>
                  </a:ext>
                </a:extLst>
              </a:tr>
              <a:tr h="495258">
                <a:tc>
                  <a:txBody>
                    <a:bodyPr/>
                    <a:lstStyle/>
                    <a:p>
                      <a:r>
                        <a:rPr lang="en-US" altLang="zh-CN" sz="1400" dirty="0"/>
                        <a:t>2017 </a:t>
                      </a:r>
                      <a:r>
                        <a:rPr lang="zh-CN" altLang="en-US" sz="1400" dirty="0"/>
                        <a:t>年 </a:t>
                      </a:r>
                      <a:r>
                        <a:rPr lang="en-US" altLang="zh-CN" sz="1400" dirty="0"/>
                        <a:t>7 </a:t>
                      </a:r>
                      <a:r>
                        <a:rPr lang="zh-CN" altLang="en-US" sz="1400" dirty="0"/>
                        <a:t>月</a:t>
                      </a:r>
                    </a:p>
                  </a:txBody>
                  <a:tcPr marL="68589" marR="68589" marT="34276" marB="34276"/>
                </a:tc>
                <a:tc>
                  <a:txBody>
                    <a:bodyPr/>
                    <a:lstStyle/>
                    <a:p>
                      <a:r>
                        <a:rPr lang="zh-CN" altLang="en-US" sz="1400" dirty="0"/>
                        <a:t>国务院</a:t>
                      </a:r>
                    </a:p>
                  </a:txBody>
                  <a:tcPr marL="68589" marR="68589" marT="34276" marB="34276"/>
                </a:tc>
                <a:tc>
                  <a:txBody>
                    <a:bodyPr/>
                    <a:lstStyle/>
                    <a:p>
                      <a:r>
                        <a:rPr lang="en-US" altLang="zh-CN" sz="1400" dirty="0"/>
                        <a:t>《</a:t>
                      </a:r>
                      <a:r>
                        <a:rPr lang="zh-CN" altLang="en-US" sz="1400" dirty="0"/>
                        <a:t>新一代人工智能国家发展规划</a:t>
                      </a:r>
                      <a:r>
                        <a:rPr lang="en-US" altLang="zh-CN" sz="1400" dirty="0"/>
                        <a:t>》</a:t>
                      </a:r>
                      <a:endParaRPr lang="zh-CN" altLang="en-US" sz="1400" dirty="0"/>
                    </a:p>
                  </a:txBody>
                  <a:tcPr marL="68589" marR="68589" marT="34276" marB="34276"/>
                </a:tc>
                <a:tc>
                  <a:txBody>
                    <a:bodyPr/>
                    <a:lstStyle/>
                    <a:p>
                      <a:r>
                        <a:rPr lang="zh-CN" altLang="en-US" sz="1400" dirty="0"/>
                        <a:t>将智能网联汽车自动驾驶应用放在重要地位</a:t>
                      </a:r>
                    </a:p>
                  </a:txBody>
                  <a:tcPr marL="68589" marR="68589" marT="34276" marB="34276"/>
                </a:tc>
                <a:extLst>
                  <a:ext uri="{0D108BD9-81ED-4DB2-BD59-A6C34878D82A}">
                    <a16:rowId xmlns:a16="http://schemas.microsoft.com/office/drawing/2014/main" val="10005"/>
                  </a:ext>
                </a:extLst>
              </a:tr>
              <a:tr h="495258">
                <a:tc>
                  <a:txBody>
                    <a:bodyPr/>
                    <a:lstStyle/>
                    <a:p>
                      <a:r>
                        <a:rPr lang="en-US" altLang="zh-CN" sz="1400" dirty="0"/>
                        <a:t>2018 </a:t>
                      </a:r>
                      <a:r>
                        <a:rPr lang="zh-CN" altLang="en-US" sz="1400" dirty="0"/>
                        <a:t>年 </a:t>
                      </a:r>
                      <a:r>
                        <a:rPr lang="en-US" altLang="zh-CN" sz="1400" dirty="0"/>
                        <a:t>1 </a:t>
                      </a:r>
                      <a:r>
                        <a:rPr lang="zh-CN" altLang="en-US" sz="1400" dirty="0"/>
                        <a:t>月</a:t>
                      </a:r>
                    </a:p>
                  </a:txBody>
                  <a:tcPr marL="68589" marR="68589" marT="34276" marB="34276"/>
                </a:tc>
                <a:tc>
                  <a:txBody>
                    <a:bodyPr/>
                    <a:lstStyle/>
                    <a:p>
                      <a:r>
                        <a:rPr lang="zh-CN" altLang="en-US" sz="1400" dirty="0"/>
                        <a:t>发改委</a:t>
                      </a:r>
                    </a:p>
                  </a:txBody>
                  <a:tcPr marL="68589" marR="68589" marT="34276" marB="34276"/>
                </a:tc>
                <a:tc>
                  <a:txBody>
                    <a:bodyPr/>
                    <a:lstStyle/>
                    <a:p>
                      <a:r>
                        <a:rPr lang="en-US" altLang="zh-CN" sz="1400" dirty="0"/>
                        <a:t>《</a:t>
                      </a:r>
                      <a:r>
                        <a:rPr lang="zh-CN" altLang="en-US" sz="1400" dirty="0"/>
                        <a:t>智能汽车创新发展战略</a:t>
                      </a:r>
                      <a:r>
                        <a:rPr lang="en-US" altLang="zh-CN" sz="1400" dirty="0"/>
                        <a:t>(</a:t>
                      </a:r>
                      <a:r>
                        <a:rPr lang="zh-CN" altLang="en-US" sz="1400" dirty="0"/>
                        <a:t>意见征求稿</a:t>
                      </a:r>
                      <a:r>
                        <a:rPr lang="en-US" altLang="zh-CN" sz="1400" dirty="0"/>
                        <a:t>)》</a:t>
                      </a:r>
                      <a:endParaRPr lang="zh-CN" altLang="en-US" sz="1400" dirty="0"/>
                    </a:p>
                  </a:txBody>
                  <a:tcPr marL="68589" marR="68589" marT="34276" marB="34276"/>
                </a:tc>
                <a:tc>
                  <a:txBody>
                    <a:bodyPr/>
                    <a:lstStyle/>
                    <a:p>
                      <a:r>
                        <a:rPr lang="zh-CN" altLang="en-US" sz="1400" dirty="0"/>
                        <a:t>将智能汽车发展提升至国家战略层面</a:t>
                      </a:r>
                    </a:p>
                  </a:txBody>
                  <a:tcPr marL="68589" marR="68589" marT="34276" marB="34276"/>
                </a:tc>
                <a:extLst>
                  <a:ext uri="{0D108BD9-81ED-4DB2-BD59-A6C34878D82A}">
                    <a16:rowId xmlns:a16="http://schemas.microsoft.com/office/drawing/2014/main" val="10006"/>
                  </a:ext>
                </a:extLst>
              </a:tr>
            </a:tbl>
          </a:graphicData>
        </a:graphic>
      </p:graphicFrame>
      <p:sp>
        <p:nvSpPr>
          <p:cNvPr id="7" name="灯片编号占位符 11">
            <a:extLst>
              <a:ext uri="{FF2B5EF4-FFF2-40B4-BE49-F238E27FC236}">
                <a16:creationId xmlns:a16="http://schemas.microsoft.com/office/drawing/2014/main" id="{FC3EFAA5-656B-40B2-87EB-3ADBC6C5E2F5}"/>
              </a:ext>
            </a:extLst>
          </p:cNvPr>
          <p:cNvSpPr txBox="1"/>
          <p:nvPr/>
        </p:nvSpPr>
        <p:spPr bwMode="auto">
          <a:xfrm>
            <a:off x="8726488" y="6492875"/>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21</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365E68BC-99DD-4360-B77B-175C37DF6EE5}"/>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a:t>    </a:t>
            </a:r>
            <a:r>
              <a:rPr lang="en-US" altLang="zh-CN" sz="3600">
                <a:latin typeface="黑体" panose="02010609060101010101" pitchFamily="49" charset="-122"/>
                <a:ea typeface="黑体" panose="02010609060101010101" pitchFamily="49" charset="-122"/>
              </a:rPr>
              <a:t>6.1 </a:t>
            </a:r>
            <a:r>
              <a:rPr lang="zh-CN" altLang="en-US" sz="3600">
                <a:latin typeface="黑体" panose="02010609060101010101" pitchFamily="49" charset="-122"/>
                <a:ea typeface="黑体" panose="02010609060101010101" pitchFamily="49" charset="-122"/>
              </a:rPr>
              <a:t>什么是车联网</a:t>
            </a:r>
            <a:endParaRPr lang="zh-CN" altLang="en-US" sz="3600" dirty="0">
              <a:latin typeface="黑体" panose="02010609060101010101" pitchFamily="49" charset="-122"/>
              <a:ea typeface="黑体" panose="02010609060101010101" pitchFamily="49" charset="-122"/>
            </a:endParaRPr>
          </a:p>
        </p:txBody>
      </p:sp>
      <p:sp>
        <p:nvSpPr>
          <p:cNvPr id="33795" name="TextBox 49">
            <a:extLst>
              <a:ext uri="{FF2B5EF4-FFF2-40B4-BE49-F238E27FC236}">
                <a16:creationId xmlns:a16="http://schemas.microsoft.com/office/drawing/2014/main" id="{582D0360-BB7D-480B-A911-EE2FF57ADBA3}"/>
              </a:ext>
            </a:extLst>
          </p:cNvPr>
          <p:cNvSpPr txBox="1">
            <a:spLocks noChangeArrowheads="1"/>
          </p:cNvSpPr>
          <p:nvPr/>
        </p:nvSpPr>
        <p:spPr bwMode="auto">
          <a:xfrm>
            <a:off x="107950" y="908050"/>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6.1.5 </a:t>
            </a:r>
            <a:r>
              <a:rPr lang="zh-CN" altLang="en-US" sz="2600">
                <a:latin typeface="黑体" panose="02010609060101010101" pitchFamily="49" charset="-122"/>
                <a:ea typeface="黑体" panose="02010609060101010101" pitchFamily="49" charset="-122"/>
              </a:rPr>
              <a:t>车联网国内外现状</a:t>
            </a:r>
          </a:p>
        </p:txBody>
      </p:sp>
      <p:graphicFrame>
        <p:nvGraphicFramePr>
          <p:cNvPr id="5" name="表格 3">
            <a:extLst>
              <a:ext uri="{FF2B5EF4-FFF2-40B4-BE49-F238E27FC236}">
                <a16:creationId xmlns:a16="http://schemas.microsoft.com/office/drawing/2014/main" id="{881E14DC-61F0-460B-A49C-D16B8A4722D4}"/>
              </a:ext>
            </a:extLst>
          </p:cNvPr>
          <p:cNvGraphicFramePr>
            <a:graphicFrameLocks noGrp="1"/>
          </p:cNvGraphicFramePr>
          <p:nvPr/>
        </p:nvGraphicFramePr>
        <p:xfrm>
          <a:off x="269875" y="2062163"/>
          <a:ext cx="8672513" cy="4679949"/>
        </p:xfrm>
        <a:graphic>
          <a:graphicData uri="http://schemas.openxmlformats.org/drawingml/2006/table">
            <a:tbl>
              <a:tblPr firstRow="1" bandRow="1">
                <a:tableStyleId>{5C22544A-7EE6-4342-B048-85BDC9FD1C3A}</a:tableStyleId>
              </a:tblPr>
              <a:tblGrid>
                <a:gridCol w="1222102">
                  <a:extLst>
                    <a:ext uri="{9D8B030D-6E8A-4147-A177-3AD203B41FA5}">
                      <a16:colId xmlns:a16="http://schemas.microsoft.com/office/drawing/2014/main" val="20000"/>
                    </a:ext>
                  </a:extLst>
                </a:gridCol>
                <a:gridCol w="1396139">
                  <a:extLst>
                    <a:ext uri="{9D8B030D-6E8A-4147-A177-3AD203B41FA5}">
                      <a16:colId xmlns:a16="http://schemas.microsoft.com/office/drawing/2014/main" val="20001"/>
                    </a:ext>
                  </a:extLst>
                </a:gridCol>
                <a:gridCol w="1703291">
                  <a:extLst>
                    <a:ext uri="{9D8B030D-6E8A-4147-A177-3AD203B41FA5}">
                      <a16:colId xmlns:a16="http://schemas.microsoft.com/office/drawing/2014/main" val="20002"/>
                    </a:ext>
                  </a:extLst>
                </a:gridCol>
                <a:gridCol w="4350981">
                  <a:extLst>
                    <a:ext uri="{9D8B030D-6E8A-4147-A177-3AD203B41FA5}">
                      <a16:colId xmlns:a16="http://schemas.microsoft.com/office/drawing/2014/main" val="20003"/>
                    </a:ext>
                  </a:extLst>
                </a:gridCol>
              </a:tblGrid>
              <a:tr h="282017">
                <a:tc>
                  <a:txBody>
                    <a:bodyPr/>
                    <a:lstStyle/>
                    <a:p>
                      <a:r>
                        <a:rPr lang="zh-CN" altLang="en-US" sz="1400" dirty="0"/>
                        <a:t>时间</a:t>
                      </a:r>
                    </a:p>
                  </a:txBody>
                  <a:tcPr marL="68589" marR="68589" marT="34299" marB="34299"/>
                </a:tc>
                <a:tc>
                  <a:txBody>
                    <a:bodyPr/>
                    <a:lstStyle/>
                    <a:p>
                      <a:r>
                        <a:rPr lang="zh-CN" altLang="en-US" sz="1400" dirty="0"/>
                        <a:t>发布机构</a:t>
                      </a:r>
                    </a:p>
                  </a:txBody>
                  <a:tcPr marL="68589" marR="68589" marT="34299" marB="34299"/>
                </a:tc>
                <a:tc>
                  <a:txBody>
                    <a:bodyPr/>
                    <a:lstStyle/>
                    <a:p>
                      <a:r>
                        <a:rPr lang="zh-CN" altLang="en-US" sz="1400" dirty="0"/>
                        <a:t>政策</a:t>
                      </a:r>
                    </a:p>
                  </a:txBody>
                  <a:tcPr marL="68589" marR="68589" marT="34299" marB="34299"/>
                </a:tc>
                <a:tc>
                  <a:txBody>
                    <a:bodyPr/>
                    <a:lstStyle/>
                    <a:p>
                      <a:r>
                        <a:rPr lang="zh-CN" altLang="en-US" sz="1400" dirty="0"/>
                        <a:t>主要内容</a:t>
                      </a:r>
                    </a:p>
                  </a:txBody>
                  <a:tcPr marL="68589" marR="68589" marT="34299" marB="34299"/>
                </a:tc>
                <a:extLst>
                  <a:ext uri="{0D108BD9-81ED-4DB2-BD59-A6C34878D82A}">
                    <a16:rowId xmlns:a16="http://schemas.microsoft.com/office/drawing/2014/main" val="10000"/>
                  </a:ext>
                </a:extLst>
              </a:tr>
              <a:tr h="708852">
                <a:tc>
                  <a:txBody>
                    <a:bodyPr/>
                    <a:lstStyle/>
                    <a:p>
                      <a:r>
                        <a:rPr lang="en-US" altLang="zh-CN" sz="1400" dirty="0"/>
                        <a:t>2018 </a:t>
                      </a:r>
                      <a:r>
                        <a:rPr lang="zh-CN" altLang="en-US" sz="1400" dirty="0"/>
                        <a:t>年 </a:t>
                      </a:r>
                      <a:r>
                        <a:rPr lang="en-US" altLang="zh-CN" sz="1400" dirty="0"/>
                        <a:t>3 </a:t>
                      </a:r>
                      <a:r>
                        <a:rPr lang="zh-CN" altLang="en-US" sz="1400" dirty="0"/>
                        <a:t>月</a:t>
                      </a:r>
                    </a:p>
                  </a:txBody>
                  <a:tcPr marL="68589" marR="68589" marT="34299" marB="34299"/>
                </a:tc>
                <a:tc>
                  <a:txBody>
                    <a:bodyPr/>
                    <a:lstStyle/>
                    <a:p>
                      <a:r>
                        <a:rPr lang="zh-CN" altLang="en-US" sz="1400" dirty="0"/>
                        <a:t>工信部</a:t>
                      </a:r>
                    </a:p>
                  </a:txBody>
                  <a:tcPr marL="68589" marR="68589" marT="34299" marB="34299"/>
                </a:tc>
                <a:tc>
                  <a:txBody>
                    <a:bodyPr/>
                    <a:lstStyle/>
                    <a:p>
                      <a:r>
                        <a:rPr lang="en-US" altLang="zh-CN" sz="1400" dirty="0"/>
                        <a:t>《2018 </a:t>
                      </a:r>
                      <a:r>
                        <a:rPr lang="zh-CN" altLang="en-US" sz="1400" dirty="0"/>
                        <a:t>年智能网联汽车标准化工作要</a:t>
                      </a:r>
                    </a:p>
                    <a:p>
                      <a:r>
                        <a:rPr lang="zh-CN" altLang="en-US" sz="1400" dirty="0"/>
                        <a:t>点</a:t>
                      </a:r>
                      <a:r>
                        <a:rPr lang="en-US" altLang="zh-CN" sz="1400" dirty="0"/>
                        <a:t>》</a:t>
                      </a:r>
                      <a:endParaRPr lang="zh-CN" altLang="en-US" sz="1400" dirty="0"/>
                    </a:p>
                  </a:txBody>
                  <a:tcPr marL="68589" marR="68589" marT="34299" marB="34299"/>
                </a:tc>
                <a:tc>
                  <a:txBody>
                    <a:bodyPr/>
                    <a:lstStyle/>
                    <a:p>
                      <a:r>
                        <a:rPr lang="zh-CN" altLang="en-US" sz="1400" dirty="0"/>
                        <a:t>旨在充分发挥标准对智能网联汽车产业供给侧结构性改</a:t>
                      </a:r>
                    </a:p>
                    <a:p>
                      <a:r>
                        <a:rPr lang="zh-CN" altLang="en-US" sz="1400" dirty="0"/>
                        <a:t>革的促进作用</a:t>
                      </a:r>
                    </a:p>
                  </a:txBody>
                  <a:tcPr marL="68589" marR="68589" marT="34299" marB="34299"/>
                </a:tc>
                <a:extLst>
                  <a:ext uri="{0D108BD9-81ED-4DB2-BD59-A6C34878D82A}">
                    <a16:rowId xmlns:a16="http://schemas.microsoft.com/office/drawing/2014/main" val="10001"/>
                  </a:ext>
                </a:extLst>
              </a:tr>
              <a:tr h="708852">
                <a:tc>
                  <a:txBody>
                    <a:bodyPr/>
                    <a:lstStyle/>
                    <a:p>
                      <a:r>
                        <a:rPr lang="en-US" altLang="zh-CN" sz="1400" dirty="0"/>
                        <a:t>2018 </a:t>
                      </a:r>
                      <a:r>
                        <a:rPr lang="zh-CN" altLang="en-US" sz="1400" dirty="0"/>
                        <a:t>年 </a:t>
                      </a:r>
                      <a:r>
                        <a:rPr lang="en-US" altLang="zh-CN" sz="1400" dirty="0"/>
                        <a:t>4 </a:t>
                      </a:r>
                      <a:r>
                        <a:rPr lang="zh-CN" altLang="en-US" sz="1400" dirty="0"/>
                        <a:t>月</a:t>
                      </a:r>
                    </a:p>
                  </a:txBody>
                  <a:tcPr marL="68589" marR="68589" marT="34299" marB="34299"/>
                </a:tc>
                <a:tc>
                  <a:txBody>
                    <a:bodyPr/>
                    <a:lstStyle/>
                    <a:p>
                      <a:r>
                        <a:rPr lang="zh-CN" altLang="en-US" sz="1400" dirty="0"/>
                        <a:t>工信部，交通部，公安部</a:t>
                      </a:r>
                    </a:p>
                  </a:txBody>
                  <a:tcPr marL="68589" marR="68589" marT="34299" marB="34299"/>
                </a:tc>
                <a:tc>
                  <a:txBody>
                    <a:bodyPr/>
                    <a:lstStyle/>
                    <a:p>
                      <a:r>
                        <a:rPr lang="en-US" altLang="zh-CN" sz="1400" dirty="0"/>
                        <a:t>《</a:t>
                      </a:r>
                      <a:r>
                        <a:rPr lang="zh-CN" altLang="en-US" sz="1400" dirty="0"/>
                        <a:t>智能网联汽车道路测试管理规范</a:t>
                      </a:r>
                      <a:r>
                        <a:rPr lang="en-US" altLang="zh-CN" sz="1400" dirty="0"/>
                        <a:t>(</a:t>
                      </a:r>
                      <a:r>
                        <a:rPr lang="zh-CN" altLang="en-US" sz="1400" dirty="0"/>
                        <a:t>试行</a:t>
                      </a:r>
                      <a:r>
                        <a:rPr lang="en-US" altLang="zh-CN" sz="1400" dirty="0"/>
                        <a:t>)》</a:t>
                      </a:r>
                      <a:endParaRPr lang="zh-CN" altLang="en-US" sz="1400" dirty="0"/>
                    </a:p>
                  </a:txBody>
                  <a:tcPr marL="68589" marR="68589" marT="34299" marB="34299"/>
                </a:tc>
                <a:tc>
                  <a:txBody>
                    <a:bodyPr/>
                    <a:lstStyle/>
                    <a:p>
                      <a:r>
                        <a:rPr lang="zh-CN" altLang="en-US" sz="1400" dirty="0"/>
                        <a:t>明确道路测试的管理要求和职责分工，规范和统一各地</a:t>
                      </a:r>
                    </a:p>
                    <a:p>
                      <a:r>
                        <a:rPr lang="zh-CN" altLang="en-US" sz="1400" dirty="0"/>
                        <a:t>方基础性检测项目和测试规程</a:t>
                      </a:r>
                    </a:p>
                  </a:txBody>
                  <a:tcPr marL="68589" marR="68589" marT="34299" marB="34299"/>
                </a:tc>
                <a:extLst>
                  <a:ext uri="{0D108BD9-81ED-4DB2-BD59-A6C34878D82A}">
                    <a16:rowId xmlns:a16="http://schemas.microsoft.com/office/drawing/2014/main" val="10002"/>
                  </a:ext>
                </a:extLst>
              </a:tr>
              <a:tr h="708852">
                <a:tc>
                  <a:txBody>
                    <a:bodyPr/>
                    <a:lstStyle/>
                    <a:p>
                      <a:r>
                        <a:rPr lang="en-US" altLang="zh-CN" sz="1400" dirty="0"/>
                        <a:t>2018 </a:t>
                      </a:r>
                      <a:r>
                        <a:rPr lang="zh-CN" altLang="en-US" sz="1400" dirty="0"/>
                        <a:t>年 </a:t>
                      </a:r>
                      <a:r>
                        <a:rPr lang="en-US" altLang="zh-CN" sz="1400" dirty="0"/>
                        <a:t>7 </a:t>
                      </a:r>
                      <a:r>
                        <a:rPr lang="zh-CN" altLang="en-US" sz="1400" dirty="0"/>
                        <a:t>月</a:t>
                      </a:r>
                    </a:p>
                  </a:txBody>
                  <a:tcPr marL="68589" marR="68589" marT="34299" marB="34299"/>
                </a:tc>
                <a:tc>
                  <a:txBody>
                    <a:bodyPr/>
                    <a:lstStyle/>
                    <a:p>
                      <a:r>
                        <a:rPr lang="zh-CN" altLang="en-US" sz="1400" dirty="0"/>
                        <a:t>交通部</a:t>
                      </a:r>
                    </a:p>
                  </a:txBody>
                  <a:tcPr marL="68589" marR="68589" marT="34299" marB="34299"/>
                </a:tc>
                <a:tc>
                  <a:txBody>
                    <a:bodyPr/>
                    <a:lstStyle/>
                    <a:p>
                      <a:r>
                        <a:rPr lang="en-US" altLang="zh-CN" sz="1400" dirty="0"/>
                        <a:t>《</a:t>
                      </a:r>
                      <a:r>
                        <a:rPr lang="zh-CN" altLang="en-US" sz="1400" dirty="0"/>
                        <a:t>自动驾驶封闭场地建设技术指南</a:t>
                      </a:r>
                      <a:r>
                        <a:rPr lang="en-US" altLang="zh-CN" sz="1400" dirty="0"/>
                        <a:t>(</a:t>
                      </a:r>
                      <a:r>
                        <a:rPr lang="zh-CN" altLang="en-US" sz="1400" dirty="0"/>
                        <a:t>暂行</a:t>
                      </a:r>
                      <a:r>
                        <a:rPr lang="en-US" altLang="zh-CN" sz="1400" dirty="0"/>
                        <a:t>)》</a:t>
                      </a:r>
                      <a:endParaRPr lang="zh-CN" altLang="en-US" sz="1400" dirty="0"/>
                    </a:p>
                  </a:txBody>
                  <a:tcPr marL="68589" marR="68589" marT="34299" marB="34299"/>
                </a:tc>
                <a:tc>
                  <a:txBody>
                    <a:bodyPr/>
                    <a:lstStyle/>
                    <a:p>
                      <a:r>
                        <a:rPr lang="zh-CN" altLang="en-US" sz="1400" dirty="0"/>
                        <a:t>国家部委出台的第一部关于自动驾驶封闭测试场地建设技术的规范性文件</a:t>
                      </a:r>
                    </a:p>
                  </a:txBody>
                  <a:tcPr marL="68589" marR="68589" marT="34299" marB="34299"/>
                </a:tc>
                <a:extLst>
                  <a:ext uri="{0D108BD9-81ED-4DB2-BD59-A6C34878D82A}">
                    <a16:rowId xmlns:a16="http://schemas.microsoft.com/office/drawing/2014/main" val="10003"/>
                  </a:ext>
                </a:extLst>
              </a:tr>
              <a:tr h="922270">
                <a:tc>
                  <a:txBody>
                    <a:bodyPr/>
                    <a:lstStyle/>
                    <a:p>
                      <a:r>
                        <a:rPr lang="en-US" altLang="zh-CN" sz="1400" dirty="0"/>
                        <a:t>2018 </a:t>
                      </a:r>
                      <a:r>
                        <a:rPr lang="zh-CN" altLang="en-US" sz="1400" dirty="0"/>
                        <a:t>年 </a:t>
                      </a:r>
                      <a:r>
                        <a:rPr lang="en-US" altLang="zh-CN" sz="1400" dirty="0"/>
                        <a:t>11 </a:t>
                      </a:r>
                      <a:r>
                        <a:rPr lang="zh-CN" altLang="en-US" sz="1400" dirty="0"/>
                        <a:t>月</a:t>
                      </a:r>
                    </a:p>
                  </a:txBody>
                  <a:tcPr marL="68589" marR="68589" marT="34299" marB="34299"/>
                </a:tc>
                <a:tc>
                  <a:txBody>
                    <a:bodyPr/>
                    <a:lstStyle/>
                    <a:p>
                      <a:r>
                        <a:rPr lang="zh-CN" altLang="en-US" sz="1400" dirty="0"/>
                        <a:t>工信部</a:t>
                      </a:r>
                    </a:p>
                  </a:txBody>
                  <a:tcPr marL="68589" marR="68589" marT="34299" marB="34299"/>
                </a:tc>
                <a:tc>
                  <a:txBody>
                    <a:bodyPr/>
                    <a:lstStyle/>
                    <a:p>
                      <a:r>
                        <a:rPr lang="en-US" altLang="zh-CN" sz="1400" dirty="0"/>
                        <a:t>《</a:t>
                      </a:r>
                      <a:r>
                        <a:rPr lang="zh-CN" altLang="en-US" sz="1400" dirty="0"/>
                        <a:t>车联网</a:t>
                      </a:r>
                      <a:r>
                        <a:rPr lang="en-US" altLang="zh-CN" sz="1400" dirty="0"/>
                        <a:t>(</a:t>
                      </a:r>
                      <a:r>
                        <a:rPr lang="zh-CN" altLang="en-US" sz="1400" dirty="0"/>
                        <a:t>智能网联汽车</a:t>
                      </a:r>
                      <a:r>
                        <a:rPr lang="en-US" altLang="zh-CN" sz="1400" dirty="0"/>
                        <a:t>)</a:t>
                      </a:r>
                      <a:r>
                        <a:rPr lang="zh-CN" altLang="en-US" sz="1400" dirty="0"/>
                        <a:t>直连通信使用</a:t>
                      </a:r>
                      <a:r>
                        <a:rPr lang="en-US" altLang="zh-CN" sz="1400" dirty="0"/>
                        <a:t>5905-5925MHz </a:t>
                      </a:r>
                      <a:r>
                        <a:rPr lang="zh-CN" altLang="en-US" sz="1400" dirty="0"/>
                        <a:t>频段的频率管理规定</a:t>
                      </a:r>
                      <a:r>
                        <a:rPr lang="en-US" altLang="zh-CN" sz="1400" dirty="0"/>
                        <a:t>》</a:t>
                      </a:r>
                      <a:endParaRPr lang="zh-CN" altLang="en-US" sz="1400" dirty="0"/>
                    </a:p>
                  </a:txBody>
                  <a:tcPr marL="68589" marR="68589" marT="34299" marB="34299"/>
                </a:tc>
                <a:tc>
                  <a:txBody>
                    <a:bodyPr/>
                    <a:lstStyle/>
                    <a:p>
                      <a:r>
                        <a:rPr lang="zh-CN" altLang="en-US" sz="1400" dirty="0"/>
                        <a:t>确定了基于 </a:t>
                      </a:r>
                      <a:r>
                        <a:rPr lang="en-US" altLang="zh-CN" sz="1400" dirty="0"/>
                        <a:t>LTE-V2X </a:t>
                      </a:r>
                      <a:r>
                        <a:rPr lang="zh-CN" altLang="en-US" sz="1400" dirty="0"/>
                        <a:t>技术的车联网</a:t>
                      </a:r>
                      <a:r>
                        <a:rPr lang="en-US" altLang="zh-CN" sz="1400" dirty="0"/>
                        <a:t>(</a:t>
                      </a:r>
                      <a:r>
                        <a:rPr lang="zh-CN" altLang="en-US" sz="1400" dirty="0"/>
                        <a:t>智能网联汽车</a:t>
                      </a:r>
                      <a:r>
                        <a:rPr lang="en-US" altLang="zh-CN" sz="1400" dirty="0"/>
                        <a:t>)</a:t>
                      </a:r>
                      <a:r>
                        <a:rPr lang="zh-CN" altLang="en-US" sz="1400" dirty="0"/>
                        <a:t>直连</a:t>
                      </a:r>
                    </a:p>
                    <a:p>
                      <a:r>
                        <a:rPr lang="zh-CN" altLang="en-US" sz="1400" dirty="0"/>
                        <a:t>通信的工作频段及使用要求</a:t>
                      </a:r>
                    </a:p>
                  </a:txBody>
                  <a:tcPr marL="68589" marR="68589" marT="34299" marB="34299"/>
                </a:tc>
                <a:extLst>
                  <a:ext uri="{0D108BD9-81ED-4DB2-BD59-A6C34878D82A}">
                    <a16:rowId xmlns:a16="http://schemas.microsoft.com/office/drawing/2014/main" val="10004"/>
                  </a:ext>
                </a:extLst>
              </a:tr>
              <a:tr h="1349106">
                <a:tc>
                  <a:txBody>
                    <a:bodyPr/>
                    <a:lstStyle/>
                    <a:p>
                      <a:r>
                        <a:rPr lang="en-US" altLang="zh-CN" sz="1400" dirty="0"/>
                        <a:t>2018 </a:t>
                      </a:r>
                      <a:r>
                        <a:rPr lang="zh-CN" altLang="en-US" sz="1400" dirty="0"/>
                        <a:t>年 </a:t>
                      </a:r>
                      <a:r>
                        <a:rPr lang="en-US" altLang="zh-CN" sz="1400" dirty="0"/>
                        <a:t>12 </a:t>
                      </a:r>
                      <a:r>
                        <a:rPr lang="zh-CN" altLang="en-US" sz="1400" dirty="0"/>
                        <a:t>月</a:t>
                      </a:r>
                    </a:p>
                  </a:txBody>
                  <a:tcPr marL="68589" marR="68589" marT="34299" marB="34299"/>
                </a:tc>
                <a:tc>
                  <a:txBody>
                    <a:bodyPr/>
                    <a:lstStyle/>
                    <a:p>
                      <a:r>
                        <a:rPr lang="zh-CN" altLang="en-US" sz="1400" dirty="0"/>
                        <a:t>工信部</a:t>
                      </a:r>
                    </a:p>
                  </a:txBody>
                  <a:tcPr marL="68589" marR="68589" marT="34299" marB="34299"/>
                </a:tc>
                <a:tc>
                  <a:txBody>
                    <a:bodyPr/>
                    <a:lstStyle/>
                    <a:p>
                      <a:r>
                        <a:rPr lang="en-US" altLang="zh-CN" sz="1400" dirty="0"/>
                        <a:t>《</a:t>
                      </a:r>
                      <a:r>
                        <a:rPr lang="zh-CN" altLang="en-US" sz="1400" dirty="0"/>
                        <a:t>车联网</a:t>
                      </a:r>
                      <a:r>
                        <a:rPr lang="en-US" altLang="zh-CN" sz="1400" dirty="0"/>
                        <a:t>(</a:t>
                      </a:r>
                      <a:r>
                        <a:rPr lang="zh-CN" altLang="en-US" sz="1400" dirty="0"/>
                        <a:t>智能网联汽车</a:t>
                      </a:r>
                      <a:r>
                        <a:rPr lang="en-US" altLang="zh-CN" sz="1400" dirty="0"/>
                        <a:t>)</a:t>
                      </a:r>
                      <a:r>
                        <a:rPr lang="zh-CN" altLang="en-US" sz="1400" dirty="0"/>
                        <a:t>产业发展行动</a:t>
                      </a:r>
                    </a:p>
                    <a:p>
                      <a:r>
                        <a:rPr lang="zh-CN" altLang="en-US" sz="1400" dirty="0"/>
                        <a:t>计划</a:t>
                      </a:r>
                      <a:r>
                        <a:rPr lang="en-US" altLang="zh-CN" sz="1400" dirty="0"/>
                        <a:t>》</a:t>
                      </a:r>
                      <a:endParaRPr lang="zh-CN" altLang="en-US" sz="1400" dirty="0"/>
                    </a:p>
                  </a:txBody>
                  <a:tcPr marL="68589" marR="68589" marT="34299" marB="34299"/>
                </a:tc>
                <a:tc>
                  <a:txBody>
                    <a:bodyPr/>
                    <a:lstStyle/>
                    <a:p>
                      <a:r>
                        <a:rPr lang="zh-CN" altLang="en-US" sz="1400" dirty="0"/>
                        <a:t>明确以网络通信技术、电子信息技术和汽车制造技术融合发展为主线，充分发挥我国网络通信产业的技术优势、电子信息产业的市场优势和汽车产业的规模优势，推动优化政策环境，加强跨行业合作，突破关键技术，夯实产业基础，形成深度融合、创新活跃、安全可信、竞争力强的车联网产业新生态</a:t>
                      </a:r>
                    </a:p>
                  </a:txBody>
                  <a:tcPr marL="68589" marR="68589" marT="34299" marB="34299"/>
                </a:tc>
                <a:extLst>
                  <a:ext uri="{0D108BD9-81ED-4DB2-BD59-A6C34878D82A}">
                    <a16:rowId xmlns:a16="http://schemas.microsoft.com/office/drawing/2014/main" val="10005"/>
                  </a:ext>
                </a:extLst>
              </a:tr>
            </a:tbl>
          </a:graphicData>
        </a:graphic>
      </p:graphicFrame>
      <p:sp>
        <p:nvSpPr>
          <p:cNvPr id="33833" name="文本框 1">
            <a:extLst>
              <a:ext uri="{FF2B5EF4-FFF2-40B4-BE49-F238E27FC236}">
                <a16:creationId xmlns:a16="http://schemas.microsoft.com/office/drawing/2014/main" id="{C659FDAE-7817-4A6E-982F-4EEDABE9CC0C}"/>
              </a:ext>
            </a:extLst>
          </p:cNvPr>
          <p:cNvSpPr txBox="1">
            <a:spLocks noChangeArrowheads="1"/>
          </p:cNvSpPr>
          <p:nvPr/>
        </p:nvSpPr>
        <p:spPr bwMode="auto">
          <a:xfrm>
            <a:off x="179388" y="1535113"/>
            <a:ext cx="54832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just">
              <a:spcBef>
                <a:spcPct val="0"/>
              </a:spcBef>
              <a:buFontTx/>
              <a:buNone/>
            </a:pPr>
            <a:r>
              <a:rPr lang="zh-CN" altLang="en-US" sz="2400" b="1">
                <a:solidFill>
                  <a:srgbClr val="002060"/>
                </a:solidFill>
              </a:rPr>
              <a:t>我国车联网优势</a:t>
            </a:r>
            <a:r>
              <a:rPr lang="en-US" altLang="zh-CN" sz="2400" b="1">
                <a:solidFill>
                  <a:srgbClr val="002060"/>
                </a:solidFill>
              </a:rPr>
              <a:t>-----</a:t>
            </a:r>
            <a:r>
              <a:rPr lang="zh-CN" altLang="en-US" sz="2400" b="1">
                <a:solidFill>
                  <a:srgbClr val="002060"/>
                </a:solidFill>
              </a:rPr>
              <a:t>强大的政策支持</a:t>
            </a:r>
            <a:endParaRPr lang="en-US" altLang="zh-CN" sz="2400" b="1">
              <a:solidFill>
                <a:srgbClr val="002060"/>
              </a:solidFill>
            </a:endParaRPr>
          </a:p>
        </p:txBody>
      </p:sp>
      <p:sp>
        <p:nvSpPr>
          <p:cNvPr id="8" name="灯片编号占位符 11">
            <a:extLst>
              <a:ext uri="{FF2B5EF4-FFF2-40B4-BE49-F238E27FC236}">
                <a16:creationId xmlns:a16="http://schemas.microsoft.com/office/drawing/2014/main" id="{56AFF5B3-AD06-4F40-BD2F-F62A640CBCCC}"/>
              </a:ext>
            </a:extLst>
          </p:cNvPr>
          <p:cNvSpPr txBox="1"/>
          <p:nvPr/>
        </p:nvSpPr>
        <p:spPr bwMode="auto">
          <a:xfrm>
            <a:off x="8726488" y="6492875"/>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22</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B897645F-C8D3-45DC-8CC5-EE90EC5AA47D}"/>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a:t>    </a:t>
            </a:r>
            <a:r>
              <a:rPr lang="en-US" altLang="zh-CN" sz="3600">
                <a:latin typeface="黑体" panose="02010609060101010101" pitchFamily="49" charset="-122"/>
                <a:ea typeface="黑体" panose="02010609060101010101" pitchFamily="49" charset="-122"/>
              </a:rPr>
              <a:t>6.1 </a:t>
            </a:r>
            <a:r>
              <a:rPr lang="zh-CN" altLang="en-US" sz="3600">
                <a:latin typeface="黑体" panose="02010609060101010101" pitchFamily="49" charset="-122"/>
                <a:ea typeface="黑体" panose="02010609060101010101" pitchFamily="49" charset="-122"/>
              </a:rPr>
              <a:t>什么是车联网</a:t>
            </a:r>
            <a:endParaRPr lang="zh-CN" altLang="en-US" sz="3600" dirty="0">
              <a:latin typeface="黑体" panose="02010609060101010101" pitchFamily="49" charset="-122"/>
              <a:ea typeface="黑体" panose="02010609060101010101" pitchFamily="49" charset="-122"/>
            </a:endParaRPr>
          </a:p>
        </p:txBody>
      </p:sp>
      <p:sp>
        <p:nvSpPr>
          <p:cNvPr id="34819" name="TextBox 49">
            <a:extLst>
              <a:ext uri="{FF2B5EF4-FFF2-40B4-BE49-F238E27FC236}">
                <a16:creationId xmlns:a16="http://schemas.microsoft.com/office/drawing/2014/main" id="{9116E203-CFE5-4E13-B9C1-9EE5AC28CC42}"/>
              </a:ext>
            </a:extLst>
          </p:cNvPr>
          <p:cNvSpPr txBox="1">
            <a:spLocks noChangeArrowheads="1"/>
          </p:cNvSpPr>
          <p:nvPr/>
        </p:nvSpPr>
        <p:spPr bwMode="auto">
          <a:xfrm>
            <a:off x="107950" y="908050"/>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6.1.5 </a:t>
            </a:r>
            <a:r>
              <a:rPr lang="zh-CN" altLang="en-US" sz="2600">
                <a:latin typeface="黑体" panose="02010609060101010101" pitchFamily="49" charset="-122"/>
                <a:ea typeface="黑体" panose="02010609060101010101" pitchFamily="49" charset="-122"/>
              </a:rPr>
              <a:t>车联网国内外现状</a:t>
            </a:r>
          </a:p>
        </p:txBody>
      </p:sp>
      <p:graphicFrame>
        <p:nvGraphicFramePr>
          <p:cNvPr id="5" name="表格 3">
            <a:extLst>
              <a:ext uri="{FF2B5EF4-FFF2-40B4-BE49-F238E27FC236}">
                <a16:creationId xmlns:a16="http://schemas.microsoft.com/office/drawing/2014/main" id="{E44CD46D-DA6B-4DDA-B884-3DBFE1BDFE43}"/>
              </a:ext>
            </a:extLst>
          </p:cNvPr>
          <p:cNvGraphicFramePr>
            <a:graphicFrameLocks noGrp="1"/>
          </p:cNvGraphicFramePr>
          <p:nvPr/>
        </p:nvGraphicFramePr>
        <p:xfrm>
          <a:off x="269875" y="2170113"/>
          <a:ext cx="8672513" cy="4038600"/>
        </p:xfrm>
        <a:graphic>
          <a:graphicData uri="http://schemas.openxmlformats.org/drawingml/2006/table">
            <a:tbl>
              <a:tblPr firstRow="1" bandRow="1">
                <a:tableStyleId>{5C22544A-7EE6-4342-B048-85BDC9FD1C3A}</a:tableStyleId>
              </a:tblPr>
              <a:tblGrid>
                <a:gridCol w="1222102">
                  <a:extLst>
                    <a:ext uri="{9D8B030D-6E8A-4147-A177-3AD203B41FA5}">
                      <a16:colId xmlns:a16="http://schemas.microsoft.com/office/drawing/2014/main" val="20000"/>
                    </a:ext>
                  </a:extLst>
                </a:gridCol>
                <a:gridCol w="1396139">
                  <a:extLst>
                    <a:ext uri="{9D8B030D-6E8A-4147-A177-3AD203B41FA5}">
                      <a16:colId xmlns:a16="http://schemas.microsoft.com/office/drawing/2014/main" val="20001"/>
                    </a:ext>
                  </a:extLst>
                </a:gridCol>
                <a:gridCol w="1703291">
                  <a:extLst>
                    <a:ext uri="{9D8B030D-6E8A-4147-A177-3AD203B41FA5}">
                      <a16:colId xmlns:a16="http://schemas.microsoft.com/office/drawing/2014/main" val="20002"/>
                    </a:ext>
                  </a:extLst>
                </a:gridCol>
                <a:gridCol w="4350981">
                  <a:extLst>
                    <a:ext uri="{9D8B030D-6E8A-4147-A177-3AD203B41FA5}">
                      <a16:colId xmlns:a16="http://schemas.microsoft.com/office/drawing/2014/main" val="20003"/>
                    </a:ext>
                  </a:extLst>
                </a:gridCol>
              </a:tblGrid>
              <a:tr h="278130">
                <a:tc>
                  <a:txBody>
                    <a:bodyPr/>
                    <a:lstStyle/>
                    <a:p>
                      <a:r>
                        <a:rPr lang="zh-CN" altLang="en-US" sz="1400" dirty="0"/>
                        <a:t>时间</a:t>
                      </a:r>
                    </a:p>
                  </a:txBody>
                  <a:tcPr marL="68589" marR="68589" marT="34290" marB="34290"/>
                </a:tc>
                <a:tc>
                  <a:txBody>
                    <a:bodyPr/>
                    <a:lstStyle/>
                    <a:p>
                      <a:r>
                        <a:rPr lang="zh-CN" altLang="en-US" sz="1400" dirty="0"/>
                        <a:t>发布机构</a:t>
                      </a:r>
                    </a:p>
                  </a:txBody>
                  <a:tcPr marL="68589" marR="68589" marT="34290" marB="34290"/>
                </a:tc>
                <a:tc>
                  <a:txBody>
                    <a:bodyPr/>
                    <a:lstStyle/>
                    <a:p>
                      <a:r>
                        <a:rPr lang="zh-CN" altLang="en-US" sz="1400" dirty="0"/>
                        <a:t>政策</a:t>
                      </a:r>
                    </a:p>
                  </a:txBody>
                  <a:tcPr marL="68589" marR="68589" marT="34290" marB="34290"/>
                </a:tc>
                <a:tc>
                  <a:txBody>
                    <a:bodyPr/>
                    <a:lstStyle/>
                    <a:p>
                      <a:r>
                        <a:rPr lang="zh-CN" altLang="en-US" sz="1400" dirty="0"/>
                        <a:t>主要内容</a:t>
                      </a:r>
                    </a:p>
                  </a:txBody>
                  <a:tcPr marL="68589" marR="68589" marT="34290" marB="34290"/>
                </a:tc>
                <a:extLst>
                  <a:ext uri="{0D108BD9-81ED-4DB2-BD59-A6C34878D82A}">
                    <a16:rowId xmlns:a16="http://schemas.microsoft.com/office/drawing/2014/main" val="10000"/>
                  </a:ext>
                </a:extLst>
              </a:tr>
              <a:tr h="685800">
                <a:tc>
                  <a:txBody>
                    <a:bodyPr/>
                    <a:lstStyle/>
                    <a:p>
                      <a:r>
                        <a:rPr lang="en-US" altLang="zh-CN" sz="1400" dirty="0"/>
                        <a:t>2019 </a:t>
                      </a:r>
                      <a:r>
                        <a:rPr lang="zh-CN" altLang="en-US" sz="1400" dirty="0"/>
                        <a:t>年 </a:t>
                      </a:r>
                      <a:r>
                        <a:rPr lang="en-US" altLang="zh-CN" sz="1400" dirty="0"/>
                        <a:t>7 </a:t>
                      </a:r>
                      <a:r>
                        <a:rPr lang="zh-CN" altLang="en-US" sz="1400" dirty="0"/>
                        <a:t>月 </a:t>
                      </a:r>
                    </a:p>
                  </a:txBody>
                  <a:tcPr marL="68589" marR="68589" marT="34290" marB="34290"/>
                </a:tc>
                <a:tc>
                  <a:txBody>
                    <a:bodyPr/>
                    <a:lstStyle/>
                    <a:p>
                      <a:r>
                        <a:rPr lang="zh-CN" altLang="en-US" sz="1400" dirty="0"/>
                        <a:t>交通部</a:t>
                      </a:r>
                    </a:p>
                  </a:txBody>
                  <a:tcPr marL="68589" marR="68589" marT="34290" marB="34290"/>
                </a:tc>
                <a:tc>
                  <a:txBody>
                    <a:bodyPr/>
                    <a:lstStyle/>
                    <a:p>
                      <a:r>
                        <a:rPr lang="en-US" altLang="zh-CN" sz="1400" dirty="0"/>
                        <a:t>《</a:t>
                      </a:r>
                      <a:r>
                        <a:rPr lang="zh-CN" altLang="en-US" sz="1400" dirty="0"/>
                        <a:t>数字交通发展规划纲要</a:t>
                      </a:r>
                      <a:r>
                        <a:rPr lang="en-US" altLang="zh-CN" sz="1400" dirty="0"/>
                        <a:t>》</a:t>
                      </a:r>
                      <a:endParaRPr lang="zh-CN" altLang="en-US" sz="1400" dirty="0"/>
                    </a:p>
                  </a:txBody>
                  <a:tcPr marL="68589" marR="68589" marT="34290" marB="34290"/>
                </a:tc>
                <a:tc>
                  <a:txBody>
                    <a:bodyPr/>
                    <a:lstStyle/>
                    <a:p>
                      <a:r>
                        <a:rPr lang="zh-CN" altLang="en-US" sz="1400" dirty="0"/>
                        <a:t>推动自动驾驶与车路协同技术研发，开展专用测试场地建设。鼓励物流园区、港口、铁路和机场货运站广泛应用物联网、自动驾驶等技术</a:t>
                      </a:r>
                    </a:p>
                  </a:txBody>
                  <a:tcPr marL="68589" marR="68589" marT="34290" marB="34290"/>
                </a:tc>
                <a:extLst>
                  <a:ext uri="{0D108BD9-81ED-4DB2-BD59-A6C34878D82A}">
                    <a16:rowId xmlns:a16="http://schemas.microsoft.com/office/drawing/2014/main" val="10001"/>
                  </a:ext>
                </a:extLst>
              </a:tr>
              <a:tr h="685800">
                <a:tc>
                  <a:txBody>
                    <a:bodyPr/>
                    <a:lstStyle/>
                    <a:p>
                      <a:r>
                        <a:rPr lang="en-US" altLang="zh-CN" sz="1400" dirty="0"/>
                        <a:t>2019 </a:t>
                      </a:r>
                      <a:r>
                        <a:rPr lang="zh-CN" altLang="en-US" sz="1400" dirty="0"/>
                        <a:t>年 </a:t>
                      </a:r>
                      <a:r>
                        <a:rPr lang="en-US" altLang="zh-CN" sz="1400" dirty="0"/>
                        <a:t>9 </a:t>
                      </a:r>
                      <a:r>
                        <a:rPr lang="zh-CN" altLang="en-US" sz="1400" dirty="0"/>
                        <a:t>月</a:t>
                      </a:r>
                    </a:p>
                  </a:txBody>
                  <a:tcPr marL="68589" marR="68589" marT="34290" marB="34290"/>
                </a:tc>
                <a:tc>
                  <a:txBody>
                    <a:bodyPr/>
                    <a:lstStyle/>
                    <a:p>
                      <a:r>
                        <a:rPr lang="zh-CN" altLang="en-US" sz="1400" dirty="0"/>
                        <a:t>中共中央、国务院</a:t>
                      </a:r>
                    </a:p>
                  </a:txBody>
                  <a:tcPr marL="68589" marR="68589" marT="34290" marB="34290"/>
                </a:tc>
                <a:tc>
                  <a:txBody>
                    <a:bodyPr/>
                    <a:lstStyle/>
                    <a:p>
                      <a:r>
                        <a:rPr lang="en-US" altLang="zh-CN" sz="1400" dirty="0"/>
                        <a:t>《</a:t>
                      </a:r>
                      <a:r>
                        <a:rPr lang="zh-CN" altLang="en-US" sz="1400" dirty="0"/>
                        <a:t>交通强国建设纲要</a:t>
                      </a:r>
                      <a:r>
                        <a:rPr lang="en-US" altLang="zh-CN" sz="1400" dirty="0"/>
                        <a:t>》</a:t>
                      </a:r>
                      <a:endParaRPr lang="zh-CN" altLang="en-US" sz="1400" dirty="0"/>
                    </a:p>
                  </a:txBody>
                  <a:tcPr marL="68589" marR="68589" marT="34290" marB="34290"/>
                </a:tc>
                <a:tc>
                  <a:txBody>
                    <a:bodyPr/>
                    <a:lstStyle/>
                    <a:p>
                      <a:r>
                        <a:rPr lang="zh-CN" altLang="en-US" sz="1400" dirty="0"/>
                        <a:t>明确提出了加强新兴运载工具研发，加强智能网联汽车研发</a:t>
                      </a:r>
                      <a:r>
                        <a:rPr lang="en-US" altLang="zh-CN" sz="1400" dirty="0"/>
                        <a:t>(</a:t>
                      </a:r>
                      <a:r>
                        <a:rPr lang="zh-CN" altLang="en-US" sz="1400" dirty="0"/>
                        <a:t>智能汽车、自动驾驶、车路协同</a:t>
                      </a:r>
                      <a:r>
                        <a:rPr lang="en-US" altLang="zh-CN" sz="1400" dirty="0"/>
                        <a:t>)</a:t>
                      </a:r>
                      <a:r>
                        <a:rPr lang="zh-CN" altLang="en-US" sz="1400" dirty="0"/>
                        <a:t>研发，形成自主可控完整的产业链。</a:t>
                      </a:r>
                    </a:p>
                  </a:txBody>
                  <a:tcPr marL="68589" marR="68589" marT="34290" marB="34290"/>
                </a:tc>
                <a:extLst>
                  <a:ext uri="{0D108BD9-81ED-4DB2-BD59-A6C34878D82A}">
                    <a16:rowId xmlns:a16="http://schemas.microsoft.com/office/drawing/2014/main" val="10002"/>
                  </a:ext>
                </a:extLst>
              </a:tr>
              <a:tr h="685800">
                <a:tc>
                  <a:txBody>
                    <a:bodyPr/>
                    <a:lstStyle/>
                    <a:p>
                      <a:r>
                        <a:rPr lang="en-US" altLang="zh-CN" sz="1400" dirty="0"/>
                        <a:t>2019 </a:t>
                      </a:r>
                      <a:r>
                        <a:rPr lang="zh-CN" altLang="en-US" sz="1400" dirty="0"/>
                        <a:t>年 </a:t>
                      </a:r>
                      <a:r>
                        <a:rPr lang="en-US" altLang="zh-CN" sz="1400" dirty="0"/>
                        <a:t>12 </a:t>
                      </a:r>
                      <a:r>
                        <a:rPr lang="zh-CN" altLang="en-US" sz="1400" dirty="0"/>
                        <a:t>月</a:t>
                      </a:r>
                    </a:p>
                  </a:txBody>
                  <a:tcPr marL="68589" marR="68589" marT="34290" marB="34290"/>
                </a:tc>
                <a:tc>
                  <a:txBody>
                    <a:bodyPr/>
                    <a:lstStyle/>
                    <a:p>
                      <a:r>
                        <a:rPr lang="zh-CN" altLang="en-US" sz="1400" dirty="0"/>
                        <a:t>工信部</a:t>
                      </a:r>
                    </a:p>
                  </a:txBody>
                  <a:tcPr marL="68589" marR="68589" marT="34290" marB="34290"/>
                </a:tc>
                <a:tc>
                  <a:txBody>
                    <a:bodyPr/>
                    <a:lstStyle/>
                    <a:p>
                      <a:r>
                        <a:rPr lang="en-US" altLang="zh-CN" sz="1400" dirty="0"/>
                        <a:t>《</a:t>
                      </a:r>
                      <a:r>
                        <a:rPr lang="zh-CN" altLang="en-US" sz="1400" dirty="0"/>
                        <a:t>新能源汽车产业发展规划</a:t>
                      </a:r>
                      <a:r>
                        <a:rPr lang="en-US" altLang="zh-CN" sz="1400" dirty="0"/>
                        <a:t>(2021-2035</a:t>
                      </a:r>
                      <a:r>
                        <a:rPr lang="zh-CN" altLang="en-US" sz="1400" dirty="0"/>
                        <a:t>年</a:t>
                      </a:r>
                      <a:r>
                        <a:rPr lang="en-US" altLang="zh-CN" sz="1400" dirty="0"/>
                        <a:t>)》</a:t>
                      </a:r>
                      <a:r>
                        <a:rPr lang="zh-CN" altLang="en-US" sz="1400" dirty="0"/>
                        <a:t>征求意见稿</a:t>
                      </a:r>
                    </a:p>
                  </a:txBody>
                  <a:tcPr marL="68589" marR="68589" marT="34290" marB="34290"/>
                </a:tc>
                <a:tc>
                  <a:txBody>
                    <a:bodyPr/>
                    <a:lstStyle/>
                    <a:p>
                      <a:r>
                        <a:rPr lang="zh-CN" altLang="en-US" sz="1400" dirty="0"/>
                        <a:t>强调推动新能源汽车与交通、信息通信的融合发展，加强跨行业融合标准对接与数据共享，协调推动智慧路网设施建设</a:t>
                      </a:r>
                    </a:p>
                  </a:txBody>
                  <a:tcPr marL="68589" marR="68589" marT="34290" marB="34290"/>
                </a:tc>
                <a:extLst>
                  <a:ext uri="{0D108BD9-81ED-4DB2-BD59-A6C34878D82A}">
                    <a16:rowId xmlns:a16="http://schemas.microsoft.com/office/drawing/2014/main" val="10003"/>
                  </a:ext>
                </a:extLst>
              </a:tr>
              <a:tr h="685800">
                <a:tc>
                  <a:txBody>
                    <a:bodyPr/>
                    <a:lstStyle/>
                    <a:p>
                      <a:r>
                        <a:rPr lang="en-US" altLang="zh-CN" sz="1400" dirty="0"/>
                        <a:t>2019 </a:t>
                      </a:r>
                      <a:r>
                        <a:rPr lang="zh-CN" altLang="en-US" sz="1400" dirty="0"/>
                        <a:t>年 </a:t>
                      </a:r>
                      <a:r>
                        <a:rPr lang="en-US" altLang="zh-CN" sz="1400" dirty="0"/>
                        <a:t>12 </a:t>
                      </a:r>
                      <a:r>
                        <a:rPr lang="zh-CN" altLang="en-US" sz="1400" dirty="0"/>
                        <a:t>月</a:t>
                      </a:r>
                    </a:p>
                  </a:txBody>
                  <a:tcPr marL="68589" marR="68589" marT="34290" marB="34290"/>
                </a:tc>
                <a:tc>
                  <a:txBody>
                    <a:bodyPr/>
                    <a:lstStyle/>
                    <a:p>
                      <a:r>
                        <a:rPr lang="zh-CN" altLang="en-US" sz="1400" dirty="0"/>
                        <a:t>交通部</a:t>
                      </a:r>
                    </a:p>
                  </a:txBody>
                  <a:tcPr marL="68589" marR="68589" marT="34290" marB="34290"/>
                </a:tc>
                <a:tc>
                  <a:txBody>
                    <a:bodyPr/>
                    <a:lstStyle/>
                    <a:p>
                      <a:r>
                        <a:rPr lang="en-US" altLang="zh-CN" sz="1400" dirty="0"/>
                        <a:t>《</a:t>
                      </a:r>
                      <a:r>
                        <a:rPr lang="zh-CN" altLang="en-US" sz="1400" dirty="0"/>
                        <a:t>推进综合交通运输大数据发展行动纲要</a:t>
                      </a:r>
                      <a:r>
                        <a:rPr lang="en-US" altLang="zh-CN" sz="1400" dirty="0"/>
                        <a:t>(2020-2025 </a:t>
                      </a:r>
                      <a:r>
                        <a:rPr lang="zh-CN" altLang="en-US" sz="1400" dirty="0"/>
                        <a:t>年</a:t>
                      </a:r>
                      <a:r>
                        <a:rPr lang="en-US" altLang="zh-CN" sz="1400" dirty="0"/>
                        <a:t>)》</a:t>
                      </a:r>
                      <a:endParaRPr lang="zh-CN" altLang="en-US" sz="1400" dirty="0"/>
                    </a:p>
                  </a:txBody>
                  <a:tcPr marL="68589" marR="68589" marT="34290" marB="34290"/>
                </a:tc>
                <a:tc>
                  <a:txBody>
                    <a:bodyPr/>
                    <a:lstStyle/>
                    <a:p>
                      <a:r>
                        <a:rPr lang="zh-CN" altLang="en-US" sz="1400" dirty="0"/>
                        <a:t>推进第五代移动通信技术</a:t>
                      </a:r>
                      <a:r>
                        <a:rPr lang="en-US" altLang="zh-CN" sz="1400" dirty="0"/>
                        <a:t>(5G)</a:t>
                      </a:r>
                      <a:r>
                        <a:rPr lang="zh-CN" altLang="en-US" sz="1400" dirty="0"/>
                        <a:t>、卫星通信信息网络等在交通运输各领域的研发应用。</a:t>
                      </a:r>
                    </a:p>
                  </a:txBody>
                  <a:tcPr marL="68589" marR="68589" marT="34290" marB="34290"/>
                </a:tc>
                <a:extLst>
                  <a:ext uri="{0D108BD9-81ED-4DB2-BD59-A6C34878D82A}">
                    <a16:rowId xmlns:a16="http://schemas.microsoft.com/office/drawing/2014/main" val="10004"/>
                  </a:ext>
                </a:extLst>
              </a:tr>
              <a:tr h="685800">
                <a:tc>
                  <a:txBody>
                    <a:bodyPr/>
                    <a:lstStyle/>
                    <a:p>
                      <a:r>
                        <a:rPr lang="en-US" altLang="zh-CN" sz="1400" dirty="0"/>
                        <a:t>2020 </a:t>
                      </a:r>
                      <a:r>
                        <a:rPr lang="zh-CN" altLang="en-US" sz="1400" dirty="0"/>
                        <a:t>年 </a:t>
                      </a:r>
                      <a:r>
                        <a:rPr lang="en-US" altLang="zh-CN" sz="1400" dirty="0"/>
                        <a:t>2 </a:t>
                      </a:r>
                      <a:r>
                        <a:rPr lang="zh-CN" altLang="en-US" sz="1400" dirty="0"/>
                        <a:t>月 </a:t>
                      </a:r>
                    </a:p>
                  </a:txBody>
                  <a:tcPr marL="68589" marR="68589" marT="34290" marB="34290"/>
                </a:tc>
                <a:tc>
                  <a:txBody>
                    <a:bodyPr/>
                    <a:lstStyle/>
                    <a:p>
                      <a:r>
                        <a:rPr lang="zh-CN" altLang="en-US" sz="1400" dirty="0"/>
                        <a:t>发改委、工信部、公安部、财政部等 </a:t>
                      </a:r>
                      <a:r>
                        <a:rPr lang="en-US" altLang="zh-CN" sz="1400" dirty="0"/>
                        <a:t>11 </a:t>
                      </a:r>
                      <a:r>
                        <a:rPr lang="zh-CN" altLang="en-US" sz="1400" dirty="0"/>
                        <a:t>部委</a:t>
                      </a:r>
                    </a:p>
                  </a:txBody>
                  <a:tcPr marL="68589" marR="68589" marT="34290" marB="34290"/>
                </a:tc>
                <a:tc>
                  <a:txBody>
                    <a:bodyPr/>
                    <a:lstStyle/>
                    <a:p>
                      <a:r>
                        <a:rPr lang="en-US" altLang="zh-CN" sz="1400" dirty="0"/>
                        <a:t>《</a:t>
                      </a:r>
                      <a:r>
                        <a:rPr lang="zh-CN" altLang="en-US" sz="1400" dirty="0"/>
                        <a:t>智能汽车创新发展战略</a:t>
                      </a:r>
                      <a:r>
                        <a:rPr lang="en-US" altLang="zh-CN" sz="1400" dirty="0"/>
                        <a:t>》</a:t>
                      </a:r>
                      <a:endParaRPr lang="zh-CN" altLang="en-US" sz="1400" dirty="0"/>
                    </a:p>
                  </a:txBody>
                  <a:tcPr marL="68589" marR="68589" marT="34290" marB="34290"/>
                </a:tc>
                <a:tc>
                  <a:txBody>
                    <a:bodyPr/>
                    <a:lstStyle/>
                    <a:p>
                      <a:r>
                        <a:rPr lang="zh-CN" altLang="en-US" sz="1400" dirty="0"/>
                        <a:t>总结了我国车联网目前的发展态势，并从总体要求、主要任务、保障措施几个方面对我国车联网建设提出了要求，涵盖了车联网发展的方方面面。</a:t>
                      </a:r>
                    </a:p>
                  </a:txBody>
                  <a:tcPr marL="68589" marR="68589" marT="34290" marB="34290"/>
                </a:tc>
                <a:extLst>
                  <a:ext uri="{0D108BD9-81ED-4DB2-BD59-A6C34878D82A}">
                    <a16:rowId xmlns:a16="http://schemas.microsoft.com/office/drawing/2014/main" val="10005"/>
                  </a:ext>
                </a:extLst>
              </a:tr>
            </a:tbl>
          </a:graphicData>
        </a:graphic>
      </p:graphicFrame>
      <p:sp>
        <p:nvSpPr>
          <p:cNvPr id="34857" name="文本框 1">
            <a:extLst>
              <a:ext uri="{FF2B5EF4-FFF2-40B4-BE49-F238E27FC236}">
                <a16:creationId xmlns:a16="http://schemas.microsoft.com/office/drawing/2014/main" id="{60EE27CA-E73F-435E-AF6F-F77B6F19F9D5}"/>
              </a:ext>
            </a:extLst>
          </p:cNvPr>
          <p:cNvSpPr txBox="1">
            <a:spLocks noChangeArrowheads="1"/>
          </p:cNvSpPr>
          <p:nvPr/>
        </p:nvSpPr>
        <p:spPr bwMode="auto">
          <a:xfrm>
            <a:off x="979488" y="1517650"/>
            <a:ext cx="54832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just">
              <a:spcBef>
                <a:spcPct val="0"/>
              </a:spcBef>
              <a:buFontTx/>
              <a:buNone/>
            </a:pPr>
            <a:r>
              <a:rPr lang="zh-CN" altLang="en-US" sz="2400" b="1" dirty="0"/>
              <a:t>我国车联网优势</a:t>
            </a:r>
            <a:r>
              <a:rPr lang="en-US" altLang="zh-CN" sz="2400" b="1" dirty="0"/>
              <a:t>-----</a:t>
            </a:r>
            <a:r>
              <a:rPr lang="zh-CN" altLang="en-US" sz="2400" b="1" dirty="0"/>
              <a:t>强大的政策支持</a:t>
            </a:r>
            <a:endParaRPr lang="en-US" altLang="zh-CN" sz="2400" b="1" dirty="0"/>
          </a:p>
        </p:txBody>
      </p:sp>
      <p:sp>
        <p:nvSpPr>
          <p:cNvPr id="7" name="灯片编号占位符 11">
            <a:extLst>
              <a:ext uri="{FF2B5EF4-FFF2-40B4-BE49-F238E27FC236}">
                <a16:creationId xmlns:a16="http://schemas.microsoft.com/office/drawing/2014/main" id="{56AFF5B3-AD06-4F40-BD2F-F62A640CBCCC}"/>
              </a:ext>
            </a:extLst>
          </p:cNvPr>
          <p:cNvSpPr txBox="1"/>
          <p:nvPr/>
        </p:nvSpPr>
        <p:spPr bwMode="auto">
          <a:xfrm>
            <a:off x="8726488" y="6492875"/>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23</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B897645F-C8D3-45DC-8CC5-EE90EC5AA47D}"/>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a:t>    </a:t>
            </a:r>
            <a:r>
              <a:rPr lang="en-US" altLang="zh-CN" sz="3600">
                <a:latin typeface="黑体" panose="02010609060101010101" pitchFamily="49" charset="-122"/>
                <a:ea typeface="黑体" panose="02010609060101010101" pitchFamily="49" charset="-122"/>
              </a:rPr>
              <a:t>6.1 </a:t>
            </a:r>
            <a:r>
              <a:rPr lang="zh-CN" altLang="en-US" sz="3600">
                <a:latin typeface="黑体" panose="02010609060101010101" pitchFamily="49" charset="-122"/>
                <a:ea typeface="黑体" panose="02010609060101010101" pitchFamily="49" charset="-122"/>
              </a:rPr>
              <a:t>什么是车联网</a:t>
            </a:r>
            <a:endParaRPr lang="zh-CN" altLang="en-US" sz="3600" dirty="0">
              <a:latin typeface="黑体" panose="02010609060101010101" pitchFamily="49" charset="-122"/>
              <a:ea typeface="黑体" panose="02010609060101010101" pitchFamily="49" charset="-122"/>
            </a:endParaRPr>
          </a:p>
        </p:txBody>
      </p:sp>
      <p:sp>
        <p:nvSpPr>
          <p:cNvPr id="34819" name="TextBox 49">
            <a:extLst>
              <a:ext uri="{FF2B5EF4-FFF2-40B4-BE49-F238E27FC236}">
                <a16:creationId xmlns:a16="http://schemas.microsoft.com/office/drawing/2014/main" id="{9116E203-CFE5-4E13-B9C1-9EE5AC28CC42}"/>
              </a:ext>
            </a:extLst>
          </p:cNvPr>
          <p:cNvSpPr txBox="1">
            <a:spLocks noChangeArrowheads="1"/>
          </p:cNvSpPr>
          <p:nvPr/>
        </p:nvSpPr>
        <p:spPr bwMode="auto">
          <a:xfrm>
            <a:off x="107950" y="908050"/>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6.1.5 </a:t>
            </a:r>
            <a:r>
              <a:rPr lang="zh-CN" altLang="en-US" sz="2600">
                <a:latin typeface="黑体" panose="02010609060101010101" pitchFamily="49" charset="-122"/>
                <a:ea typeface="黑体" panose="02010609060101010101" pitchFamily="49" charset="-122"/>
              </a:rPr>
              <a:t>车联网国内外现状</a:t>
            </a:r>
          </a:p>
        </p:txBody>
      </p:sp>
      <p:graphicFrame>
        <p:nvGraphicFramePr>
          <p:cNvPr id="5" name="表格 3">
            <a:extLst>
              <a:ext uri="{FF2B5EF4-FFF2-40B4-BE49-F238E27FC236}">
                <a16:creationId xmlns:a16="http://schemas.microsoft.com/office/drawing/2014/main" id="{E44CD46D-DA6B-4DDA-B884-3DBFE1BDFE43}"/>
              </a:ext>
            </a:extLst>
          </p:cNvPr>
          <p:cNvGraphicFramePr>
            <a:graphicFrameLocks noGrp="1"/>
          </p:cNvGraphicFramePr>
          <p:nvPr>
            <p:extLst>
              <p:ext uri="{D42A27DB-BD31-4B8C-83A1-F6EECF244321}">
                <p14:modId xmlns:p14="http://schemas.microsoft.com/office/powerpoint/2010/main" val="4256246322"/>
              </p:ext>
            </p:extLst>
          </p:nvPr>
        </p:nvGraphicFramePr>
        <p:xfrm>
          <a:off x="269875" y="2060848"/>
          <a:ext cx="8672513" cy="4541520"/>
        </p:xfrm>
        <a:graphic>
          <a:graphicData uri="http://schemas.openxmlformats.org/drawingml/2006/table">
            <a:tbl>
              <a:tblPr firstRow="1" bandRow="1">
                <a:tableStyleId>{5C22544A-7EE6-4342-B048-85BDC9FD1C3A}</a:tableStyleId>
              </a:tblPr>
              <a:tblGrid>
                <a:gridCol w="1222102">
                  <a:extLst>
                    <a:ext uri="{9D8B030D-6E8A-4147-A177-3AD203B41FA5}">
                      <a16:colId xmlns:a16="http://schemas.microsoft.com/office/drawing/2014/main" val="20000"/>
                    </a:ext>
                  </a:extLst>
                </a:gridCol>
                <a:gridCol w="1396139">
                  <a:extLst>
                    <a:ext uri="{9D8B030D-6E8A-4147-A177-3AD203B41FA5}">
                      <a16:colId xmlns:a16="http://schemas.microsoft.com/office/drawing/2014/main" val="20001"/>
                    </a:ext>
                  </a:extLst>
                </a:gridCol>
                <a:gridCol w="1703291">
                  <a:extLst>
                    <a:ext uri="{9D8B030D-6E8A-4147-A177-3AD203B41FA5}">
                      <a16:colId xmlns:a16="http://schemas.microsoft.com/office/drawing/2014/main" val="20002"/>
                    </a:ext>
                  </a:extLst>
                </a:gridCol>
                <a:gridCol w="4350981">
                  <a:extLst>
                    <a:ext uri="{9D8B030D-6E8A-4147-A177-3AD203B41FA5}">
                      <a16:colId xmlns:a16="http://schemas.microsoft.com/office/drawing/2014/main" val="20003"/>
                    </a:ext>
                  </a:extLst>
                </a:gridCol>
              </a:tblGrid>
              <a:tr h="278130">
                <a:tc>
                  <a:txBody>
                    <a:bodyPr/>
                    <a:lstStyle/>
                    <a:p>
                      <a:r>
                        <a:rPr lang="zh-CN" altLang="en-US" sz="1400" dirty="0"/>
                        <a:t>时间</a:t>
                      </a:r>
                    </a:p>
                  </a:txBody>
                  <a:tcPr marL="68589" marR="68589" marT="34290" marB="34290"/>
                </a:tc>
                <a:tc>
                  <a:txBody>
                    <a:bodyPr/>
                    <a:lstStyle/>
                    <a:p>
                      <a:r>
                        <a:rPr lang="zh-CN" altLang="en-US" sz="1400" dirty="0"/>
                        <a:t>发布机构</a:t>
                      </a:r>
                    </a:p>
                  </a:txBody>
                  <a:tcPr marL="68589" marR="68589" marT="34290" marB="34290"/>
                </a:tc>
                <a:tc>
                  <a:txBody>
                    <a:bodyPr/>
                    <a:lstStyle/>
                    <a:p>
                      <a:r>
                        <a:rPr lang="zh-CN" altLang="en-US" sz="1400" dirty="0"/>
                        <a:t>政策</a:t>
                      </a:r>
                    </a:p>
                  </a:txBody>
                  <a:tcPr marL="68589" marR="68589" marT="34290" marB="34290"/>
                </a:tc>
                <a:tc>
                  <a:txBody>
                    <a:bodyPr/>
                    <a:lstStyle/>
                    <a:p>
                      <a:r>
                        <a:rPr lang="zh-CN" altLang="en-US" sz="1400" dirty="0"/>
                        <a:t>主要内容</a:t>
                      </a:r>
                    </a:p>
                  </a:txBody>
                  <a:tcPr marL="68589" marR="68589" marT="34290" marB="34290"/>
                </a:tc>
                <a:extLst>
                  <a:ext uri="{0D108BD9-81ED-4DB2-BD59-A6C34878D82A}">
                    <a16:rowId xmlns:a16="http://schemas.microsoft.com/office/drawing/2014/main" val="10000"/>
                  </a:ext>
                </a:extLst>
              </a:tr>
              <a:tr h="685800">
                <a:tc>
                  <a:txBody>
                    <a:bodyPr/>
                    <a:lstStyle/>
                    <a:p>
                      <a:r>
                        <a:rPr lang="en-US" altLang="zh-CN" sz="1400" dirty="0" smtClean="0"/>
                        <a:t>2020 </a:t>
                      </a:r>
                      <a:r>
                        <a:rPr lang="zh-CN" altLang="en-US" sz="1400" dirty="0"/>
                        <a:t>年 </a:t>
                      </a:r>
                      <a:r>
                        <a:rPr lang="en-US" altLang="zh-CN" sz="1400" dirty="0" smtClean="0"/>
                        <a:t>4 </a:t>
                      </a:r>
                      <a:r>
                        <a:rPr lang="zh-CN" altLang="en-US" sz="1400" dirty="0"/>
                        <a:t>月 </a:t>
                      </a:r>
                    </a:p>
                  </a:txBody>
                  <a:tcPr marL="68589" marR="68589" marT="34290" marB="34290"/>
                </a:tc>
                <a:tc>
                  <a:txBody>
                    <a:bodyPr/>
                    <a:lstStyle/>
                    <a:p>
                      <a:r>
                        <a:rPr lang="zh-CN" altLang="en-US" sz="1400" dirty="0" smtClean="0"/>
                        <a:t>工信部、国标委</a:t>
                      </a:r>
                      <a:endParaRPr lang="zh-CN" altLang="en-US" sz="1400" dirty="0"/>
                    </a:p>
                  </a:txBody>
                  <a:tcPr marL="68589" marR="68589" marT="34290" marB="34290"/>
                </a:tc>
                <a:tc>
                  <a:txBody>
                    <a:bodyPr/>
                    <a:lstStyle/>
                    <a:p>
                      <a:r>
                        <a:rPr lang="en-US" altLang="zh-CN" sz="1400" dirty="0" smtClean="0"/>
                        <a:t>《</a:t>
                      </a:r>
                      <a:r>
                        <a:rPr lang="zh-CN" altLang="en-US" sz="1400" dirty="0" smtClean="0"/>
                        <a:t>国家车联网产业标准体系建设指南（总体要求）</a:t>
                      </a:r>
                      <a:r>
                        <a:rPr lang="en-US" altLang="zh-CN" sz="1400" dirty="0" smtClean="0"/>
                        <a:t>》</a:t>
                      </a:r>
                      <a:r>
                        <a:rPr lang="zh-CN" altLang="en-US" sz="1400" dirty="0" smtClean="0"/>
                        <a:t>等系列</a:t>
                      </a:r>
                      <a:endParaRPr lang="zh-CN" altLang="en-US" sz="1400" dirty="0"/>
                    </a:p>
                  </a:txBody>
                  <a:tcPr marL="68589" marR="68589" marT="34290" marB="34290"/>
                </a:tc>
                <a:tc>
                  <a:txBody>
                    <a:bodyPr/>
                    <a:lstStyle/>
                    <a:p>
                      <a:r>
                        <a:rPr lang="zh-CN" altLang="en-US" sz="1400" dirty="0" smtClean="0"/>
                        <a:t>发挥标准在车联网产业生态环境构建中的顶层设计和引领规范作用，推动相关产业转型升级，加快制造强国和网络强国建设步伐</a:t>
                      </a:r>
                      <a:endParaRPr lang="zh-CN" altLang="en-US" sz="1400" dirty="0"/>
                    </a:p>
                  </a:txBody>
                  <a:tcPr marL="68589" marR="68589" marT="34290" marB="34290"/>
                </a:tc>
                <a:extLst>
                  <a:ext uri="{0D108BD9-81ED-4DB2-BD59-A6C34878D82A}">
                    <a16:rowId xmlns:a16="http://schemas.microsoft.com/office/drawing/2014/main" val="10001"/>
                  </a:ext>
                </a:extLst>
              </a:tr>
              <a:tr h="685800">
                <a:tc>
                  <a:txBody>
                    <a:bodyPr/>
                    <a:lstStyle/>
                    <a:p>
                      <a:r>
                        <a:rPr lang="en-US" altLang="zh-CN" sz="1400" dirty="0" smtClean="0"/>
                        <a:t>2021 </a:t>
                      </a:r>
                      <a:r>
                        <a:rPr lang="zh-CN" altLang="en-US" sz="1400" dirty="0"/>
                        <a:t>年 </a:t>
                      </a:r>
                      <a:r>
                        <a:rPr lang="en-US" altLang="zh-CN" sz="1400" dirty="0"/>
                        <a:t>9 </a:t>
                      </a:r>
                      <a:r>
                        <a:rPr lang="zh-CN" altLang="en-US" sz="1400" dirty="0"/>
                        <a:t>月</a:t>
                      </a:r>
                    </a:p>
                  </a:txBody>
                  <a:tcPr marL="68589" marR="68589" marT="34290" marB="34290"/>
                </a:tc>
                <a:tc>
                  <a:txBody>
                    <a:bodyPr/>
                    <a:lstStyle/>
                    <a:p>
                      <a:r>
                        <a:rPr lang="zh-CN" altLang="en-US" sz="1400" dirty="0" smtClean="0"/>
                        <a:t>工信部</a:t>
                      </a:r>
                      <a:endParaRPr lang="zh-CN" altLang="en-US" sz="1400" dirty="0"/>
                    </a:p>
                  </a:txBody>
                  <a:tcPr marL="68589" marR="68589" marT="34290" marB="34290"/>
                </a:tc>
                <a:tc>
                  <a:txBody>
                    <a:bodyPr/>
                    <a:lstStyle/>
                    <a:p>
                      <a:r>
                        <a:rPr lang="en-US" altLang="zh-CN" sz="1400" dirty="0" smtClean="0"/>
                        <a:t>《</a:t>
                      </a:r>
                      <a:r>
                        <a:rPr lang="zh-CN" altLang="en-US" sz="1400" dirty="0" smtClean="0"/>
                        <a:t>关于加强车联网网络安全和数据安全工作的通知</a:t>
                      </a:r>
                      <a:r>
                        <a:rPr lang="en-US" altLang="zh-CN" sz="1400" dirty="0" smtClean="0"/>
                        <a:t>》</a:t>
                      </a:r>
                      <a:endParaRPr lang="zh-CN" altLang="en-US" sz="1400" dirty="0"/>
                    </a:p>
                  </a:txBody>
                  <a:tcPr marL="68589" marR="68589" marT="34290" marB="34290"/>
                </a:tc>
                <a:tc>
                  <a:txBody>
                    <a:bodyPr/>
                    <a:lstStyle/>
                    <a:p>
                      <a:r>
                        <a:rPr lang="zh-CN" altLang="en-US" sz="1400" dirty="0" smtClean="0"/>
                        <a:t>保障车辆网络安全，落实安全漏洞管理责任，增强车联网网络设施和网络系统安全防护能力，保障车联网通信安全，开展车联网安全监测预警，做好车联网安全应急处置，做好车联网网络安全防护定级备案，加强平台网络安全管理，加强在线升级服务（</a:t>
                      </a:r>
                      <a:r>
                        <a:rPr lang="en-US" altLang="zh-CN" sz="1400" dirty="0" smtClean="0"/>
                        <a:t>OTA</a:t>
                      </a:r>
                      <a:r>
                        <a:rPr lang="zh-CN" altLang="en-US" sz="1400" dirty="0" smtClean="0"/>
                        <a:t>）安全和漏洞检测评估，强化应用程序安全管理，加强数据分类分级管理，提升数据安全技术保障能力，规范数据开发利用和共享使用，强化数据出境安全管理，加快车联网安全标准建设。</a:t>
                      </a:r>
                      <a:endParaRPr lang="zh-CN" altLang="en-US" sz="1400" dirty="0"/>
                    </a:p>
                  </a:txBody>
                  <a:tcPr marL="68589" marR="68589" marT="34290" marB="34290"/>
                </a:tc>
                <a:extLst>
                  <a:ext uri="{0D108BD9-81ED-4DB2-BD59-A6C34878D82A}">
                    <a16:rowId xmlns:a16="http://schemas.microsoft.com/office/drawing/2014/main" val="10002"/>
                  </a:ext>
                </a:extLst>
              </a:tr>
              <a:tr h="685800">
                <a:tc>
                  <a:txBody>
                    <a:bodyPr/>
                    <a:lstStyle/>
                    <a:p>
                      <a:r>
                        <a:rPr lang="en-US" altLang="zh-CN" sz="1400" dirty="0" smtClean="0"/>
                        <a:t>2022 </a:t>
                      </a:r>
                      <a:r>
                        <a:rPr lang="zh-CN" altLang="en-US" sz="1400" dirty="0"/>
                        <a:t>年 </a:t>
                      </a:r>
                      <a:r>
                        <a:rPr lang="en-US" altLang="zh-CN" sz="1400" smtClean="0"/>
                        <a:t>2 </a:t>
                      </a:r>
                      <a:r>
                        <a:rPr lang="zh-CN" altLang="en-US" sz="1400" smtClean="0"/>
                        <a:t>月</a:t>
                      </a:r>
                      <a:endParaRPr lang="zh-CN" altLang="en-US" sz="1400" dirty="0"/>
                    </a:p>
                  </a:txBody>
                  <a:tcPr marL="68589" marR="68589" marT="34290" marB="34290"/>
                </a:tc>
                <a:tc>
                  <a:txBody>
                    <a:bodyPr/>
                    <a:lstStyle/>
                    <a:p>
                      <a:r>
                        <a:rPr lang="zh-CN" altLang="en-US" sz="1400" dirty="0"/>
                        <a:t>工信部</a:t>
                      </a:r>
                    </a:p>
                  </a:txBody>
                  <a:tcPr marL="68589" marR="68589"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t>《</a:t>
                      </a:r>
                      <a:r>
                        <a:rPr lang="zh-CN" altLang="en-US" sz="1400" dirty="0" smtClean="0"/>
                        <a:t>车联网网络安全和数据安全标准体系建设指南的通知</a:t>
                      </a:r>
                      <a:r>
                        <a:rPr lang="en-US" altLang="zh-CN" sz="1400" dirty="0" smtClean="0"/>
                        <a:t>》</a:t>
                      </a:r>
                      <a:endParaRPr lang="zh-CN" altLang="en-US" sz="1400" dirty="0" smtClean="0"/>
                    </a:p>
                    <a:p>
                      <a:endParaRPr lang="zh-CN" altLang="en-US" sz="1400" dirty="0"/>
                    </a:p>
                  </a:txBody>
                  <a:tcPr marL="68589" marR="68589" marT="34290" marB="34290"/>
                </a:tc>
                <a:tc>
                  <a:txBody>
                    <a:bodyPr/>
                    <a:lstStyle/>
                    <a:p>
                      <a:r>
                        <a:rPr lang="zh-CN" altLang="en-US" sz="1400" dirty="0" smtClean="0"/>
                        <a:t>面向车联网产业安全需求，加强车联网网络安全和数据安全标准工作顶层设计，注重与车联网相关标准体系之间的衔接，增加标准有效供给，强化标准应用实施，加快构建系统、科学、规范的车联网网络安全和数据安全标准体系，充分发挥标准对车联网产业安全健康发展的指导和规范作用。</a:t>
                      </a:r>
                      <a:endParaRPr lang="zh-CN" altLang="en-US" sz="1400" dirty="0"/>
                    </a:p>
                  </a:txBody>
                  <a:tcPr marL="68589" marR="68589" marT="34290" marB="34290"/>
                </a:tc>
                <a:extLst>
                  <a:ext uri="{0D108BD9-81ED-4DB2-BD59-A6C34878D82A}">
                    <a16:rowId xmlns:a16="http://schemas.microsoft.com/office/drawing/2014/main" val="10003"/>
                  </a:ext>
                </a:extLst>
              </a:tr>
            </a:tbl>
          </a:graphicData>
        </a:graphic>
      </p:graphicFrame>
      <p:sp>
        <p:nvSpPr>
          <p:cNvPr id="34857" name="文本框 1">
            <a:extLst>
              <a:ext uri="{FF2B5EF4-FFF2-40B4-BE49-F238E27FC236}">
                <a16:creationId xmlns:a16="http://schemas.microsoft.com/office/drawing/2014/main" id="{60EE27CA-E73F-435E-AF6F-F77B6F19F9D5}"/>
              </a:ext>
            </a:extLst>
          </p:cNvPr>
          <p:cNvSpPr txBox="1">
            <a:spLocks noChangeArrowheads="1"/>
          </p:cNvSpPr>
          <p:nvPr/>
        </p:nvSpPr>
        <p:spPr bwMode="auto">
          <a:xfrm>
            <a:off x="979488" y="1517650"/>
            <a:ext cx="54832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just">
              <a:spcBef>
                <a:spcPct val="0"/>
              </a:spcBef>
              <a:buFontTx/>
              <a:buNone/>
            </a:pPr>
            <a:r>
              <a:rPr lang="zh-CN" altLang="en-US" sz="2400" b="1" dirty="0"/>
              <a:t>我国车联网优势</a:t>
            </a:r>
            <a:r>
              <a:rPr lang="en-US" altLang="zh-CN" sz="2400" b="1" dirty="0"/>
              <a:t>-----</a:t>
            </a:r>
            <a:r>
              <a:rPr lang="zh-CN" altLang="en-US" sz="2400" b="1" dirty="0"/>
              <a:t>强大的政策支持</a:t>
            </a:r>
            <a:endParaRPr lang="en-US" altLang="zh-CN" sz="2400" b="1" dirty="0"/>
          </a:p>
        </p:txBody>
      </p:sp>
      <p:sp>
        <p:nvSpPr>
          <p:cNvPr id="7" name="灯片编号占位符 11">
            <a:extLst>
              <a:ext uri="{FF2B5EF4-FFF2-40B4-BE49-F238E27FC236}">
                <a16:creationId xmlns:a16="http://schemas.microsoft.com/office/drawing/2014/main" id="{56AFF5B3-AD06-4F40-BD2F-F62A640CBCCC}"/>
              </a:ext>
            </a:extLst>
          </p:cNvPr>
          <p:cNvSpPr txBox="1"/>
          <p:nvPr/>
        </p:nvSpPr>
        <p:spPr bwMode="auto">
          <a:xfrm>
            <a:off x="8726488" y="6492875"/>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24</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5376479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47C54671-4C30-4F70-A8C4-C45046EBB2CF}"/>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a:t>    </a:t>
            </a:r>
            <a:r>
              <a:rPr lang="en-US" altLang="zh-CN" sz="3600">
                <a:latin typeface="黑体" panose="02010609060101010101" pitchFamily="49" charset="-122"/>
                <a:ea typeface="黑体" panose="02010609060101010101" pitchFamily="49" charset="-122"/>
              </a:rPr>
              <a:t>6.1 </a:t>
            </a:r>
            <a:r>
              <a:rPr lang="zh-CN" altLang="en-US" sz="3600">
                <a:latin typeface="黑体" panose="02010609060101010101" pitchFamily="49" charset="-122"/>
                <a:ea typeface="黑体" panose="02010609060101010101" pitchFamily="49" charset="-122"/>
              </a:rPr>
              <a:t>什么是车联网</a:t>
            </a:r>
            <a:endParaRPr lang="zh-CN" altLang="en-US" sz="3600" dirty="0">
              <a:latin typeface="黑体" panose="02010609060101010101" pitchFamily="49" charset="-122"/>
              <a:ea typeface="黑体" panose="02010609060101010101" pitchFamily="49" charset="-122"/>
            </a:endParaRPr>
          </a:p>
        </p:txBody>
      </p:sp>
      <p:sp>
        <p:nvSpPr>
          <p:cNvPr id="35843" name="TextBox 49">
            <a:extLst>
              <a:ext uri="{FF2B5EF4-FFF2-40B4-BE49-F238E27FC236}">
                <a16:creationId xmlns:a16="http://schemas.microsoft.com/office/drawing/2014/main" id="{1166097D-B1A4-421A-9148-3388F3CE491E}"/>
              </a:ext>
            </a:extLst>
          </p:cNvPr>
          <p:cNvSpPr txBox="1">
            <a:spLocks noChangeArrowheads="1"/>
          </p:cNvSpPr>
          <p:nvPr/>
        </p:nvSpPr>
        <p:spPr bwMode="auto">
          <a:xfrm>
            <a:off x="107950" y="908050"/>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6.1.5 </a:t>
            </a:r>
            <a:r>
              <a:rPr lang="zh-CN" altLang="en-US" sz="2600">
                <a:latin typeface="黑体" panose="02010609060101010101" pitchFamily="49" charset="-122"/>
                <a:ea typeface="黑体" panose="02010609060101010101" pitchFamily="49" charset="-122"/>
              </a:rPr>
              <a:t>车联网国内外现状</a:t>
            </a:r>
          </a:p>
        </p:txBody>
      </p:sp>
      <p:sp>
        <p:nvSpPr>
          <p:cNvPr id="5" name="卷形: 水平 2">
            <a:extLst>
              <a:ext uri="{FF2B5EF4-FFF2-40B4-BE49-F238E27FC236}">
                <a16:creationId xmlns:a16="http://schemas.microsoft.com/office/drawing/2014/main" id="{0CA70F70-EE5A-420F-8925-B083182C8809}"/>
              </a:ext>
            </a:extLst>
          </p:cNvPr>
          <p:cNvSpPr/>
          <p:nvPr/>
        </p:nvSpPr>
        <p:spPr>
          <a:xfrm>
            <a:off x="560388" y="1947863"/>
            <a:ext cx="8051800" cy="4002087"/>
          </a:xfrm>
          <a:prstGeom prst="horizontalScroll">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zh-CN" altLang="en-US" dirty="0"/>
          </a:p>
        </p:txBody>
      </p:sp>
      <p:sp>
        <p:nvSpPr>
          <p:cNvPr id="36869" name="文本框 6">
            <a:extLst>
              <a:ext uri="{FF2B5EF4-FFF2-40B4-BE49-F238E27FC236}">
                <a16:creationId xmlns:a16="http://schemas.microsoft.com/office/drawing/2014/main" id="{47604078-CF7F-47A1-9A7E-4B19D5AB0A37}"/>
              </a:ext>
            </a:extLst>
          </p:cNvPr>
          <p:cNvSpPr txBox="1">
            <a:spLocks noChangeArrowheads="1"/>
          </p:cNvSpPr>
          <p:nvPr/>
        </p:nvSpPr>
        <p:spPr bwMode="auto">
          <a:xfrm>
            <a:off x="1187450" y="2255838"/>
            <a:ext cx="7127875" cy="3416300"/>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just">
              <a:spcBef>
                <a:spcPct val="0"/>
              </a:spcBef>
              <a:buFontTx/>
              <a:buNone/>
              <a:defRPr/>
            </a:pPr>
            <a:endParaRPr lang="en-US" altLang="zh-CN" sz="1800" dirty="0">
              <a:latin typeface="Arial" panose="020B0604020202020204" pitchFamily="34" charset="0"/>
              <a:ea typeface="宋体" panose="02010600030101010101" pitchFamily="2" charset="-122"/>
            </a:endParaRPr>
          </a:p>
          <a:p>
            <a:pPr algn="just">
              <a:spcBef>
                <a:spcPct val="0"/>
              </a:spcBef>
              <a:buFontTx/>
              <a:buNone/>
              <a:defRPr/>
            </a:pPr>
            <a:r>
              <a:rPr lang="zh-CN" altLang="en-US" sz="1800" dirty="0">
                <a:latin typeface="+mn-ea"/>
                <a:ea typeface="+mn-ea"/>
              </a:rPr>
              <a:t>早在</a:t>
            </a:r>
            <a:r>
              <a:rPr lang="en-US" altLang="zh-CN" sz="1800" dirty="0">
                <a:latin typeface="+mn-ea"/>
                <a:ea typeface="+mn-ea"/>
              </a:rPr>
              <a:t>1999</a:t>
            </a:r>
            <a:r>
              <a:rPr lang="zh-CN" altLang="en-US" sz="1800" dirty="0">
                <a:latin typeface="+mn-ea"/>
                <a:ea typeface="+mn-ea"/>
              </a:rPr>
              <a:t>年，美国联邦通信委员会（</a:t>
            </a:r>
            <a:r>
              <a:rPr lang="en-US" altLang="zh-CN" sz="1800" dirty="0">
                <a:latin typeface="+mn-ea"/>
                <a:ea typeface="+mn-ea"/>
              </a:rPr>
              <a:t>FCC</a:t>
            </a:r>
            <a:r>
              <a:rPr lang="zh-CN" altLang="en-US" sz="1800" dirty="0">
                <a:latin typeface="+mn-ea"/>
                <a:ea typeface="+mn-ea"/>
              </a:rPr>
              <a:t>）就分配了</a:t>
            </a:r>
            <a:r>
              <a:rPr lang="en-US" altLang="zh-CN" sz="1800" dirty="0">
                <a:latin typeface="+mn-ea"/>
                <a:ea typeface="+mn-ea"/>
              </a:rPr>
              <a:t>5.850-5.925 GHz</a:t>
            </a:r>
            <a:r>
              <a:rPr lang="zh-CN" altLang="en-US" sz="1800" dirty="0">
                <a:latin typeface="+mn-ea"/>
                <a:ea typeface="+mn-ea"/>
              </a:rPr>
              <a:t>给智能运输系统</a:t>
            </a:r>
            <a:r>
              <a:rPr lang="en-US" altLang="zh-CN" sz="1800" dirty="0">
                <a:latin typeface="+mn-ea"/>
                <a:ea typeface="+mn-ea"/>
              </a:rPr>
              <a:t>(ITS)</a:t>
            </a:r>
            <a:r>
              <a:rPr lang="zh-CN" altLang="en-US" sz="1800" dirty="0">
                <a:latin typeface="+mn-ea"/>
                <a:ea typeface="+mn-ea"/>
              </a:rPr>
              <a:t>，从</a:t>
            </a:r>
            <a:r>
              <a:rPr lang="en-US" altLang="zh-CN" sz="1800" dirty="0">
                <a:latin typeface="+mn-ea"/>
                <a:ea typeface="+mn-ea"/>
              </a:rPr>
              <a:t>2004</a:t>
            </a:r>
            <a:r>
              <a:rPr lang="zh-CN" altLang="en-US" sz="1800" dirty="0">
                <a:latin typeface="+mn-ea"/>
                <a:ea typeface="+mn-ea"/>
              </a:rPr>
              <a:t>年开始，</a:t>
            </a:r>
            <a:r>
              <a:rPr lang="en-US" altLang="zh-CN" sz="1800" dirty="0">
                <a:latin typeface="+mn-ea"/>
                <a:ea typeface="+mn-ea"/>
              </a:rPr>
              <a:t>IEEE</a:t>
            </a:r>
            <a:r>
              <a:rPr lang="zh-CN" altLang="en-US" sz="1800" dirty="0">
                <a:latin typeface="+mn-ea"/>
                <a:ea typeface="+mn-ea"/>
              </a:rPr>
              <a:t>开始基于</a:t>
            </a:r>
            <a:r>
              <a:rPr lang="en-US" altLang="zh-CN" sz="1800" dirty="0">
                <a:latin typeface="+mn-ea"/>
                <a:ea typeface="+mn-ea"/>
              </a:rPr>
              <a:t>802.11</a:t>
            </a:r>
            <a:r>
              <a:rPr lang="zh-CN" altLang="en-US" sz="1800" dirty="0">
                <a:latin typeface="+mn-ea"/>
                <a:ea typeface="+mn-ea"/>
              </a:rPr>
              <a:t>系列协议开发车用无线通信系统，随后美国汽车工程师协会（</a:t>
            </a:r>
            <a:r>
              <a:rPr lang="en-US" altLang="zh-CN" sz="1800" dirty="0">
                <a:latin typeface="+mn-ea"/>
                <a:ea typeface="+mn-ea"/>
              </a:rPr>
              <a:t>SAE</a:t>
            </a:r>
            <a:r>
              <a:rPr lang="zh-CN" altLang="en-US" sz="1800" dirty="0">
                <a:latin typeface="+mn-ea"/>
                <a:ea typeface="+mn-ea"/>
              </a:rPr>
              <a:t>）发明了词汇</a:t>
            </a:r>
            <a:r>
              <a:rPr lang="en-US" altLang="zh-CN" sz="1800" dirty="0">
                <a:latin typeface="+mn-ea"/>
                <a:ea typeface="+mn-ea"/>
              </a:rPr>
              <a:t>DSRC</a:t>
            </a:r>
            <a:r>
              <a:rPr lang="zh-CN" altLang="en-US" sz="1800" dirty="0">
                <a:latin typeface="+mn-ea"/>
                <a:ea typeface="+mn-ea"/>
              </a:rPr>
              <a:t>（</a:t>
            </a:r>
            <a:r>
              <a:rPr lang="en-US" altLang="zh-CN" sz="1800" dirty="0">
                <a:latin typeface="+mn-ea"/>
                <a:ea typeface="+mn-ea"/>
              </a:rPr>
              <a:t>Dedicated Short Range Communications</a:t>
            </a:r>
            <a:r>
              <a:rPr lang="zh-CN" altLang="en-US" sz="1800" dirty="0">
                <a:latin typeface="+mn-ea"/>
                <a:ea typeface="+mn-ea"/>
              </a:rPr>
              <a:t>）来命名这项基于</a:t>
            </a:r>
            <a:r>
              <a:rPr lang="en-US" altLang="zh-CN" sz="1800" dirty="0">
                <a:latin typeface="+mn-ea"/>
                <a:ea typeface="+mn-ea"/>
              </a:rPr>
              <a:t>802.11</a:t>
            </a:r>
            <a:r>
              <a:rPr lang="zh-CN" altLang="en-US" sz="1800" dirty="0">
                <a:latin typeface="+mn-ea"/>
                <a:ea typeface="+mn-ea"/>
              </a:rPr>
              <a:t>的车载无线通信技术，这也就是</a:t>
            </a:r>
            <a:r>
              <a:rPr lang="en-US" altLang="zh-CN" sz="1800" dirty="0">
                <a:latin typeface="+mn-ea"/>
                <a:ea typeface="+mn-ea"/>
              </a:rPr>
              <a:t>V2X</a:t>
            </a:r>
            <a:r>
              <a:rPr lang="zh-CN" altLang="en-US" sz="1800" dirty="0">
                <a:latin typeface="+mn-ea"/>
                <a:ea typeface="+mn-ea"/>
              </a:rPr>
              <a:t>的第一个技术路线的起源。大约在</a:t>
            </a:r>
            <a:r>
              <a:rPr lang="en-US" altLang="zh-CN" sz="1800" dirty="0">
                <a:latin typeface="+mn-ea"/>
                <a:ea typeface="+mn-ea"/>
              </a:rPr>
              <a:t>2016</a:t>
            </a:r>
            <a:r>
              <a:rPr lang="zh-CN" altLang="en-US" sz="1800" dirty="0">
                <a:latin typeface="+mn-ea"/>
                <a:ea typeface="+mn-ea"/>
              </a:rPr>
              <a:t>年前后，美国基于</a:t>
            </a:r>
            <a:r>
              <a:rPr lang="en-US" altLang="zh-CN" sz="1800" dirty="0">
                <a:latin typeface="+mn-ea"/>
                <a:ea typeface="+mn-ea"/>
              </a:rPr>
              <a:t>DSRC</a:t>
            </a:r>
            <a:r>
              <a:rPr lang="zh-CN" altLang="en-US" sz="1800" dirty="0">
                <a:latin typeface="+mn-ea"/>
                <a:ea typeface="+mn-ea"/>
              </a:rPr>
              <a:t>的</a:t>
            </a:r>
            <a:r>
              <a:rPr lang="en-US" altLang="zh-CN" sz="1800" dirty="0">
                <a:latin typeface="+mn-ea"/>
                <a:ea typeface="+mn-ea"/>
              </a:rPr>
              <a:t>V2X</a:t>
            </a:r>
            <a:r>
              <a:rPr lang="zh-CN" altLang="en-US" sz="1800" dirty="0">
                <a:latin typeface="+mn-ea"/>
                <a:ea typeface="+mn-ea"/>
              </a:rPr>
              <a:t>协议栈基本制定完毕，并有丰田、通用先后量产支持</a:t>
            </a:r>
            <a:r>
              <a:rPr lang="en-US" altLang="zh-CN" sz="1800" dirty="0">
                <a:latin typeface="+mn-ea"/>
                <a:ea typeface="+mn-ea"/>
              </a:rPr>
              <a:t>DSRC</a:t>
            </a:r>
            <a:r>
              <a:rPr lang="zh-CN" altLang="en-US" sz="1800" dirty="0">
                <a:latin typeface="+mn-ea"/>
                <a:ea typeface="+mn-ea"/>
              </a:rPr>
              <a:t>的汽车。但由于</a:t>
            </a:r>
            <a:r>
              <a:rPr lang="en-US" altLang="zh-CN" sz="1800" dirty="0">
                <a:latin typeface="+mn-ea"/>
                <a:ea typeface="+mn-ea"/>
              </a:rPr>
              <a:t>V2X</a:t>
            </a:r>
            <a:r>
              <a:rPr lang="zh-CN" altLang="en-US" sz="1800" dirty="0">
                <a:latin typeface="+mn-ea"/>
                <a:ea typeface="+mn-ea"/>
              </a:rPr>
              <a:t>需要有众多支持</a:t>
            </a:r>
            <a:r>
              <a:rPr lang="en-US" altLang="zh-CN" sz="1800" dirty="0">
                <a:latin typeface="+mn-ea"/>
                <a:ea typeface="+mn-ea"/>
              </a:rPr>
              <a:t>V2X</a:t>
            </a:r>
            <a:r>
              <a:rPr lang="zh-CN" altLang="en-US" sz="1800" dirty="0">
                <a:latin typeface="+mn-ea"/>
                <a:ea typeface="+mn-ea"/>
              </a:rPr>
              <a:t>的汽车及路侧单元互相通信才能形成规模效应，因此这首批支持</a:t>
            </a:r>
            <a:r>
              <a:rPr lang="en-US" altLang="zh-CN" sz="1800" dirty="0">
                <a:latin typeface="+mn-ea"/>
                <a:ea typeface="+mn-ea"/>
              </a:rPr>
              <a:t>DSRC</a:t>
            </a:r>
            <a:r>
              <a:rPr lang="zh-CN" altLang="en-US" sz="1800" dirty="0">
                <a:latin typeface="+mn-ea"/>
                <a:ea typeface="+mn-ea"/>
              </a:rPr>
              <a:t>的汽车并没有“用武之地”，从那以后，美国的</a:t>
            </a:r>
            <a:r>
              <a:rPr lang="en-US" altLang="zh-CN" sz="1800" dirty="0">
                <a:latin typeface="+mn-ea"/>
                <a:ea typeface="+mn-ea"/>
              </a:rPr>
              <a:t>V2X</a:t>
            </a:r>
            <a:r>
              <a:rPr lang="zh-CN" altLang="en-US" sz="1800" dirty="0">
                <a:latin typeface="+mn-ea"/>
                <a:ea typeface="+mn-ea"/>
              </a:rPr>
              <a:t>从快速发展期进入了“</a:t>
            </a:r>
            <a:r>
              <a:rPr lang="zh-CN" altLang="en-US" sz="1800" b="1" dirty="0">
                <a:latin typeface="+mn-ea"/>
                <a:ea typeface="+mn-ea"/>
              </a:rPr>
              <a:t>寂静期</a:t>
            </a:r>
            <a:r>
              <a:rPr lang="zh-CN" altLang="en-US" sz="1800" dirty="0">
                <a:latin typeface="+mn-ea"/>
                <a:ea typeface="+mn-ea"/>
              </a:rPr>
              <a:t>”。</a:t>
            </a:r>
            <a:endParaRPr lang="en-US" altLang="zh-CN" sz="1800" dirty="0">
              <a:latin typeface="+mn-ea"/>
              <a:ea typeface="+mn-ea"/>
            </a:endParaRPr>
          </a:p>
          <a:p>
            <a:pPr>
              <a:spcBef>
                <a:spcPct val="0"/>
              </a:spcBef>
              <a:buFontTx/>
              <a:buNone/>
              <a:defRPr/>
            </a:pPr>
            <a:endParaRPr lang="en-US" altLang="zh-CN" sz="1800" dirty="0">
              <a:latin typeface="-apple-system"/>
              <a:ea typeface="宋体" panose="02010600030101010101" pitchFamily="2" charset="-122"/>
            </a:endParaRPr>
          </a:p>
        </p:txBody>
      </p:sp>
      <p:sp>
        <p:nvSpPr>
          <p:cNvPr id="7" name="灯片编号占位符 11">
            <a:extLst>
              <a:ext uri="{FF2B5EF4-FFF2-40B4-BE49-F238E27FC236}">
                <a16:creationId xmlns:a16="http://schemas.microsoft.com/office/drawing/2014/main" id="{ED1296C3-1AE5-4BE0-93CB-CB1784B7B996}"/>
              </a:ext>
            </a:extLst>
          </p:cNvPr>
          <p:cNvSpPr txBox="1"/>
          <p:nvPr/>
        </p:nvSpPr>
        <p:spPr bwMode="auto">
          <a:xfrm>
            <a:off x="8726488" y="6492875"/>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25</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85AB264F-3A24-4EE5-99BB-2F45471478F2}"/>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a:t>    </a:t>
            </a:r>
            <a:r>
              <a:rPr lang="en-US" altLang="zh-CN" sz="3600">
                <a:latin typeface="黑体" panose="02010609060101010101" pitchFamily="49" charset="-122"/>
                <a:ea typeface="黑体" panose="02010609060101010101" pitchFamily="49" charset="-122"/>
              </a:rPr>
              <a:t>6.1 </a:t>
            </a:r>
            <a:r>
              <a:rPr lang="zh-CN" altLang="en-US" sz="3600">
                <a:latin typeface="黑体" panose="02010609060101010101" pitchFamily="49" charset="-122"/>
                <a:ea typeface="黑体" panose="02010609060101010101" pitchFamily="49" charset="-122"/>
              </a:rPr>
              <a:t>什么是车联网</a:t>
            </a:r>
            <a:endParaRPr lang="zh-CN" altLang="en-US" sz="3600" dirty="0">
              <a:latin typeface="黑体" panose="02010609060101010101" pitchFamily="49" charset="-122"/>
              <a:ea typeface="黑体" panose="02010609060101010101" pitchFamily="49" charset="-122"/>
            </a:endParaRPr>
          </a:p>
        </p:txBody>
      </p:sp>
      <p:sp>
        <p:nvSpPr>
          <p:cNvPr id="36867" name="TextBox 49">
            <a:extLst>
              <a:ext uri="{FF2B5EF4-FFF2-40B4-BE49-F238E27FC236}">
                <a16:creationId xmlns:a16="http://schemas.microsoft.com/office/drawing/2014/main" id="{6B38BFCE-0EC7-4C62-9058-E31748716D5E}"/>
              </a:ext>
            </a:extLst>
          </p:cNvPr>
          <p:cNvSpPr txBox="1">
            <a:spLocks noChangeArrowheads="1"/>
          </p:cNvSpPr>
          <p:nvPr/>
        </p:nvSpPr>
        <p:spPr bwMode="auto">
          <a:xfrm>
            <a:off x="107950" y="908050"/>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6.1.5 </a:t>
            </a:r>
            <a:r>
              <a:rPr lang="zh-CN" altLang="en-US" sz="2600">
                <a:latin typeface="黑体" panose="02010609060101010101" pitchFamily="49" charset="-122"/>
                <a:ea typeface="黑体" panose="02010609060101010101" pitchFamily="49" charset="-122"/>
              </a:rPr>
              <a:t>车联网国内外现状</a:t>
            </a:r>
          </a:p>
        </p:txBody>
      </p:sp>
      <p:sp>
        <p:nvSpPr>
          <p:cNvPr id="5" name="卷形: 水平 2">
            <a:extLst>
              <a:ext uri="{FF2B5EF4-FFF2-40B4-BE49-F238E27FC236}">
                <a16:creationId xmlns:a16="http://schemas.microsoft.com/office/drawing/2014/main" id="{A7AFADB8-6A24-40F5-8ADD-7BFE5D80483F}"/>
              </a:ext>
            </a:extLst>
          </p:cNvPr>
          <p:cNvSpPr/>
          <p:nvPr/>
        </p:nvSpPr>
        <p:spPr>
          <a:xfrm>
            <a:off x="560388" y="1978025"/>
            <a:ext cx="8051800" cy="4000500"/>
          </a:xfrm>
          <a:prstGeom prst="horizontalScroll">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zh-CN" altLang="en-US" dirty="0"/>
          </a:p>
        </p:txBody>
      </p:sp>
      <p:sp>
        <p:nvSpPr>
          <p:cNvPr id="37893" name="文本框 6">
            <a:extLst>
              <a:ext uri="{FF2B5EF4-FFF2-40B4-BE49-F238E27FC236}">
                <a16:creationId xmlns:a16="http://schemas.microsoft.com/office/drawing/2014/main" id="{68179F36-21E9-44D6-9B4C-CE4CEC8CDF92}"/>
              </a:ext>
            </a:extLst>
          </p:cNvPr>
          <p:cNvSpPr txBox="1">
            <a:spLocks noChangeArrowheads="1"/>
          </p:cNvSpPr>
          <p:nvPr/>
        </p:nvSpPr>
        <p:spPr bwMode="auto">
          <a:xfrm>
            <a:off x="1239838" y="2616200"/>
            <a:ext cx="7219950" cy="2862263"/>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just">
              <a:spcBef>
                <a:spcPct val="0"/>
              </a:spcBef>
              <a:buFont typeface="Arial" panose="020B0604020202020204" pitchFamily="34" charset="0"/>
              <a:buNone/>
              <a:defRPr/>
            </a:pPr>
            <a:r>
              <a:rPr lang="zh-CN" altLang="en-US" sz="1800" dirty="0">
                <a:latin typeface="+mn-ea"/>
                <a:ea typeface="+mn-ea"/>
              </a:rPr>
              <a:t>我国从一开始就明确选择</a:t>
            </a:r>
            <a:r>
              <a:rPr lang="en-US" altLang="zh-CN" sz="1800" dirty="0">
                <a:latin typeface="+mn-ea"/>
                <a:ea typeface="+mn-ea"/>
              </a:rPr>
              <a:t>C-V2X</a:t>
            </a:r>
            <a:r>
              <a:rPr lang="zh-CN" altLang="en-US" sz="1800" dirty="0">
                <a:latin typeface="+mn-ea"/>
                <a:ea typeface="+mn-ea"/>
              </a:rPr>
              <a:t>的技术路线。</a:t>
            </a:r>
            <a:r>
              <a:rPr lang="en-US" altLang="zh-CN" sz="1800" dirty="0">
                <a:latin typeface="+mn-ea"/>
                <a:ea typeface="+mn-ea"/>
              </a:rPr>
              <a:t>2018</a:t>
            </a:r>
            <a:r>
              <a:rPr lang="zh-CN" altLang="en-US" sz="1800" dirty="0">
                <a:latin typeface="+mn-ea"/>
                <a:ea typeface="+mn-ea"/>
              </a:rPr>
              <a:t>年，工信部发布“公开征求对</a:t>
            </a:r>
            <a:r>
              <a:rPr lang="en-US" altLang="zh-CN" sz="1800" dirty="0">
                <a:latin typeface="+mn-ea"/>
                <a:ea typeface="+mn-ea"/>
              </a:rPr>
              <a:t>《</a:t>
            </a:r>
            <a:r>
              <a:rPr lang="zh-CN" altLang="en-US" sz="1800" dirty="0">
                <a:latin typeface="+mn-ea"/>
                <a:ea typeface="+mn-ea"/>
              </a:rPr>
              <a:t>车联网（智能网联汽车）直连通信使用</a:t>
            </a:r>
            <a:r>
              <a:rPr lang="en-US" altLang="zh-CN" sz="1800" dirty="0">
                <a:latin typeface="+mn-ea"/>
                <a:ea typeface="+mn-ea"/>
              </a:rPr>
              <a:t>5905-5925MHz</a:t>
            </a:r>
            <a:r>
              <a:rPr lang="zh-CN" altLang="en-US" sz="1800" dirty="0">
                <a:latin typeface="+mn-ea"/>
                <a:ea typeface="+mn-ea"/>
              </a:rPr>
              <a:t>频段的管理规定（征求意见稿）</a:t>
            </a:r>
            <a:r>
              <a:rPr lang="en-US" altLang="zh-CN" sz="1800" dirty="0">
                <a:latin typeface="+mn-ea"/>
                <a:ea typeface="+mn-ea"/>
              </a:rPr>
              <a:t>》</a:t>
            </a:r>
            <a:r>
              <a:rPr lang="zh-CN" altLang="en-US" sz="1800" dirty="0">
                <a:latin typeface="+mn-ea"/>
                <a:ea typeface="+mn-ea"/>
              </a:rPr>
              <a:t>的意见”，将</a:t>
            </a:r>
            <a:r>
              <a:rPr lang="en-US" altLang="zh-CN" sz="1800" dirty="0">
                <a:latin typeface="+mn-ea"/>
                <a:ea typeface="+mn-ea"/>
              </a:rPr>
              <a:t>5905MHz~5925MHz</a:t>
            </a:r>
            <a:r>
              <a:rPr lang="zh-CN" altLang="en-US" sz="1800" dirty="0">
                <a:latin typeface="+mn-ea"/>
                <a:ea typeface="+mn-ea"/>
              </a:rPr>
              <a:t>的</a:t>
            </a:r>
            <a:r>
              <a:rPr lang="en-US" altLang="zh-CN" sz="1800" dirty="0">
                <a:latin typeface="+mn-ea"/>
                <a:ea typeface="+mn-ea"/>
              </a:rPr>
              <a:t>20MHz</a:t>
            </a:r>
            <a:r>
              <a:rPr lang="zh-CN" altLang="en-US" sz="1800" dirty="0">
                <a:latin typeface="+mn-ea"/>
                <a:ea typeface="+mn-ea"/>
              </a:rPr>
              <a:t>频段划分给</a:t>
            </a:r>
            <a:r>
              <a:rPr lang="en-US" altLang="zh-CN" sz="1800" dirty="0">
                <a:latin typeface="+mn-ea"/>
                <a:ea typeface="+mn-ea"/>
              </a:rPr>
              <a:t>C-V2X</a:t>
            </a:r>
            <a:r>
              <a:rPr lang="zh-CN" altLang="en-US" sz="1800" dirty="0">
                <a:latin typeface="+mn-ea"/>
                <a:ea typeface="+mn-ea"/>
              </a:rPr>
              <a:t>，从那时开始，我国的</a:t>
            </a:r>
            <a:r>
              <a:rPr lang="en-US" altLang="zh-CN" sz="1800" dirty="0">
                <a:latin typeface="+mn-ea"/>
                <a:ea typeface="+mn-ea"/>
              </a:rPr>
              <a:t>V2X</a:t>
            </a:r>
            <a:r>
              <a:rPr lang="zh-CN" altLang="en-US" sz="1800" dirty="0">
                <a:latin typeface="+mn-ea"/>
                <a:ea typeface="+mn-ea"/>
              </a:rPr>
              <a:t>产业正式走入快车道，各项标准制定有序开始，大有反超美国之势。</a:t>
            </a:r>
            <a:endParaRPr lang="en-US" altLang="zh-CN" sz="1800" dirty="0">
              <a:latin typeface="+mn-ea"/>
              <a:ea typeface="+mn-ea"/>
            </a:endParaRPr>
          </a:p>
          <a:p>
            <a:pPr algn="just">
              <a:spcBef>
                <a:spcPct val="0"/>
              </a:spcBef>
              <a:buFont typeface="Arial" panose="020B0604020202020204" pitchFamily="34" charset="0"/>
              <a:buNone/>
              <a:defRPr/>
            </a:pPr>
            <a:endParaRPr lang="en-US" altLang="zh-CN" sz="1800" dirty="0">
              <a:latin typeface="+mn-ea"/>
              <a:ea typeface="+mn-ea"/>
            </a:endParaRPr>
          </a:p>
          <a:p>
            <a:pPr algn="just">
              <a:spcBef>
                <a:spcPct val="0"/>
              </a:spcBef>
              <a:buFont typeface="Arial" panose="020B0604020202020204" pitchFamily="34" charset="0"/>
              <a:buNone/>
              <a:defRPr/>
            </a:pPr>
            <a:r>
              <a:rPr lang="zh-CN" altLang="en-US" sz="1800" dirty="0">
                <a:latin typeface="+mn-ea"/>
                <a:ea typeface="+mn-ea"/>
              </a:rPr>
              <a:t>而美国反倒对于技术路线产生了摇摆：既不愿放弃发展了十几年的</a:t>
            </a:r>
            <a:r>
              <a:rPr lang="en-US" altLang="zh-CN" sz="1800" dirty="0">
                <a:latin typeface="+mn-ea"/>
                <a:ea typeface="+mn-ea"/>
              </a:rPr>
              <a:t>DSRC</a:t>
            </a:r>
            <a:r>
              <a:rPr lang="zh-CN" altLang="en-US" sz="1800" dirty="0">
                <a:latin typeface="+mn-ea"/>
                <a:ea typeface="+mn-ea"/>
              </a:rPr>
              <a:t>，又想同时抓住</a:t>
            </a:r>
            <a:r>
              <a:rPr lang="en-US" altLang="zh-CN" sz="1800" dirty="0">
                <a:latin typeface="+mn-ea"/>
                <a:ea typeface="+mn-ea"/>
              </a:rPr>
              <a:t>C-V2X</a:t>
            </a:r>
            <a:r>
              <a:rPr lang="zh-CN" altLang="en-US" sz="1800" dirty="0">
                <a:latin typeface="+mn-ea"/>
                <a:ea typeface="+mn-ea"/>
              </a:rPr>
              <a:t>。</a:t>
            </a:r>
            <a:r>
              <a:rPr lang="en-US" altLang="zh-CN" sz="1800" dirty="0">
                <a:latin typeface="+mn-ea"/>
                <a:ea typeface="+mn-ea"/>
              </a:rPr>
              <a:t>2020</a:t>
            </a:r>
            <a:r>
              <a:rPr lang="zh-CN" altLang="en-US" sz="1800" dirty="0">
                <a:latin typeface="+mn-ea"/>
                <a:ea typeface="+mn-ea"/>
              </a:rPr>
              <a:t>年</a:t>
            </a:r>
            <a:r>
              <a:rPr lang="en-US" altLang="zh-CN" sz="1800" dirty="0">
                <a:latin typeface="+mn-ea"/>
                <a:ea typeface="+mn-ea"/>
              </a:rPr>
              <a:t>2</a:t>
            </a:r>
            <a:r>
              <a:rPr lang="zh-CN" altLang="en-US" sz="1800" dirty="0">
                <a:latin typeface="+mn-ea"/>
                <a:ea typeface="+mn-ea"/>
              </a:rPr>
              <a:t>月份，</a:t>
            </a:r>
            <a:r>
              <a:rPr lang="en-US" altLang="zh-CN" sz="1800" dirty="0">
                <a:latin typeface="+mn-ea"/>
                <a:ea typeface="+mn-ea"/>
              </a:rPr>
              <a:t>FCC</a:t>
            </a:r>
            <a:r>
              <a:rPr lang="zh-CN" altLang="en-US" sz="1800" dirty="0">
                <a:latin typeface="+mn-ea"/>
                <a:ea typeface="+mn-ea"/>
              </a:rPr>
              <a:t>修改了</a:t>
            </a:r>
            <a:r>
              <a:rPr lang="en-US" altLang="zh-CN" sz="1800" dirty="0">
                <a:latin typeface="+mn-ea"/>
                <a:ea typeface="+mn-ea"/>
              </a:rPr>
              <a:t>5.9GHz</a:t>
            </a:r>
            <a:r>
              <a:rPr lang="zh-CN" altLang="en-US" sz="1800" dirty="0">
                <a:latin typeface="+mn-ea"/>
                <a:ea typeface="+mn-ea"/>
              </a:rPr>
              <a:t>的分配，也将</a:t>
            </a:r>
            <a:r>
              <a:rPr lang="en-US" altLang="zh-CN" sz="1800" dirty="0">
                <a:latin typeface="+mn-ea"/>
                <a:ea typeface="+mn-ea"/>
              </a:rPr>
              <a:t>5905MHz~5925MHz</a:t>
            </a:r>
            <a:r>
              <a:rPr lang="zh-CN" altLang="en-US" sz="1800" dirty="0">
                <a:latin typeface="+mn-ea"/>
                <a:ea typeface="+mn-ea"/>
              </a:rPr>
              <a:t>的频段划分给了</a:t>
            </a:r>
            <a:r>
              <a:rPr lang="en-US" altLang="zh-CN" sz="1800" dirty="0">
                <a:latin typeface="+mn-ea"/>
                <a:ea typeface="+mn-ea"/>
              </a:rPr>
              <a:t>C-V2X</a:t>
            </a:r>
            <a:r>
              <a:rPr lang="zh-CN" altLang="en-US" sz="1800" dirty="0">
                <a:latin typeface="+mn-ea"/>
                <a:ea typeface="+mn-ea"/>
              </a:rPr>
              <a:t>。</a:t>
            </a:r>
            <a:endParaRPr lang="en-US" altLang="zh-CN" sz="1800" dirty="0">
              <a:latin typeface="+mn-ea"/>
              <a:ea typeface="+mn-ea"/>
            </a:endParaRPr>
          </a:p>
        </p:txBody>
      </p:sp>
      <p:sp>
        <p:nvSpPr>
          <p:cNvPr id="7" name="灯片编号占位符 11">
            <a:extLst>
              <a:ext uri="{FF2B5EF4-FFF2-40B4-BE49-F238E27FC236}">
                <a16:creationId xmlns:a16="http://schemas.microsoft.com/office/drawing/2014/main" id="{FDC60390-A3BA-406D-B4C0-9859284E786C}"/>
              </a:ext>
            </a:extLst>
          </p:cNvPr>
          <p:cNvSpPr txBox="1"/>
          <p:nvPr/>
        </p:nvSpPr>
        <p:spPr bwMode="auto">
          <a:xfrm>
            <a:off x="8726488" y="6492875"/>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26</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42CFF465-3F18-4E5C-AF34-D30D725F7BFA}"/>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a:t>    </a:t>
            </a:r>
            <a:r>
              <a:rPr lang="en-US" altLang="zh-CN" sz="3600">
                <a:latin typeface="黑体" panose="02010609060101010101" pitchFamily="49" charset="-122"/>
                <a:ea typeface="黑体" panose="02010609060101010101" pitchFamily="49" charset="-122"/>
              </a:rPr>
              <a:t>6.1 </a:t>
            </a:r>
            <a:r>
              <a:rPr lang="zh-CN" altLang="en-US" sz="3600">
                <a:latin typeface="黑体" panose="02010609060101010101" pitchFamily="49" charset="-122"/>
                <a:ea typeface="黑体" panose="02010609060101010101" pitchFamily="49" charset="-122"/>
              </a:rPr>
              <a:t>什么是车联网</a:t>
            </a:r>
            <a:endParaRPr lang="zh-CN" altLang="en-US" sz="3600" dirty="0">
              <a:latin typeface="黑体" panose="02010609060101010101" pitchFamily="49" charset="-122"/>
              <a:ea typeface="黑体" panose="02010609060101010101" pitchFamily="49" charset="-122"/>
            </a:endParaRPr>
          </a:p>
        </p:txBody>
      </p:sp>
      <p:sp>
        <p:nvSpPr>
          <p:cNvPr id="37891" name="TextBox 49">
            <a:extLst>
              <a:ext uri="{FF2B5EF4-FFF2-40B4-BE49-F238E27FC236}">
                <a16:creationId xmlns:a16="http://schemas.microsoft.com/office/drawing/2014/main" id="{3051854A-04AB-4C49-8A70-D3FA266ADD4F}"/>
              </a:ext>
            </a:extLst>
          </p:cNvPr>
          <p:cNvSpPr txBox="1">
            <a:spLocks noChangeArrowheads="1"/>
          </p:cNvSpPr>
          <p:nvPr/>
        </p:nvSpPr>
        <p:spPr bwMode="auto">
          <a:xfrm>
            <a:off x="107950" y="908050"/>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6.1.5 </a:t>
            </a:r>
            <a:r>
              <a:rPr lang="zh-CN" altLang="en-US" sz="2600">
                <a:latin typeface="黑体" panose="02010609060101010101" pitchFamily="49" charset="-122"/>
                <a:ea typeface="黑体" panose="02010609060101010101" pitchFamily="49" charset="-122"/>
              </a:rPr>
              <a:t>车联网国内外现状</a:t>
            </a:r>
          </a:p>
        </p:txBody>
      </p:sp>
      <p:sp>
        <p:nvSpPr>
          <p:cNvPr id="5" name="卷形: 水平 2">
            <a:extLst>
              <a:ext uri="{FF2B5EF4-FFF2-40B4-BE49-F238E27FC236}">
                <a16:creationId xmlns:a16="http://schemas.microsoft.com/office/drawing/2014/main" id="{4BE75E0F-AAF7-441E-B43C-CFF45D2E492E}"/>
              </a:ext>
            </a:extLst>
          </p:cNvPr>
          <p:cNvSpPr/>
          <p:nvPr/>
        </p:nvSpPr>
        <p:spPr>
          <a:xfrm>
            <a:off x="560388" y="2193925"/>
            <a:ext cx="8051800" cy="3035300"/>
          </a:xfrm>
          <a:prstGeom prst="horizontalScroll">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zh-CN" altLang="en-US" dirty="0"/>
          </a:p>
        </p:txBody>
      </p:sp>
      <p:sp>
        <p:nvSpPr>
          <p:cNvPr id="38917" name="文本框 6">
            <a:extLst>
              <a:ext uri="{FF2B5EF4-FFF2-40B4-BE49-F238E27FC236}">
                <a16:creationId xmlns:a16="http://schemas.microsoft.com/office/drawing/2014/main" id="{1E668416-37D9-458A-9F12-2103CC421499}"/>
              </a:ext>
            </a:extLst>
          </p:cNvPr>
          <p:cNvSpPr txBox="1">
            <a:spLocks noChangeArrowheads="1"/>
          </p:cNvSpPr>
          <p:nvPr/>
        </p:nvSpPr>
        <p:spPr bwMode="auto">
          <a:xfrm>
            <a:off x="1116013" y="2997200"/>
            <a:ext cx="7343775" cy="1200150"/>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just">
              <a:spcBef>
                <a:spcPct val="0"/>
              </a:spcBef>
              <a:buFontTx/>
              <a:buNone/>
              <a:defRPr/>
            </a:pPr>
            <a:endParaRPr lang="en-US" altLang="zh-CN" sz="1800" dirty="0">
              <a:latin typeface="Arial" panose="020B0604020202020204" pitchFamily="34" charset="0"/>
              <a:ea typeface="宋体" panose="02010600030101010101" pitchFamily="2" charset="-122"/>
            </a:endParaRPr>
          </a:p>
          <a:p>
            <a:pPr algn="just">
              <a:spcBef>
                <a:spcPct val="0"/>
              </a:spcBef>
              <a:buFont typeface="Arial" panose="020B0604020202020204" pitchFamily="34" charset="0"/>
              <a:buNone/>
              <a:defRPr/>
            </a:pPr>
            <a:r>
              <a:rPr lang="zh-CN" altLang="en-US" sz="1800" dirty="0">
                <a:latin typeface="+mn-ea"/>
                <a:ea typeface="+mn-ea"/>
              </a:rPr>
              <a:t>丰田宣布暂停从</a:t>
            </a:r>
            <a:r>
              <a:rPr lang="en-US" altLang="zh-CN" sz="1800" dirty="0">
                <a:latin typeface="+mn-ea"/>
                <a:ea typeface="+mn-ea"/>
              </a:rPr>
              <a:t>2021</a:t>
            </a:r>
            <a:r>
              <a:rPr lang="zh-CN" altLang="en-US" sz="1800" dirty="0">
                <a:latin typeface="+mn-ea"/>
                <a:ea typeface="+mn-ea"/>
              </a:rPr>
              <a:t>年开始为美国市场的车型搭载</a:t>
            </a:r>
            <a:r>
              <a:rPr lang="en-US" altLang="zh-CN" sz="1800" dirty="0">
                <a:latin typeface="+mn-ea"/>
                <a:ea typeface="+mn-ea"/>
              </a:rPr>
              <a:t>DSRC</a:t>
            </a:r>
            <a:r>
              <a:rPr lang="zh-CN" altLang="en-US" sz="1800" dirty="0">
                <a:latin typeface="+mn-ea"/>
                <a:ea typeface="+mn-ea"/>
              </a:rPr>
              <a:t>的计划。而福特早已站在了</a:t>
            </a:r>
            <a:r>
              <a:rPr lang="en-US" altLang="zh-CN" sz="1800" dirty="0">
                <a:latin typeface="+mn-ea"/>
                <a:ea typeface="+mn-ea"/>
              </a:rPr>
              <a:t>C-V2X</a:t>
            </a:r>
            <a:r>
              <a:rPr lang="zh-CN" altLang="en-US" sz="1800" dirty="0">
                <a:latin typeface="+mn-ea"/>
                <a:ea typeface="+mn-ea"/>
              </a:rPr>
              <a:t>技术的阵营中。如此以来，</a:t>
            </a:r>
            <a:r>
              <a:rPr lang="en-US" altLang="zh-CN" sz="1800" dirty="0">
                <a:latin typeface="+mn-ea"/>
                <a:ea typeface="+mn-ea"/>
              </a:rPr>
              <a:t>DSRC</a:t>
            </a:r>
            <a:r>
              <a:rPr lang="zh-CN" altLang="en-US" sz="1800" dirty="0">
                <a:latin typeface="+mn-ea"/>
                <a:ea typeface="+mn-ea"/>
              </a:rPr>
              <a:t>在美国大规模部署的希望正变得越来越渺茫。</a:t>
            </a:r>
          </a:p>
        </p:txBody>
      </p:sp>
      <p:sp>
        <p:nvSpPr>
          <p:cNvPr id="7" name="灯片编号占位符 11">
            <a:extLst>
              <a:ext uri="{FF2B5EF4-FFF2-40B4-BE49-F238E27FC236}">
                <a16:creationId xmlns:a16="http://schemas.microsoft.com/office/drawing/2014/main" id="{BFA4FDB5-2796-40E4-94E7-3C9BFE88E0D1}"/>
              </a:ext>
            </a:extLst>
          </p:cNvPr>
          <p:cNvSpPr txBox="1"/>
          <p:nvPr/>
        </p:nvSpPr>
        <p:spPr bwMode="auto">
          <a:xfrm>
            <a:off x="8726488" y="6492875"/>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27</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17432164-5E75-4740-9D23-E95AF572769C}"/>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a:t>    </a:t>
            </a:r>
            <a:r>
              <a:rPr lang="en-US" altLang="zh-CN" sz="3600">
                <a:latin typeface="黑体" panose="02010609060101010101" pitchFamily="49" charset="-122"/>
                <a:ea typeface="黑体" panose="02010609060101010101" pitchFamily="49" charset="-122"/>
              </a:rPr>
              <a:t>6.1 </a:t>
            </a:r>
            <a:r>
              <a:rPr lang="zh-CN" altLang="en-US" sz="3600">
                <a:latin typeface="黑体" panose="02010609060101010101" pitchFamily="49" charset="-122"/>
                <a:ea typeface="黑体" panose="02010609060101010101" pitchFamily="49" charset="-122"/>
              </a:rPr>
              <a:t>什么是车联网</a:t>
            </a:r>
            <a:endParaRPr lang="zh-CN" altLang="en-US" sz="3600" dirty="0">
              <a:latin typeface="黑体" panose="02010609060101010101" pitchFamily="49" charset="-122"/>
              <a:ea typeface="黑体" panose="02010609060101010101" pitchFamily="49" charset="-122"/>
            </a:endParaRPr>
          </a:p>
        </p:txBody>
      </p:sp>
      <p:sp>
        <p:nvSpPr>
          <p:cNvPr id="38915" name="TextBox 49">
            <a:extLst>
              <a:ext uri="{FF2B5EF4-FFF2-40B4-BE49-F238E27FC236}">
                <a16:creationId xmlns:a16="http://schemas.microsoft.com/office/drawing/2014/main" id="{CF3BB3D3-BB2A-4EF9-856E-88CDD3545626}"/>
              </a:ext>
            </a:extLst>
          </p:cNvPr>
          <p:cNvSpPr txBox="1">
            <a:spLocks noChangeArrowheads="1"/>
          </p:cNvSpPr>
          <p:nvPr/>
        </p:nvSpPr>
        <p:spPr bwMode="auto">
          <a:xfrm>
            <a:off x="107950" y="908050"/>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6.1.5 </a:t>
            </a:r>
            <a:r>
              <a:rPr lang="zh-CN" altLang="en-US" sz="2600">
                <a:latin typeface="黑体" panose="02010609060101010101" pitchFamily="49" charset="-122"/>
                <a:ea typeface="黑体" panose="02010609060101010101" pitchFamily="49" charset="-122"/>
              </a:rPr>
              <a:t>车联网国内外现状</a:t>
            </a:r>
          </a:p>
        </p:txBody>
      </p:sp>
      <p:sp>
        <p:nvSpPr>
          <p:cNvPr id="4" name="文本框 3">
            <a:extLst>
              <a:ext uri="{FF2B5EF4-FFF2-40B4-BE49-F238E27FC236}">
                <a16:creationId xmlns:a16="http://schemas.microsoft.com/office/drawing/2014/main" id="{EDF9EB10-763D-4F29-96BC-7A12A314672B}"/>
              </a:ext>
            </a:extLst>
          </p:cNvPr>
          <p:cNvSpPr txBox="1"/>
          <p:nvPr/>
        </p:nvSpPr>
        <p:spPr>
          <a:xfrm>
            <a:off x="611188" y="1989138"/>
            <a:ext cx="8064500" cy="1362075"/>
          </a:xfrm>
          <a:prstGeom prst="rect">
            <a:avLst/>
          </a:prstGeom>
          <a:noFill/>
        </p:spPr>
        <p:txBody>
          <a:bodyPr>
            <a:spAutoFit/>
          </a:bodyPr>
          <a:lstStyle/>
          <a:p>
            <a:pPr>
              <a:buClr>
                <a:schemeClr val="accent6"/>
              </a:buClr>
              <a:defRPr/>
            </a:pPr>
            <a:r>
              <a:rPr lang="zh-CN" altLang="en-US" sz="1650" dirty="0">
                <a:latin typeface="微软雅黑" panose="020B0503020204020204" pitchFamily="34" charset="-122"/>
                <a:ea typeface="微软雅黑" panose="020B0503020204020204" pitchFamily="34" charset="-122"/>
              </a:rPr>
              <a:t>测试示范是车联网产业化的必经之路，我国车联网测试示范区包括封闭测试和开放道路测试两部分。我国幅员辽阔，地形复杂，在测试示范环节有着</a:t>
            </a:r>
            <a:r>
              <a:rPr lang="zh-CN" altLang="en-US" sz="1650" b="1" dirty="0">
                <a:latin typeface="微软雅黑" panose="020B0503020204020204" pitchFamily="34" charset="-122"/>
                <a:ea typeface="微软雅黑" panose="020B0503020204020204" pitchFamily="34" charset="-122"/>
              </a:rPr>
              <a:t>天然的优势</a:t>
            </a:r>
            <a:r>
              <a:rPr lang="zh-CN" altLang="en-US" sz="1650" dirty="0">
                <a:latin typeface="微软雅黑" panose="020B0503020204020204" pitchFamily="34" charset="-122"/>
                <a:ea typeface="微软雅黑" panose="020B0503020204020204" pitchFamily="34" charset="-122"/>
              </a:rPr>
              <a:t>。据不完全统计，目前全国已有超过 </a:t>
            </a:r>
            <a:r>
              <a:rPr lang="en-US" altLang="zh-CN" sz="1650" dirty="0">
                <a:latin typeface="微软雅黑" panose="020B0503020204020204" pitchFamily="34" charset="-122"/>
                <a:ea typeface="微软雅黑" panose="020B0503020204020204" pitchFamily="34" charset="-122"/>
              </a:rPr>
              <a:t>30 </a:t>
            </a:r>
            <a:r>
              <a:rPr lang="zh-CN" altLang="en-US" sz="1650" dirty="0">
                <a:latin typeface="微软雅黑" panose="020B0503020204020204" pitchFamily="34" charset="-122"/>
                <a:ea typeface="微软雅黑" panose="020B0503020204020204" pitchFamily="34" charset="-122"/>
              </a:rPr>
              <a:t>个测试示范区，其中包括上海、北京</a:t>
            </a:r>
            <a:r>
              <a:rPr lang="en-US" altLang="zh-CN" sz="1650" dirty="0">
                <a:latin typeface="微软雅黑" panose="020B0503020204020204" pitchFamily="34" charset="-122"/>
                <a:ea typeface="微软雅黑" panose="020B0503020204020204" pitchFamily="34" charset="-122"/>
              </a:rPr>
              <a:t>-</a:t>
            </a:r>
            <a:r>
              <a:rPr lang="zh-CN" altLang="en-US" sz="1650" dirty="0">
                <a:latin typeface="微软雅黑" panose="020B0503020204020204" pitchFamily="34" charset="-122"/>
                <a:ea typeface="微软雅黑" panose="020B0503020204020204" pitchFamily="34" charset="-122"/>
              </a:rPr>
              <a:t>河北、重庆、无锡、浙江、武汉、长春、广州、长沙、襄阳等国家级示范区，涵盖涉及安全、效率、信息服务等各种应用场景。</a:t>
            </a:r>
          </a:p>
        </p:txBody>
      </p:sp>
      <p:sp>
        <p:nvSpPr>
          <p:cNvPr id="38917" name="文本框 1">
            <a:extLst>
              <a:ext uri="{FF2B5EF4-FFF2-40B4-BE49-F238E27FC236}">
                <a16:creationId xmlns:a16="http://schemas.microsoft.com/office/drawing/2014/main" id="{30C1FAAA-4E50-45B5-9ADE-316311DE821B}"/>
              </a:ext>
            </a:extLst>
          </p:cNvPr>
          <p:cNvSpPr txBox="1">
            <a:spLocks noChangeArrowheads="1"/>
          </p:cNvSpPr>
          <p:nvPr/>
        </p:nvSpPr>
        <p:spPr bwMode="auto">
          <a:xfrm>
            <a:off x="642938" y="1549400"/>
            <a:ext cx="54832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just">
              <a:spcBef>
                <a:spcPct val="0"/>
              </a:spcBef>
              <a:buFontTx/>
              <a:buNone/>
            </a:pPr>
            <a:r>
              <a:rPr lang="zh-CN" altLang="en-US" sz="2400" b="1" dirty="0"/>
              <a:t>我国车联网优势</a:t>
            </a:r>
            <a:r>
              <a:rPr lang="en-US" altLang="zh-CN" sz="2400" b="1" dirty="0"/>
              <a:t>----</a:t>
            </a:r>
            <a:r>
              <a:rPr lang="zh-CN" altLang="en-US" sz="2400" b="1" dirty="0"/>
              <a:t>完整的示范区建设</a:t>
            </a:r>
            <a:endParaRPr lang="en-US" altLang="zh-CN" sz="2400" b="1" dirty="0"/>
          </a:p>
        </p:txBody>
      </p:sp>
      <p:pic>
        <p:nvPicPr>
          <p:cNvPr id="38918" name="图片 6">
            <a:extLst>
              <a:ext uri="{FF2B5EF4-FFF2-40B4-BE49-F238E27FC236}">
                <a16:creationId xmlns:a16="http://schemas.microsoft.com/office/drawing/2014/main" id="{C014E7C3-C308-4186-82D4-FEA9886B662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3500438"/>
            <a:ext cx="5776912"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灯片编号占位符 11">
            <a:extLst>
              <a:ext uri="{FF2B5EF4-FFF2-40B4-BE49-F238E27FC236}">
                <a16:creationId xmlns:a16="http://schemas.microsoft.com/office/drawing/2014/main" id="{271B4BE9-88BB-473A-9547-4DB8DA23BED9}"/>
              </a:ext>
            </a:extLst>
          </p:cNvPr>
          <p:cNvSpPr txBox="1"/>
          <p:nvPr/>
        </p:nvSpPr>
        <p:spPr bwMode="auto">
          <a:xfrm>
            <a:off x="8726488" y="6492875"/>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28</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21756964-963C-42B9-B1E5-40275AD8D38C}"/>
              </a:ext>
            </a:extLst>
          </p:cNvPr>
          <p:cNvSpPr txBox="1">
            <a:spLocks/>
          </p:cNvSpPr>
          <p:nvPr/>
        </p:nvSpPr>
        <p:spPr>
          <a:xfrm>
            <a:off x="577850" y="1527175"/>
            <a:ext cx="7988300" cy="3630613"/>
          </a:xfrm>
          <a:prstGeom prst="rect">
            <a:avLst/>
          </a:prstGeom>
        </p:spPr>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spcBef>
                <a:spcPts val="0"/>
              </a:spcBef>
              <a:buFont typeface="Wingdings 2" panose="05020102010507070707" pitchFamily="18" charset="2"/>
              <a:buNone/>
              <a:defRPr/>
            </a:pPr>
            <a:r>
              <a:rPr lang="zh-CN" altLang="en-US" sz="2400" dirty="0">
                <a:solidFill>
                  <a:schemeClr val="tx1"/>
                </a:solidFill>
              </a:rPr>
              <a:t>上海划定无人车开放测试道路</a:t>
            </a:r>
            <a:endParaRPr lang="en-US" altLang="zh-CN" sz="2400" dirty="0">
              <a:solidFill>
                <a:schemeClr val="tx1"/>
              </a:solidFill>
            </a:endParaRPr>
          </a:p>
          <a:p>
            <a:pPr algn="just">
              <a:spcBef>
                <a:spcPts val="0"/>
              </a:spcBef>
              <a:buClr>
                <a:schemeClr val="tx1"/>
              </a:buClr>
              <a:buFont typeface="Wingdings" panose="05000000000000000000" pitchFamily="2" charset="2"/>
              <a:buChar char="n"/>
              <a:defRPr/>
            </a:pPr>
            <a:r>
              <a:rPr lang="en-US" altLang="zh-CN" sz="2000" dirty="0">
                <a:solidFill>
                  <a:schemeClr val="tx1"/>
                </a:solidFill>
              </a:rPr>
              <a:t>2018</a:t>
            </a:r>
            <a:r>
              <a:rPr lang="zh-CN" altLang="en-US" sz="2000" dirty="0">
                <a:solidFill>
                  <a:schemeClr val="tx1"/>
                </a:solidFill>
              </a:rPr>
              <a:t>年</a:t>
            </a:r>
            <a:r>
              <a:rPr lang="en-US" altLang="zh-CN" sz="2000" dirty="0">
                <a:solidFill>
                  <a:schemeClr val="tx1"/>
                </a:solidFill>
              </a:rPr>
              <a:t>3</a:t>
            </a:r>
            <a:r>
              <a:rPr lang="zh-CN" altLang="en-US" sz="2000" dirty="0">
                <a:solidFill>
                  <a:schemeClr val="tx1"/>
                </a:solidFill>
              </a:rPr>
              <a:t>月</a:t>
            </a:r>
            <a:r>
              <a:rPr lang="en-US" altLang="zh-CN" sz="2000" dirty="0">
                <a:solidFill>
                  <a:schemeClr val="tx1"/>
                </a:solidFill>
              </a:rPr>
              <a:t>1</a:t>
            </a:r>
            <a:r>
              <a:rPr lang="zh-CN" altLang="en-US" sz="2000" dirty="0">
                <a:solidFill>
                  <a:schemeClr val="tx1"/>
                </a:solidFill>
              </a:rPr>
              <a:t>日，上海划定了安全性高、风险等级低的</a:t>
            </a:r>
            <a:r>
              <a:rPr lang="en-US" altLang="zh-CN" sz="2000" dirty="0">
                <a:solidFill>
                  <a:schemeClr val="tx1"/>
                </a:solidFill>
              </a:rPr>
              <a:t>5.6</a:t>
            </a:r>
            <a:r>
              <a:rPr lang="zh-CN" altLang="en-US" sz="2000" dirty="0">
                <a:solidFill>
                  <a:schemeClr val="tx1"/>
                </a:solidFill>
              </a:rPr>
              <a:t>公里道路，作为第一阶段智能网联汽车开放测试道路</a:t>
            </a:r>
            <a:endParaRPr lang="en-US" altLang="zh-CN" sz="2000" dirty="0">
              <a:solidFill>
                <a:schemeClr val="tx1"/>
              </a:solidFill>
            </a:endParaRPr>
          </a:p>
          <a:p>
            <a:pPr algn="just">
              <a:spcBef>
                <a:spcPts val="0"/>
              </a:spcBef>
              <a:buClr>
                <a:schemeClr val="tx1"/>
              </a:buClr>
              <a:buFont typeface="Wingdings" panose="05000000000000000000" pitchFamily="2" charset="2"/>
              <a:buChar char="n"/>
              <a:defRPr/>
            </a:pPr>
            <a:r>
              <a:rPr lang="zh-CN" altLang="en-US" sz="2000" dirty="0">
                <a:solidFill>
                  <a:schemeClr val="tx1"/>
                </a:solidFill>
              </a:rPr>
              <a:t>全球首个全面支持多种通信模式</a:t>
            </a:r>
            <a:r>
              <a:rPr lang="en-US" altLang="zh-CN" sz="2000" dirty="0">
                <a:solidFill>
                  <a:schemeClr val="tx1"/>
                </a:solidFill>
              </a:rPr>
              <a:t>V2X</a:t>
            </a:r>
            <a:r>
              <a:rPr lang="zh-CN" altLang="en-US" sz="2000" dirty="0">
                <a:solidFill>
                  <a:schemeClr val="tx1"/>
                </a:solidFill>
              </a:rPr>
              <a:t>测试的智能道路 </a:t>
            </a:r>
            <a:endParaRPr lang="en-US" altLang="zh-CN" sz="2000" dirty="0">
              <a:solidFill>
                <a:schemeClr val="tx1"/>
              </a:solidFill>
            </a:endParaRPr>
          </a:p>
          <a:p>
            <a:pPr algn="just">
              <a:spcBef>
                <a:spcPts val="0"/>
              </a:spcBef>
              <a:buClr>
                <a:schemeClr val="tx1"/>
              </a:buClr>
              <a:buFont typeface="Wingdings" panose="05000000000000000000" pitchFamily="2" charset="2"/>
              <a:buChar char="n"/>
              <a:defRPr/>
            </a:pPr>
            <a:r>
              <a:rPr lang="zh-CN" altLang="en-US" sz="2000" dirty="0">
                <a:solidFill>
                  <a:schemeClr val="tx1"/>
                </a:solidFill>
              </a:rPr>
              <a:t>管理部门特别加装了针对智能网联汽车的红绿灯，可同时支持</a:t>
            </a:r>
            <a:r>
              <a:rPr lang="en-US" altLang="zh-CN" sz="2000" dirty="0">
                <a:solidFill>
                  <a:schemeClr val="tx1"/>
                </a:solidFill>
              </a:rPr>
              <a:t>DSRC</a:t>
            </a:r>
            <a:r>
              <a:rPr lang="zh-CN" altLang="en-US" sz="2000" dirty="0">
                <a:solidFill>
                  <a:schemeClr val="tx1"/>
                </a:solidFill>
              </a:rPr>
              <a:t>和</a:t>
            </a:r>
            <a:r>
              <a:rPr lang="en-US" altLang="zh-CN" sz="2000" dirty="0">
                <a:solidFill>
                  <a:schemeClr val="tx1"/>
                </a:solidFill>
              </a:rPr>
              <a:t>LTE-V</a:t>
            </a:r>
            <a:r>
              <a:rPr lang="zh-CN" altLang="en-US" sz="2000" dirty="0">
                <a:solidFill>
                  <a:schemeClr val="tx1"/>
                </a:solidFill>
              </a:rPr>
              <a:t>方案与车辆进行实时通讯，自动驾驶车辆在</a:t>
            </a:r>
            <a:r>
              <a:rPr lang="en-US" altLang="zh-CN" sz="2000" dirty="0">
                <a:solidFill>
                  <a:schemeClr val="tx1"/>
                </a:solidFill>
              </a:rPr>
              <a:t>500</a:t>
            </a:r>
            <a:r>
              <a:rPr lang="zh-CN" altLang="en-US" sz="2000" dirty="0">
                <a:solidFill>
                  <a:schemeClr val="tx1"/>
                </a:solidFill>
              </a:rPr>
              <a:t>米之外便可接收红绿灯的变灯信号</a:t>
            </a:r>
            <a:endParaRPr lang="en-US" altLang="zh-CN" sz="2000" dirty="0">
              <a:solidFill>
                <a:schemeClr val="tx1"/>
              </a:solidFill>
            </a:endParaRPr>
          </a:p>
        </p:txBody>
      </p:sp>
      <p:pic>
        <p:nvPicPr>
          <p:cNvPr id="39939" name="图片 1">
            <a:extLst>
              <a:ext uri="{FF2B5EF4-FFF2-40B4-BE49-F238E27FC236}">
                <a16:creationId xmlns:a16="http://schemas.microsoft.com/office/drawing/2014/main" id="{D1E7867A-0FBF-40D6-8833-9931B4D37BF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9638" y="4149725"/>
            <a:ext cx="3890962"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0" name="图片 5">
            <a:extLst>
              <a:ext uri="{FF2B5EF4-FFF2-40B4-BE49-F238E27FC236}">
                <a16:creationId xmlns:a16="http://schemas.microsoft.com/office/drawing/2014/main" id="{5FEF123E-9A81-4395-B40F-7F87D0BDBF4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03800" y="4149725"/>
            <a:ext cx="3132138"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430436F-87BE-4E75-A8CD-EBF2FC811A20}"/>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a:t>    </a:t>
            </a:r>
            <a:r>
              <a:rPr lang="en-US" altLang="zh-CN" sz="3600">
                <a:latin typeface="黑体" panose="02010609060101010101" pitchFamily="49" charset="-122"/>
                <a:ea typeface="黑体" panose="02010609060101010101" pitchFamily="49" charset="-122"/>
              </a:rPr>
              <a:t>6.1 </a:t>
            </a:r>
            <a:r>
              <a:rPr lang="zh-CN" altLang="en-US" sz="3600">
                <a:latin typeface="黑体" panose="02010609060101010101" pitchFamily="49" charset="-122"/>
                <a:ea typeface="黑体" panose="02010609060101010101" pitchFamily="49" charset="-122"/>
              </a:rPr>
              <a:t>什么是车联网</a:t>
            </a:r>
            <a:endParaRPr lang="zh-CN" altLang="en-US" sz="3600" dirty="0">
              <a:latin typeface="黑体" panose="02010609060101010101" pitchFamily="49" charset="-122"/>
              <a:ea typeface="黑体" panose="02010609060101010101" pitchFamily="49" charset="-122"/>
            </a:endParaRPr>
          </a:p>
        </p:txBody>
      </p:sp>
      <p:sp>
        <p:nvSpPr>
          <p:cNvPr id="39942" name="TextBox 49">
            <a:extLst>
              <a:ext uri="{FF2B5EF4-FFF2-40B4-BE49-F238E27FC236}">
                <a16:creationId xmlns:a16="http://schemas.microsoft.com/office/drawing/2014/main" id="{AB4822B3-ACB4-4C4F-84EB-3764AD186D09}"/>
              </a:ext>
            </a:extLst>
          </p:cNvPr>
          <p:cNvSpPr txBox="1">
            <a:spLocks noChangeArrowheads="1"/>
          </p:cNvSpPr>
          <p:nvPr/>
        </p:nvSpPr>
        <p:spPr bwMode="auto">
          <a:xfrm>
            <a:off x="107950" y="908050"/>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6.1.5 </a:t>
            </a:r>
            <a:r>
              <a:rPr lang="zh-CN" altLang="en-US" sz="2600">
                <a:latin typeface="黑体" panose="02010609060101010101" pitchFamily="49" charset="-122"/>
                <a:ea typeface="黑体" panose="02010609060101010101" pitchFamily="49" charset="-122"/>
              </a:rPr>
              <a:t>车联网国内外现状</a:t>
            </a:r>
          </a:p>
        </p:txBody>
      </p:sp>
      <p:sp>
        <p:nvSpPr>
          <p:cNvPr id="8" name="灯片编号占位符 11">
            <a:extLst>
              <a:ext uri="{FF2B5EF4-FFF2-40B4-BE49-F238E27FC236}">
                <a16:creationId xmlns:a16="http://schemas.microsoft.com/office/drawing/2014/main" id="{7F632A1B-F77A-4A77-8FA5-022441B88C29}"/>
              </a:ext>
            </a:extLst>
          </p:cNvPr>
          <p:cNvSpPr txBox="1"/>
          <p:nvPr/>
        </p:nvSpPr>
        <p:spPr bwMode="auto">
          <a:xfrm>
            <a:off x="8726488" y="6492875"/>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29</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EDF8E378-0FDE-46D3-B44E-7A62A4E8512B}"/>
              </a:ext>
            </a:extLst>
          </p:cNvPr>
          <p:cNvSpPr>
            <a:spLocks noGrp="1" noChangeArrowheads="1"/>
          </p:cNvSpPr>
          <p:nvPr>
            <p:ph type="title"/>
          </p:nvPr>
        </p:nvSpPr>
        <p:spPr/>
        <p:txBody>
          <a:bodyPr/>
          <a:lstStyle/>
          <a:p>
            <a:pPr>
              <a:defRPr/>
            </a:pPr>
            <a:r>
              <a:rPr lang="zh-CN" altLang="en-US" sz="4000" b="1" dirty="0">
                <a:latin typeface="黑体" panose="02010609060101010101" pitchFamily="49" charset="-122"/>
                <a:ea typeface="黑体" panose="02010609060101010101" pitchFamily="49" charset="-122"/>
              </a:rPr>
              <a:t>第六章 车联网安全</a:t>
            </a:r>
            <a:endParaRPr lang="zh-CN" altLang="en-US" sz="4000" dirty="0">
              <a:latin typeface="黑体" panose="02010609060101010101" pitchFamily="49" charset="-122"/>
              <a:ea typeface="黑体" panose="02010609060101010101" pitchFamily="49" charset="-122"/>
            </a:endParaRPr>
          </a:p>
        </p:txBody>
      </p:sp>
      <p:grpSp>
        <p:nvGrpSpPr>
          <p:cNvPr id="12291" name="组合 1">
            <a:extLst>
              <a:ext uri="{FF2B5EF4-FFF2-40B4-BE49-F238E27FC236}">
                <a16:creationId xmlns:a16="http://schemas.microsoft.com/office/drawing/2014/main" id="{F327DC1C-744B-4E7D-83CB-0C8A4B67075B}"/>
              </a:ext>
            </a:extLst>
          </p:cNvPr>
          <p:cNvGrpSpPr>
            <a:grpSpLocks/>
          </p:cNvGrpSpPr>
          <p:nvPr/>
        </p:nvGrpSpPr>
        <p:grpSpPr bwMode="auto">
          <a:xfrm>
            <a:off x="2209800" y="1052513"/>
            <a:ext cx="4724400" cy="1044575"/>
            <a:chOff x="2286000" y="2889056"/>
            <a:chExt cx="4724400" cy="1044000"/>
          </a:xfrm>
        </p:grpSpPr>
        <p:sp>
          <p:nvSpPr>
            <p:cNvPr id="7" name="AutoShape 66">
              <a:extLst>
                <a:ext uri="{FF2B5EF4-FFF2-40B4-BE49-F238E27FC236}">
                  <a16:creationId xmlns:a16="http://schemas.microsoft.com/office/drawing/2014/main" id="{90AE89A8-4751-4E3A-9E0D-A3D315EB6296}"/>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8" name="AutoShape 67">
              <a:extLst>
                <a:ext uri="{FF2B5EF4-FFF2-40B4-BE49-F238E27FC236}">
                  <a16:creationId xmlns:a16="http://schemas.microsoft.com/office/drawing/2014/main" id="{C48984A4-A01D-40C5-90EC-8390223E9D61}"/>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9" name="Text Box 68">
              <a:extLst>
                <a:ext uri="{FF2B5EF4-FFF2-40B4-BE49-F238E27FC236}">
                  <a16:creationId xmlns:a16="http://schemas.microsoft.com/office/drawing/2014/main" id="{A57ADBF0-880E-46BD-BE19-096FFC07374A}"/>
                </a:ext>
              </a:extLst>
            </p:cNvPr>
            <p:cNvSpPr txBox="1">
              <a:spLocks noChangeArrowheads="1"/>
            </p:cNvSpPr>
            <p:nvPr/>
          </p:nvSpPr>
          <p:spPr bwMode="gray">
            <a:xfrm>
              <a:off x="3102206" y="3122447"/>
              <a:ext cx="3429000" cy="584453"/>
            </a:xfrm>
            <a:prstGeom prst="rect">
              <a:avLst/>
            </a:prstGeom>
            <a:noFill/>
            <a:ln>
              <a:noFill/>
            </a:ln>
            <a:effectLst/>
            <a:scene3d>
              <a:camera prst="orthographicFront"/>
              <a:lightRig rig="threePt" dir="t"/>
            </a:scene3d>
            <a:sp3d>
              <a:bevelT/>
            </a:sp3d>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en-US" b="1" dirty="0">
                  <a:solidFill>
                    <a:srgbClr val="FFFF00"/>
                  </a:solidFill>
                  <a:effectLst>
                    <a:outerShdw blurRad="38100" dist="38100" dir="2700000" algn="tl">
                      <a:srgbClr val="000000">
                        <a:alpha val="43137"/>
                      </a:srgbClr>
                    </a:outerShdw>
                  </a:effectLst>
                  <a:latin typeface="Arial" panose="020B0604020202020204" pitchFamily="34" charset="0"/>
                </a:rPr>
                <a:t>什么是车联网</a:t>
              </a:r>
            </a:p>
          </p:txBody>
        </p:sp>
        <p:sp>
          <p:nvSpPr>
            <p:cNvPr id="10" name="Text Box 69">
              <a:extLst>
                <a:ext uri="{FF2B5EF4-FFF2-40B4-BE49-F238E27FC236}">
                  <a16:creationId xmlns:a16="http://schemas.microsoft.com/office/drawing/2014/main" id="{F39467DE-27B9-43DA-B54D-B7868FC5F6F6}"/>
                </a:ext>
              </a:extLst>
            </p:cNvPr>
            <p:cNvSpPr txBox="1">
              <a:spLocks noChangeArrowheads="1"/>
            </p:cNvSpPr>
            <p:nvPr/>
          </p:nvSpPr>
          <p:spPr bwMode="gray">
            <a:xfrm>
              <a:off x="2504484" y="3178974"/>
              <a:ext cx="612668" cy="461411"/>
            </a:xfrm>
            <a:prstGeom prst="rect">
              <a:avLst/>
            </a:prstGeom>
            <a:noFill/>
            <a:ln>
              <a:noFill/>
            </a:ln>
            <a:effectLst/>
            <a:scene3d>
              <a:camera prst="orthographicFront"/>
              <a:lightRig rig="threePt" dir="t"/>
            </a:scene3d>
            <a:sp3d>
              <a:bevelT/>
            </a:sp3d>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rgbClr val="FFFF00"/>
                  </a:solidFill>
                  <a:latin typeface="Arial" panose="020B0604020202020204" pitchFamily="34" charset="0"/>
                </a:rPr>
                <a:t>6.1</a:t>
              </a:r>
            </a:p>
          </p:txBody>
        </p:sp>
      </p:grpSp>
      <p:grpSp>
        <p:nvGrpSpPr>
          <p:cNvPr id="12292" name="组合 1">
            <a:extLst>
              <a:ext uri="{FF2B5EF4-FFF2-40B4-BE49-F238E27FC236}">
                <a16:creationId xmlns:a16="http://schemas.microsoft.com/office/drawing/2014/main" id="{4BFAE1FC-3F03-449D-A122-3F7961C08AD5}"/>
              </a:ext>
            </a:extLst>
          </p:cNvPr>
          <p:cNvGrpSpPr>
            <a:grpSpLocks/>
          </p:cNvGrpSpPr>
          <p:nvPr/>
        </p:nvGrpSpPr>
        <p:grpSpPr bwMode="auto">
          <a:xfrm>
            <a:off x="2233613" y="2141538"/>
            <a:ext cx="4724400" cy="1044575"/>
            <a:chOff x="2286000" y="2889056"/>
            <a:chExt cx="4724400" cy="1044000"/>
          </a:xfrm>
        </p:grpSpPr>
        <p:sp>
          <p:nvSpPr>
            <p:cNvPr id="12" name="AutoShape 66">
              <a:extLst>
                <a:ext uri="{FF2B5EF4-FFF2-40B4-BE49-F238E27FC236}">
                  <a16:creationId xmlns:a16="http://schemas.microsoft.com/office/drawing/2014/main" id="{2374E3FA-6E30-4B13-AB54-3B44948EE6DE}"/>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13" name="AutoShape 67">
              <a:extLst>
                <a:ext uri="{FF2B5EF4-FFF2-40B4-BE49-F238E27FC236}">
                  <a16:creationId xmlns:a16="http://schemas.microsoft.com/office/drawing/2014/main" id="{68BDC181-8299-4628-BF1F-28DDE409ACFC}"/>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14" name="Text Box 68">
              <a:extLst>
                <a:ext uri="{FF2B5EF4-FFF2-40B4-BE49-F238E27FC236}">
                  <a16:creationId xmlns:a16="http://schemas.microsoft.com/office/drawing/2014/main" id="{D5F0584F-F139-4089-B8FB-16ECC65F42C4}"/>
                </a:ext>
              </a:extLst>
            </p:cNvPr>
            <p:cNvSpPr txBox="1">
              <a:spLocks noChangeArrowheads="1"/>
            </p:cNvSpPr>
            <p:nvPr/>
          </p:nvSpPr>
          <p:spPr bwMode="gray">
            <a:xfrm>
              <a:off x="3102206" y="3122447"/>
              <a:ext cx="3429000" cy="584453"/>
            </a:xfrm>
            <a:prstGeom prst="rect">
              <a:avLst/>
            </a:prstGeom>
            <a:noFill/>
            <a:ln>
              <a:noFill/>
            </a:ln>
            <a:effectLst/>
            <a:scene3d>
              <a:camera prst="orthographicFront"/>
              <a:lightRig rig="threePt" dir="t"/>
            </a:scene3d>
            <a:sp3d>
              <a:bevelT/>
            </a:sp3d>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DSRC</a:t>
              </a:r>
              <a:r>
                <a:rPr lang="en-US" altLang="zh-CN" b="1" dirty="0">
                  <a:solidFill>
                    <a:schemeClr val="bg1"/>
                  </a:solidFill>
                  <a:effectLst>
                    <a:outerShdw blurRad="38100" dist="38100" dir="2700000" algn="tl">
                      <a:srgbClr val="000000">
                        <a:alpha val="43137"/>
                      </a:srgbClr>
                    </a:outerShdw>
                  </a:effectLst>
                  <a:latin typeface="Arial" panose="020B0604020202020204" pitchFamily="34" charset="0"/>
                </a:rPr>
                <a:t> </a:t>
              </a:r>
              <a:r>
                <a:rPr lang="zh-CN" altLang="en-US" b="1" dirty="0">
                  <a:solidFill>
                    <a:schemeClr val="bg1"/>
                  </a:solidFill>
                  <a:effectLst>
                    <a:outerShdw blurRad="38100" dist="38100" dir="2700000" algn="tl">
                      <a:srgbClr val="000000">
                        <a:alpha val="43137"/>
                      </a:srgbClr>
                    </a:outerShdw>
                  </a:effectLst>
                  <a:latin typeface="Arial" panose="020B0604020202020204" pitchFamily="34" charset="0"/>
                </a:rPr>
                <a:t>与 </a:t>
              </a:r>
              <a:r>
                <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LTE-V</a:t>
              </a:r>
              <a:endPar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5" name="Text Box 69">
              <a:extLst>
                <a:ext uri="{FF2B5EF4-FFF2-40B4-BE49-F238E27FC236}">
                  <a16:creationId xmlns:a16="http://schemas.microsoft.com/office/drawing/2014/main" id="{51B920BB-32FC-4A2E-90F7-B28525381171}"/>
                </a:ext>
              </a:extLst>
            </p:cNvPr>
            <p:cNvSpPr txBox="1">
              <a:spLocks noChangeArrowheads="1"/>
            </p:cNvSpPr>
            <p:nvPr/>
          </p:nvSpPr>
          <p:spPr bwMode="gray">
            <a:xfrm>
              <a:off x="2504485" y="3178974"/>
              <a:ext cx="612667" cy="461411"/>
            </a:xfrm>
            <a:prstGeom prst="rect">
              <a:avLst/>
            </a:prstGeom>
            <a:noFill/>
            <a:ln>
              <a:noFill/>
            </a:ln>
            <a:effectLst/>
            <a:scene3d>
              <a:camera prst="orthographicFront"/>
              <a:lightRig rig="threePt" dir="t"/>
            </a:scene3d>
            <a:sp3d>
              <a:bevelT/>
            </a:sp3d>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6.2</a:t>
              </a:r>
            </a:p>
          </p:txBody>
        </p:sp>
      </p:grpSp>
      <p:grpSp>
        <p:nvGrpSpPr>
          <p:cNvPr id="12293" name="组合 1">
            <a:extLst>
              <a:ext uri="{FF2B5EF4-FFF2-40B4-BE49-F238E27FC236}">
                <a16:creationId xmlns:a16="http://schemas.microsoft.com/office/drawing/2014/main" id="{F13BB110-D00E-493F-8915-0944396545B6}"/>
              </a:ext>
            </a:extLst>
          </p:cNvPr>
          <p:cNvGrpSpPr>
            <a:grpSpLocks/>
          </p:cNvGrpSpPr>
          <p:nvPr/>
        </p:nvGrpSpPr>
        <p:grpSpPr bwMode="auto">
          <a:xfrm>
            <a:off x="2233613" y="3276600"/>
            <a:ext cx="4724400" cy="1044575"/>
            <a:chOff x="2286000" y="2889056"/>
            <a:chExt cx="4724400" cy="1044000"/>
          </a:xfrm>
        </p:grpSpPr>
        <p:sp>
          <p:nvSpPr>
            <p:cNvPr id="22" name="AutoShape 66">
              <a:extLst>
                <a:ext uri="{FF2B5EF4-FFF2-40B4-BE49-F238E27FC236}">
                  <a16:creationId xmlns:a16="http://schemas.microsoft.com/office/drawing/2014/main" id="{3E4348B7-0A76-466C-8631-C84D3A9D8146}"/>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3" name="AutoShape 67">
              <a:extLst>
                <a:ext uri="{FF2B5EF4-FFF2-40B4-BE49-F238E27FC236}">
                  <a16:creationId xmlns:a16="http://schemas.microsoft.com/office/drawing/2014/main" id="{92BB41D2-0157-4B9F-85E1-575D071AFF0F}"/>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4" name="Text Box 68">
              <a:extLst>
                <a:ext uri="{FF2B5EF4-FFF2-40B4-BE49-F238E27FC236}">
                  <a16:creationId xmlns:a16="http://schemas.microsoft.com/office/drawing/2014/main" id="{49B0B1E9-518E-4D37-A428-F308951F7952}"/>
                </a:ext>
              </a:extLst>
            </p:cNvPr>
            <p:cNvSpPr txBox="1">
              <a:spLocks noChangeArrowheads="1"/>
            </p:cNvSpPr>
            <p:nvPr/>
          </p:nvSpPr>
          <p:spPr bwMode="gray">
            <a:xfrm>
              <a:off x="3102206" y="3122447"/>
              <a:ext cx="3429000" cy="584453"/>
            </a:xfrm>
            <a:prstGeom prst="rect">
              <a:avLst/>
            </a:prstGeom>
            <a:noFill/>
            <a:ln>
              <a:noFill/>
            </a:ln>
            <a:effectLst/>
            <a:scene3d>
              <a:camera prst="orthographicFront"/>
              <a:lightRig rig="threePt" dir="t"/>
            </a:scene3d>
            <a:sp3d>
              <a:bevelT/>
            </a:sp3d>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安全与隐私挑战</a:t>
              </a:r>
            </a:p>
          </p:txBody>
        </p:sp>
        <p:sp>
          <p:nvSpPr>
            <p:cNvPr id="25" name="Text Box 69">
              <a:extLst>
                <a:ext uri="{FF2B5EF4-FFF2-40B4-BE49-F238E27FC236}">
                  <a16:creationId xmlns:a16="http://schemas.microsoft.com/office/drawing/2014/main" id="{E7310E59-92DD-43E5-9CD6-A6CE91771CC0}"/>
                </a:ext>
              </a:extLst>
            </p:cNvPr>
            <p:cNvSpPr txBox="1">
              <a:spLocks noChangeArrowheads="1"/>
            </p:cNvSpPr>
            <p:nvPr/>
          </p:nvSpPr>
          <p:spPr bwMode="gray">
            <a:xfrm>
              <a:off x="2504484" y="3178974"/>
              <a:ext cx="612668" cy="461411"/>
            </a:xfrm>
            <a:prstGeom prst="rect">
              <a:avLst/>
            </a:prstGeom>
            <a:noFill/>
            <a:ln>
              <a:noFill/>
            </a:ln>
            <a:effectLst/>
            <a:scene3d>
              <a:camera prst="orthographicFront"/>
              <a:lightRig rig="threePt" dir="t"/>
            </a:scene3d>
            <a:sp3d>
              <a:bevelT/>
            </a:sp3d>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6.3</a:t>
              </a:r>
            </a:p>
          </p:txBody>
        </p:sp>
      </p:grpSp>
      <p:grpSp>
        <p:nvGrpSpPr>
          <p:cNvPr id="12294" name="组合 1">
            <a:extLst>
              <a:ext uri="{FF2B5EF4-FFF2-40B4-BE49-F238E27FC236}">
                <a16:creationId xmlns:a16="http://schemas.microsoft.com/office/drawing/2014/main" id="{A0B559A7-C82C-44A4-B23D-4B35965CBB52}"/>
              </a:ext>
            </a:extLst>
          </p:cNvPr>
          <p:cNvGrpSpPr>
            <a:grpSpLocks/>
          </p:cNvGrpSpPr>
          <p:nvPr/>
        </p:nvGrpSpPr>
        <p:grpSpPr bwMode="auto">
          <a:xfrm>
            <a:off x="2233613" y="4386263"/>
            <a:ext cx="4724400" cy="1044575"/>
            <a:chOff x="2286000" y="2889056"/>
            <a:chExt cx="4724400" cy="1044000"/>
          </a:xfrm>
        </p:grpSpPr>
        <p:sp>
          <p:nvSpPr>
            <p:cNvPr id="20" name="AutoShape 66">
              <a:extLst>
                <a:ext uri="{FF2B5EF4-FFF2-40B4-BE49-F238E27FC236}">
                  <a16:creationId xmlns:a16="http://schemas.microsoft.com/office/drawing/2014/main" id="{0EE9FF8C-5FDF-4871-867E-2FC803EE8B08}"/>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1" name="AutoShape 67">
              <a:extLst>
                <a:ext uri="{FF2B5EF4-FFF2-40B4-BE49-F238E27FC236}">
                  <a16:creationId xmlns:a16="http://schemas.microsoft.com/office/drawing/2014/main" id="{F1A73ABF-4BD6-4C49-BACE-E1B7EBD25729}"/>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6" name="Text Box 68">
              <a:extLst>
                <a:ext uri="{FF2B5EF4-FFF2-40B4-BE49-F238E27FC236}">
                  <a16:creationId xmlns:a16="http://schemas.microsoft.com/office/drawing/2014/main" id="{CD1ACC60-51C4-474E-8BC8-E1E2A475434F}"/>
                </a:ext>
              </a:extLst>
            </p:cNvPr>
            <p:cNvSpPr txBox="1">
              <a:spLocks noChangeArrowheads="1"/>
            </p:cNvSpPr>
            <p:nvPr/>
          </p:nvSpPr>
          <p:spPr bwMode="gray">
            <a:xfrm>
              <a:off x="3102206" y="3122447"/>
              <a:ext cx="3429000" cy="584453"/>
            </a:xfrm>
            <a:prstGeom prst="rect">
              <a:avLst/>
            </a:prstGeom>
            <a:noFill/>
            <a:ln>
              <a:noFill/>
            </a:ln>
            <a:effectLst/>
            <a:scene3d>
              <a:camera prst="orthographicFront"/>
              <a:lightRig rig="threePt" dir="t"/>
            </a:scene3d>
            <a:sp3d>
              <a:bevelT/>
            </a:sp3d>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V2V</a:t>
              </a:r>
              <a:r>
                <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与</a:t>
              </a:r>
              <a:r>
                <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V2R</a:t>
              </a:r>
              <a:r>
                <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安全</a:t>
              </a:r>
            </a:p>
          </p:txBody>
        </p:sp>
        <p:sp>
          <p:nvSpPr>
            <p:cNvPr id="27" name="Text Box 69">
              <a:extLst>
                <a:ext uri="{FF2B5EF4-FFF2-40B4-BE49-F238E27FC236}">
                  <a16:creationId xmlns:a16="http://schemas.microsoft.com/office/drawing/2014/main" id="{00CF3D28-E163-4414-A0C2-04C23BAE3244}"/>
                </a:ext>
              </a:extLst>
            </p:cNvPr>
            <p:cNvSpPr txBox="1">
              <a:spLocks noChangeArrowheads="1"/>
            </p:cNvSpPr>
            <p:nvPr/>
          </p:nvSpPr>
          <p:spPr bwMode="gray">
            <a:xfrm>
              <a:off x="2504484" y="3178974"/>
              <a:ext cx="612668" cy="461411"/>
            </a:xfrm>
            <a:prstGeom prst="rect">
              <a:avLst/>
            </a:prstGeom>
            <a:noFill/>
            <a:ln>
              <a:noFill/>
            </a:ln>
            <a:effectLst/>
            <a:scene3d>
              <a:camera prst="orthographicFront"/>
              <a:lightRig rig="threePt" dir="t"/>
            </a:scene3d>
            <a:sp3d>
              <a:bevelT/>
            </a:sp3d>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6.4</a:t>
              </a:r>
            </a:p>
          </p:txBody>
        </p:sp>
      </p:grpSp>
      <p:grpSp>
        <p:nvGrpSpPr>
          <p:cNvPr id="12295" name="组合 1">
            <a:extLst>
              <a:ext uri="{FF2B5EF4-FFF2-40B4-BE49-F238E27FC236}">
                <a16:creationId xmlns:a16="http://schemas.microsoft.com/office/drawing/2014/main" id="{690E536E-8234-425F-91B6-9986DDD15BA7}"/>
              </a:ext>
            </a:extLst>
          </p:cNvPr>
          <p:cNvGrpSpPr>
            <a:grpSpLocks/>
          </p:cNvGrpSpPr>
          <p:nvPr/>
        </p:nvGrpSpPr>
        <p:grpSpPr bwMode="auto">
          <a:xfrm>
            <a:off x="2209800" y="5468938"/>
            <a:ext cx="4724400" cy="1044575"/>
            <a:chOff x="2286000" y="2889056"/>
            <a:chExt cx="4724400" cy="1044000"/>
          </a:xfrm>
        </p:grpSpPr>
        <p:sp>
          <p:nvSpPr>
            <p:cNvPr id="29" name="AutoShape 66">
              <a:extLst>
                <a:ext uri="{FF2B5EF4-FFF2-40B4-BE49-F238E27FC236}">
                  <a16:creationId xmlns:a16="http://schemas.microsoft.com/office/drawing/2014/main" id="{3A3E7F14-D37D-40B8-9EDA-3FAB7B028272}"/>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30" name="AutoShape 67">
              <a:extLst>
                <a:ext uri="{FF2B5EF4-FFF2-40B4-BE49-F238E27FC236}">
                  <a16:creationId xmlns:a16="http://schemas.microsoft.com/office/drawing/2014/main" id="{FD57B597-A3B6-4AD8-BDE1-496768F0444C}"/>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31" name="Text Box 68">
              <a:extLst>
                <a:ext uri="{FF2B5EF4-FFF2-40B4-BE49-F238E27FC236}">
                  <a16:creationId xmlns:a16="http://schemas.microsoft.com/office/drawing/2014/main" id="{031556C6-C29C-43A8-B6F3-95AD6F8E037A}"/>
                </a:ext>
              </a:extLst>
            </p:cNvPr>
            <p:cNvSpPr txBox="1">
              <a:spLocks noChangeArrowheads="1"/>
            </p:cNvSpPr>
            <p:nvPr/>
          </p:nvSpPr>
          <p:spPr bwMode="gray">
            <a:xfrm>
              <a:off x="3102206" y="3122446"/>
              <a:ext cx="3429000" cy="584453"/>
            </a:xfrm>
            <a:prstGeom prst="rect">
              <a:avLst/>
            </a:prstGeom>
            <a:noFill/>
            <a:ln>
              <a:noFill/>
            </a:ln>
            <a:effectLst/>
            <a:scene3d>
              <a:camera prst="orthographicFront"/>
              <a:lightRig rig="threePt" dir="t"/>
            </a:scene3d>
            <a:sp3d>
              <a:bevelT/>
            </a:sp3d>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通知消息安全</a:t>
              </a:r>
            </a:p>
          </p:txBody>
        </p:sp>
        <p:sp>
          <p:nvSpPr>
            <p:cNvPr id="32" name="Text Box 69">
              <a:extLst>
                <a:ext uri="{FF2B5EF4-FFF2-40B4-BE49-F238E27FC236}">
                  <a16:creationId xmlns:a16="http://schemas.microsoft.com/office/drawing/2014/main" id="{A0CB74E5-24C8-43C7-BB12-0A5DCE80406B}"/>
                </a:ext>
              </a:extLst>
            </p:cNvPr>
            <p:cNvSpPr txBox="1">
              <a:spLocks noChangeArrowheads="1"/>
            </p:cNvSpPr>
            <p:nvPr/>
          </p:nvSpPr>
          <p:spPr bwMode="gray">
            <a:xfrm>
              <a:off x="2504484" y="3178974"/>
              <a:ext cx="612668" cy="461411"/>
            </a:xfrm>
            <a:prstGeom prst="rect">
              <a:avLst/>
            </a:prstGeom>
            <a:noFill/>
            <a:ln>
              <a:noFill/>
            </a:ln>
            <a:effectLst/>
            <a:scene3d>
              <a:camera prst="orthographicFront"/>
              <a:lightRig rig="threePt" dir="t"/>
            </a:scene3d>
            <a:sp3d>
              <a:bevelT/>
            </a:sp3d>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6.5</a:t>
              </a:r>
            </a:p>
          </p:txBody>
        </p:sp>
      </p:grpSp>
      <p:sp>
        <p:nvSpPr>
          <p:cNvPr id="28" name="灯片编号占位符 11">
            <a:extLst>
              <a:ext uri="{FF2B5EF4-FFF2-40B4-BE49-F238E27FC236}">
                <a16:creationId xmlns:a16="http://schemas.microsoft.com/office/drawing/2014/main" id="{D6B8468B-6196-4D92-A9B0-CD13DF52CDAC}"/>
              </a:ext>
            </a:extLst>
          </p:cNvPr>
          <p:cNvSpPr txBox="1"/>
          <p:nvPr/>
        </p:nvSpPr>
        <p:spPr bwMode="auto">
          <a:xfrm>
            <a:off x="8702675" y="6503988"/>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3</a:t>
            </a:fld>
            <a:endParaRPr lang="zh-CN" altLang="en-US" sz="1800">
              <a:latin typeface="Calibri" panose="020F0502020204030204" pitchFamily="34" charset="0"/>
              <a:ea typeface="宋体" panose="02010600030101010101"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CCF3737-5548-49C3-A374-5BB840CE549F}"/>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a:t>    </a:t>
            </a:r>
            <a:r>
              <a:rPr lang="en-US" altLang="zh-CN" sz="3600">
                <a:latin typeface="黑体" panose="02010609060101010101" pitchFamily="49" charset="-122"/>
                <a:ea typeface="黑体" panose="02010609060101010101" pitchFamily="49" charset="-122"/>
              </a:rPr>
              <a:t>6.1 </a:t>
            </a:r>
            <a:r>
              <a:rPr lang="zh-CN" altLang="en-US" sz="3600">
                <a:latin typeface="黑体" panose="02010609060101010101" pitchFamily="49" charset="-122"/>
                <a:ea typeface="黑体" panose="02010609060101010101" pitchFamily="49" charset="-122"/>
              </a:rPr>
              <a:t>什么是车联网</a:t>
            </a:r>
            <a:endParaRPr lang="zh-CN" altLang="en-US" sz="3600" dirty="0">
              <a:latin typeface="黑体" panose="02010609060101010101" pitchFamily="49" charset="-122"/>
              <a:ea typeface="黑体" panose="02010609060101010101" pitchFamily="49" charset="-122"/>
            </a:endParaRPr>
          </a:p>
        </p:txBody>
      </p:sp>
      <p:sp>
        <p:nvSpPr>
          <p:cNvPr id="40963" name="TextBox 49">
            <a:extLst>
              <a:ext uri="{FF2B5EF4-FFF2-40B4-BE49-F238E27FC236}">
                <a16:creationId xmlns:a16="http://schemas.microsoft.com/office/drawing/2014/main" id="{48375370-E7A9-470A-A58E-9DF96D494E97}"/>
              </a:ext>
            </a:extLst>
          </p:cNvPr>
          <p:cNvSpPr txBox="1">
            <a:spLocks noChangeArrowheads="1"/>
          </p:cNvSpPr>
          <p:nvPr/>
        </p:nvSpPr>
        <p:spPr bwMode="auto">
          <a:xfrm>
            <a:off x="107950" y="908050"/>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6.1.5 </a:t>
            </a:r>
            <a:r>
              <a:rPr lang="zh-CN" altLang="en-US" sz="2600">
                <a:latin typeface="黑体" panose="02010609060101010101" pitchFamily="49" charset="-122"/>
                <a:ea typeface="黑体" panose="02010609060101010101" pitchFamily="49" charset="-122"/>
              </a:rPr>
              <a:t>车联网国内外现状</a:t>
            </a:r>
          </a:p>
        </p:txBody>
      </p:sp>
      <p:sp>
        <p:nvSpPr>
          <p:cNvPr id="40964" name="内容占位符 2">
            <a:extLst>
              <a:ext uri="{FF2B5EF4-FFF2-40B4-BE49-F238E27FC236}">
                <a16:creationId xmlns:a16="http://schemas.microsoft.com/office/drawing/2014/main" id="{0F1C7F6E-AE68-47D4-8203-11A0705DEB10}"/>
              </a:ext>
            </a:extLst>
          </p:cNvPr>
          <p:cNvSpPr txBox="1">
            <a:spLocks/>
          </p:cNvSpPr>
          <p:nvPr/>
        </p:nvSpPr>
        <p:spPr bwMode="auto">
          <a:xfrm>
            <a:off x="581025" y="2390775"/>
            <a:ext cx="7989888" cy="363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04800" indent="-304800" defTabSz="4572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628650" indent="-304800" defTabSz="4572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898525" indent="-269875" defTabSz="4572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241425" indent="-233363"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1601788" indent="-233363"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0589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5161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29733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4305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spcAft>
                <a:spcPts val="600"/>
              </a:spcAft>
              <a:buClr>
                <a:schemeClr val="tx1"/>
              </a:buClr>
              <a:buSzPct val="92000"/>
              <a:buFont typeface="Wingdings" panose="05000000000000000000" pitchFamily="2" charset="2"/>
              <a:buChar char="n"/>
            </a:pPr>
            <a:r>
              <a:rPr lang="zh-CN" altLang="en-US" sz="2400" dirty="0">
                <a:latin typeface="Franklin Gothic Medium" panose="020B0603020102020204" pitchFamily="34" charset="0"/>
              </a:rPr>
              <a:t>随着示范区建设的稳步推进以及 </a:t>
            </a:r>
            <a:r>
              <a:rPr lang="en-US" altLang="zh-CN" sz="2400" dirty="0">
                <a:latin typeface="Franklin Gothic Medium" panose="020B0603020102020204" pitchFamily="34" charset="0"/>
              </a:rPr>
              <a:t>C-V2X </a:t>
            </a:r>
            <a:r>
              <a:rPr lang="zh-CN" altLang="en-US" sz="2400" dirty="0">
                <a:latin typeface="Franklin Gothic Medium" panose="020B0603020102020204" pitchFamily="34" charset="0"/>
              </a:rPr>
              <a:t>全产业链技术的逐渐成熟，我国 </a:t>
            </a:r>
            <a:r>
              <a:rPr lang="en-US" altLang="zh-CN" sz="2400" dirty="0">
                <a:latin typeface="Franklin Gothic Medium" panose="020B0603020102020204" pitchFamily="34" charset="0"/>
              </a:rPr>
              <a:t>C-V2X </a:t>
            </a:r>
            <a:r>
              <a:rPr lang="zh-CN" altLang="en-US" sz="2400" dirty="0">
                <a:latin typeface="Franklin Gothic Medium" panose="020B0603020102020204" pitchFamily="34" charset="0"/>
              </a:rPr>
              <a:t>总体规划逐渐从小规模测试验证阶段转向规模验证应用阶段</a:t>
            </a:r>
          </a:p>
          <a:p>
            <a:pPr eaLnBrk="1" hangingPunct="1">
              <a:spcBef>
                <a:spcPct val="0"/>
              </a:spcBef>
              <a:spcAft>
                <a:spcPts val="600"/>
              </a:spcAft>
              <a:buClr>
                <a:schemeClr val="tx1"/>
              </a:buClr>
              <a:buSzPct val="92000"/>
              <a:buFont typeface="Wingdings" panose="05000000000000000000" pitchFamily="2" charset="2"/>
              <a:buChar char="n"/>
            </a:pPr>
            <a:r>
              <a:rPr lang="zh-CN" altLang="en-US" sz="2400" dirty="0">
                <a:latin typeface="Franklin Gothic Medium" panose="020B0603020102020204" pitchFamily="34" charset="0"/>
              </a:rPr>
              <a:t>我国分别提出了先导区以及智慧高速公路的建设，在示范区测试验证阶段积累的技术经验将在先导区以及智慧高速公路接受真实环境的考验</a:t>
            </a:r>
          </a:p>
          <a:p>
            <a:pPr eaLnBrk="1" hangingPunct="1">
              <a:spcBef>
                <a:spcPct val="0"/>
              </a:spcBef>
              <a:spcAft>
                <a:spcPts val="600"/>
              </a:spcAft>
              <a:buClr>
                <a:schemeClr val="tx1"/>
              </a:buClr>
              <a:buSzPct val="92000"/>
              <a:buFont typeface="Wingdings" panose="05000000000000000000" pitchFamily="2" charset="2"/>
              <a:buChar char="n"/>
            </a:pPr>
            <a:r>
              <a:rPr lang="zh-CN" altLang="en-US" sz="2400" dirty="0">
                <a:latin typeface="Franklin Gothic Medium" panose="020B0603020102020204" pitchFamily="34" charset="0"/>
              </a:rPr>
              <a:t>我国分别于 </a:t>
            </a:r>
            <a:r>
              <a:rPr lang="en-US" altLang="zh-CN" sz="2400" dirty="0">
                <a:latin typeface="Franklin Gothic Medium" panose="020B0603020102020204" pitchFamily="34" charset="0"/>
              </a:rPr>
              <a:t>2019 </a:t>
            </a:r>
            <a:r>
              <a:rPr lang="zh-CN" altLang="en-US" sz="2400" dirty="0">
                <a:latin typeface="Franklin Gothic Medium" panose="020B0603020102020204" pitchFamily="34" charset="0"/>
              </a:rPr>
              <a:t>年 </a:t>
            </a:r>
            <a:r>
              <a:rPr lang="en-US" altLang="zh-CN" sz="2400" dirty="0">
                <a:latin typeface="Franklin Gothic Medium" panose="020B0603020102020204" pitchFamily="34" charset="0"/>
              </a:rPr>
              <a:t>5 </a:t>
            </a:r>
            <a:r>
              <a:rPr lang="zh-CN" altLang="en-US" sz="2400" dirty="0">
                <a:latin typeface="Franklin Gothic Medium" panose="020B0603020102020204" pitchFamily="34" charset="0"/>
              </a:rPr>
              <a:t>月以及 </a:t>
            </a:r>
            <a:r>
              <a:rPr lang="en-US" altLang="zh-CN" sz="2400" dirty="0">
                <a:latin typeface="Franklin Gothic Medium" panose="020B0603020102020204" pitchFamily="34" charset="0"/>
              </a:rPr>
              <a:t>2019 </a:t>
            </a:r>
            <a:r>
              <a:rPr lang="zh-CN" altLang="en-US" sz="2400" dirty="0">
                <a:latin typeface="Franklin Gothic Medium" panose="020B0603020102020204" pitchFamily="34" charset="0"/>
              </a:rPr>
              <a:t>年 </a:t>
            </a:r>
            <a:r>
              <a:rPr lang="en-US" altLang="zh-CN" sz="2400" dirty="0">
                <a:latin typeface="Franklin Gothic Medium" panose="020B0603020102020204" pitchFamily="34" charset="0"/>
              </a:rPr>
              <a:t>12 </a:t>
            </a:r>
            <a:r>
              <a:rPr lang="zh-CN" altLang="en-US" sz="2400" dirty="0">
                <a:latin typeface="Franklin Gothic Medium" panose="020B0603020102020204" pitchFamily="34" charset="0"/>
              </a:rPr>
              <a:t>月提出建设江苏</a:t>
            </a:r>
            <a:r>
              <a:rPr lang="en-US" altLang="zh-CN" sz="2400" dirty="0">
                <a:latin typeface="Franklin Gothic Medium" panose="020B0603020102020204" pitchFamily="34" charset="0"/>
              </a:rPr>
              <a:t>(</a:t>
            </a:r>
            <a:r>
              <a:rPr lang="zh-CN" altLang="en-US" sz="2400" dirty="0">
                <a:latin typeface="Franklin Gothic Medium" panose="020B0603020102020204" pitchFamily="34" charset="0"/>
              </a:rPr>
              <a:t>无锡</a:t>
            </a:r>
            <a:r>
              <a:rPr lang="en-US" altLang="zh-CN" sz="2400" dirty="0">
                <a:latin typeface="Franklin Gothic Medium" panose="020B0603020102020204" pitchFamily="34" charset="0"/>
              </a:rPr>
              <a:t>)</a:t>
            </a:r>
            <a:r>
              <a:rPr lang="zh-CN" altLang="en-US" sz="2400" dirty="0">
                <a:latin typeface="Franklin Gothic Medium" panose="020B0603020102020204" pitchFamily="34" charset="0"/>
              </a:rPr>
              <a:t>国家级车联网先导区以及天津</a:t>
            </a:r>
            <a:r>
              <a:rPr lang="en-US" altLang="zh-CN" sz="2400" dirty="0">
                <a:latin typeface="Franklin Gothic Medium" panose="020B0603020102020204" pitchFamily="34" charset="0"/>
              </a:rPr>
              <a:t>(</a:t>
            </a:r>
            <a:r>
              <a:rPr lang="zh-CN" altLang="en-US" sz="2400" dirty="0">
                <a:latin typeface="Franklin Gothic Medium" panose="020B0603020102020204" pitchFamily="34" charset="0"/>
              </a:rPr>
              <a:t>西青</a:t>
            </a:r>
            <a:r>
              <a:rPr lang="en-US" altLang="zh-CN" sz="2400" dirty="0">
                <a:latin typeface="Franklin Gothic Medium" panose="020B0603020102020204" pitchFamily="34" charset="0"/>
              </a:rPr>
              <a:t>)</a:t>
            </a:r>
            <a:r>
              <a:rPr lang="zh-CN" altLang="en-US" sz="2400" dirty="0">
                <a:latin typeface="Franklin Gothic Medium" panose="020B0603020102020204" pitchFamily="34" charset="0"/>
              </a:rPr>
              <a:t>国家级车联网先导区</a:t>
            </a:r>
            <a:endParaRPr lang="en-US" altLang="zh-CN" sz="2400" dirty="0">
              <a:latin typeface="Franklin Gothic Medium" panose="020B0603020102020204" pitchFamily="34" charset="0"/>
            </a:endParaRPr>
          </a:p>
        </p:txBody>
      </p:sp>
      <p:sp>
        <p:nvSpPr>
          <p:cNvPr id="40965" name="文本框 1">
            <a:extLst>
              <a:ext uri="{FF2B5EF4-FFF2-40B4-BE49-F238E27FC236}">
                <a16:creationId xmlns:a16="http://schemas.microsoft.com/office/drawing/2014/main" id="{6CC2BBB6-EE2F-4B80-ABD7-B61A03A49AD7}"/>
              </a:ext>
            </a:extLst>
          </p:cNvPr>
          <p:cNvSpPr txBox="1">
            <a:spLocks noChangeArrowheads="1"/>
          </p:cNvSpPr>
          <p:nvPr/>
        </p:nvSpPr>
        <p:spPr bwMode="auto">
          <a:xfrm>
            <a:off x="581025" y="1665288"/>
            <a:ext cx="54832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just">
              <a:spcBef>
                <a:spcPct val="0"/>
              </a:spcBef>
              <a:buFontTx/>
              <a:buNone/>
            </a:pPr>
            <a:r>
              <a:rPr lang="zh-CN" altLang="en-US" sz="2400" b="1" dirty="0"/>
              <a:t>我国车联网优势</a:t>
            </a:r>
            <a:r>
              <a:rPr lang="en-US" altLang="zh-CN" sz="2400" b="1" dirty="0"/>
              <a:t>----</a:t>
            </a:r>
            <a:r>
              <a:rPr lang="zh-CN" altLang="en-US" sz="2400" b="1" dirty="0"/>
              <a:t>先导区建设</a:t>
            </a:r>
            <a:endParaRPr lang="en-US" altLang="zh-CN" sz="2400" b="1" dirty="0"/>
          </a:p>
        </p:txBody>
      </p:sp>
      <p:sp>
        <p:nvSpPr>
          <p:cNvPr id="7" name="灯片编号占位符 11">
            <a:extLst>
              <a:ext uri="{FF2B5EF4-FFF2-40B4-BE49-F238E27FC236}">
                <a16:creationId xmlns:a16="http://schemas.microsoft.com/office/drawing/2014/main" id="{CDE53C4A-BB4E-49D8-A47B-A65FC9408722}"/>
              </a:ext>
            </a:extLst>
          </p:cNvPr>
          <p:cNvSpPr txBox="1"/>
          <p:nvPr/>
        </p:nvSpPr>
        <p:spPr bwMode="auto">
          <a:xfrm>
            <a:off x="8726488" y="6492875"/>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30</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8E718DA9-1B57-4849-8B0E-4535EC7D617D}"/>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a:t>    </a:t>
            </a:r>
            <a:r>
              <a:rPr lang="en-US" altLang="zh-CN" sz="3600">
                <a:latin typeface="黑体" panose="02010609060101010101" pitchFamily="49" charset="-122"/>
                <a:ea typeface="黑体" panose="02010609060101010101" pitchFamily="49" charset="-122"/>
              </a:rPr>
              <a:t>6.1 </a:t>
            </a:r>
            <a:r>
              <a:rPr lang="zh-CN" altLang="en-US" sz="3600">
                <a:latin typeface="黑体" panose="02010609060101010101" pitchFamily="49" charset="-122"/>
                <a:ea typeface="黑体" panose="02010609060101010101" pitchFamily="49" charset="-122"/>
              </a:rPr>
              <a:t>什么是车联网</a:t>
            </a:r>
            <a:endParaRPr lang="zh-CN" altLang="en-US" sz="3600" dirty="0">
              <a:latin typeface="黑体" panose="02010609060101010101" pitchFamily="49" charset="-122"/>
              <a:ea typeface="黑体" panose="02010609060101010101" pitchFamily="49" charset="-122"/>
            </a:endParaRPr>
          </a:p>
        </p:txBody>
      </p:sp>
      <p:sp>
        <p:nvSpPr>
          <p:cNvPr id="41987" name="TextBox 49">
            <a:extLst>
              <a:ext uri="{FF2B5EF4-FFF2-40B4-BE49-F238E27FC236}">
                <a16:creationId xmlns:a16="http://schemas.microsoft.com/office/drawing/2014/main" id="{3343DD9C-96C3-4DA3-9FD5-7AF3340352E8}"/>
              </a:ext>
            </a:extLst>
          </p:cNvPr>
          <p:cNvSpPr txBox="1">
            <a:spLocks noChangeArrowheads="1"/>
          </p:cNvSpPr>
          <p:nvPr/>
        </p:nvSpPr>
        <p:spPr bwMode="auto">
          <a:xfrm>
            <a:off x="107950" y="908050"/>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6.1.5 </a:t>
            </a:r>
            <a:r>
              <a:rPr lang="zh-CN" altLang="en-US" sz="2600">
                <a:latin typeface="黑体" panose="02010609060101010101" pitchFamily="49" charset="-122"/>
                <a:ea typeface="黑体" panose="02010609060101010101" pitchFamily="49" charset="-122"/>
              </a:rPr>
              <a:t>车联网国内外现状</a:t>
            </a:r>
          </a:p>
        </p:txBody>
      </p:sp>
      <p:sp>
        <p:nvSpPr>
          <p:cNvPr id="41988" name="文本框 1">
            <a:extLst>
              <a:ext uri="{FF2B5EF4-FFF2-40B4-BE49-F238E27FC236}">
                <a16:creationId xmlns:a16="http://schemas.microsoft.com/office/drawing/2014/main" id="{79D12313-028F-42EC-B84B-4A805D772CF7}"/>
              </a:ext>
            </a:extLst>
          </p:cNvPr>
          <p:cNvSpPr txBox="1">
            <a:spLocks noChangeArrowheads="1"/>
          </p:cNvSpPr>
          <p:nvPr/>
        </p:nvSpPr>
        <p:spPr bwMode="auto">
          <a:xfrm>
            <a:off x="581025" y="1665288"/>
            <a:ext cx="54832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just">
              <a:spcBef>
                <a:spcPct val="0"/>
              </a:spcBef>
              <a:buFontTx/>
              <a:buNone/>
            </a:pPr>
            <a:r>
              <a:rPr lang="zh-CN" altLang="en-US" sz="2400" b="1" dirty="0"/>
              <a:t>我国车联网优势</a:t>
            </a:r>
            <a:r>
              <a:rPr lang="en-US" altLang="zh-CN" sz="2400" b="1" dirty="0"/>
              <a:t>----</a:t>
            </a:r>
            <a:r>
              <a:rPr lang="zh-CN" altLang="en-US" sz="2400" b="1" dirty="0"/>
              <a:t>先导区建设</a:t>
            </a:r>
            <a:endParaRPr lang="en-US" altLang="zh-CN" sz="2400" b="1" dirty="0"/>
          </a:p>
        </p:txBody>
      </p:sp>
      <p:sp>
        <p:nvSpPr>
          <p:cNvPr id="41989" name="内容占位符 2">
            <a:extLst>
              <a:ext uri="{FF2B5EF4-FFF2-40B4-BE49-F238E27FC236}">
                <a16:creationId xmlns:a16="http://schemas.microsoft.com/office/drawing/2014/main" id="{85C3632A-E5E3-49E4-9BD2-35971493A063}"/>
              </a:ext>
            </a:extLst>
          </p:cNvPr>
          <p:cNvSpPr txBox="1">
            <a:spLocks/>
          </p:cNvSpPr>
          <p:nvPr/>
        </p:nvSpPr>
        <p:spPr bwMode="auto">
          <a:xfrm>
            <a:off x="581025" y="2390775"/>
            <a:ext cx="7989888" cy="363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04800" indent="-304800" defTabSz="4572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628650" indent="-304800" defTabSz="4572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898525" indent="-269875" defTabSz="4572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241425" indent="-233363"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1601788" indent="-233363"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0589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5161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29733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4305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spcAft>
                <a:spcPts val="600"/>
              </a:spcAft>
              <a:buClr>
                <a:schemeClr val="tx1"/>
              </a:buClr>
              <a:buSzPct val="92000"/>
              <a:buFont typeface="Wingdings" panose="05000000000000000000" pitchFamily="2" charset="2"/>
              <a:buChar char="n"/>
            </a:pPr>
            <a:r>
              <a:rPr lang="zh-CN" altLang="en-US" sz="2400" dirty="0">
                <a:latin typeface="Franklin Gothic Medium" panose="020B0603020102020204" pitchFamily="34" charset="0"/>
              </a:rPr>
              <a:t>先导区的规划是规模部署 </a:t>
            </a:r>
            <a:r>
              <a:rPr lang="en-US" altLang="zh-CN" sz="2400" dirty="0">
                <a:latin typeface="Franklin Gothic Medium" panose="020B0603020102020204" pitchFamily="34" charset="0"/>
              </a:rPr>
              <a:t>C-V2X </a:t>
            </a:r>
            <a:r>
              <a:rPr lang="zh-CN" altLang="en-US" sz="2400" dirty="0">
                <a:latin typeface="Franklin Gothic Medium" panose="020B0603020102020204" pitchFamily="34" charset="0"/>
              </a:rPr>
              <a:t>网络、路侧单元，装配一定规模的车载终端，通过重点区域的交通设施车联网功能改造和核心系统升级最后逐渐实现整个主城区的覆盖</a:t>
            </a:r>
          </a:p>
          <a:p>
            <a:pPr eaLnBrk="1" hangingPunct="1">
              <a:spcBef>
                <a:spcPct val="0"/>
              </a:spcBef>
              <a:spcAft>
                <a:spcPts val="600"/>
              </a:spcAft>
              <a:buClr>
                <a:schemeClr val="tx1"/>
              </a:buClr>
              <a:buSzPct val="92000"/>
              <a:buFont typeface="Wingdings" panose="05000000000000000000" pitchFamily="2" charset="2"/>
              <a:buChar char="n"/>
            </a:pPr>
            <a:r>
              <a:rPr lang="zh-CN" altLang="en-US" sz="2400" dirty="0">
                <a:latin typeface="Franklin Gothic Medium" panose="020B0603020102020204" pitchFamily="34" charset="0"/>
              </a:rPr>
              <a:t>从示范区到先导区，</a:t>
            </a:r>
            <a:r>
              <a:rPr lang="en-US" altLang="zh-CN" sz="2400" dirty="0">
                <a:latin typeface="Franklin Gothic Medium" panose="020B0603020102020204" pitchFamily="34" charset="0"/>
              </a:rPr>
              <a:t>C-V2X </a:t>
            </a:r>
            <a:r>
              <a:rPr lang="zh-CN" altLang="en-US" sz="2400" dirty="0">
                <a:latin typeface="Franklin Gothic Medium" panose="020B0603020102020204" pitchFamily="34" charset="0"/>
              </a:rPr>
              <a:t>实现了测试示范到规模应用的跨越，对与车联网相关的政府部门之间的联络协调机制以及车联网运营主体等方面的探索，为之后的 </a:t>
            </a:r>
            <a:r>
              <a:rPr lang="en-US" altLang="zh-CN" sz="2400" dirty="0">
                <a:latin typeface="Franklin Gothic Medium" panose="020B0603020102020204" pitchFamily="34" charset="0"/>
              </a:rPr>
              <a:t>C-V2X </a:t>
            </a:r>
            <a:r>
              <a:rPr lang="zh-CN" altLang="en-US" sz="2400" dirty="0">
                <a:latin typeface="Franklin Gothic Medium" panose="020B0603020102020204" pitchFamily="34" charset="0"/>
              </a:rPr>
              <a:t>产业化奠定了坚实的基础</a:t>
            </a:r>
            <a:endParaRPr lang="en-US" altLang="zh-CN" sz="2400" dirty="0">
              <a:latin typeface="Franklin Gothic Medium" panose="020B0603020102020204" pitchFamily="34" charset="0"/>
            </a:endParaRPr>
          </a:p>
        </p:txBody>
      </p:sp>
      <p:sp>
        <p:nvSpPr>
          <p:cNvPr id="7" name="灯片编号占位符 11">
            <a:extLst>
              <a:ext uri="{FF2B5EF4-FFF2-40B4-BE49-F238E27FC236}">
                <a16:creationId xmlns:a16="http://schemas.microsoft.com/office/drawing/2014/main" id="{2CA0B0CC-52E4-4515-81B6-92FD526B88D7}"/>
              </a:ext>
            </a:extLst>
          </p:cNvPr>
          <p:cNvSpPr txBox="1"/>
          <p:nvPr/>
        </p:nvSpPr>
        <p:spPr bwMode="auto">
          <a:xfrm>
            <a:off x="8726488" y="6492875"/>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31</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内容占位符 2">
            <a:extLst>
              <a:ext uri="{FF2B5EF4-FFF2-40B4-BE49-F238E27FC236}">
                <a16:creationId xmlns:a16="http://schemas.microsoft.com/office/drawing/2014/main" id="{FD67AD94-E72C-413D-90BD-885BC58365D7}"/>
              </a:ext>
            </a:extLst>
          </p:cNvPr>
          <p:cNvSpPr txBox="1">
            <a:spLocks/>
          </p:cNvSpPr>
          <p:nvPr/>
        </p:nvSpPr>
        <p:spPr bwMode="auto">
          <a:xfrm>
            <a:off x="577850" y="1598613"/>
            <a:ext cx="7988300" cy="363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04800" indent="-304800" defTabSz="4572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628650" indent="-304800" defTabSz="4572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898525" indent="-269875" defTabSz="4572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241425" indent="-233363"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1601788" indent="-233363"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0589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5161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29733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4305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Aft>
                <a:spcPts val="600"/>
              </a:spcAft>
              <a:buClr>
                <a:schemeClr val="tx1"/>
              </a:buClr>
              <a:buSzPct val="92000"/>
              <a:buFont typeface="Wingdings" panose="05000000000000000000" pitchFamily="2" charset="2"/>
              <a:buChar char="n"/>
            </a:pPr>
            <a:r>
              <a:rPr lang="zh-CN" altLang="en-US" sz="2400" dirty="0">
                <a:latin typeface="Franklin Gothic Medium" panose="020B0603020102020204" pitchFamily="34" charset="0"/>
              </a:rPr>
              <a:t>试运行中的车联网（奥地利</a:t>
            </a:r>
            <a:r>
              <a:rPr lang="en-US" altLang="zh-CN" sz="2400" dirty="0">
                <a:latin typeface="Franklin Gothic Medium" panose="020B0603020102020204" pitchFamily="34" charset="0"/>
              </a:rPr>
              <a:t>-</a:t>
            </a:r>
            <a:r>
              <a:rPr lang="zh-CN" altLang="en-US" sz="2400" dirty="0">
                <a:latin typeface="Franklin Gothic Medium" panose="020B0603020102020204" pitchFamily="34" charset="0"/>
              </a:rPr>
              <a:t>德国</a:t>
            </a:r>
            <a:r>
              <a:rPr lang="en-US" altLang="zh-CN" sz="2400" dirty="0">
                <a:latin typeface="Franklin Gothic Medium" panose="020B0603020102020204" pitchFamily="34" charset="0"/>
              </a:rPr>
              <a:t>-</a:t>
            </a:r>
            <a:r>
              <a:rPr lang="zh-CN" altLang="en-US" sz="2400" dirty="0">
                <a:latin typeface="Franklin Gothic Medium" panose="020B0603020102020204" pitchFamily="34" charset="0"/>
              </a:rPr>
              <a:t>荷兰）</a:t>
            </a:r>
            <a:endParaRPr lang="en-US" altLang="zh-CN" sz="2400" dirty="0">
              <a:latin typeface="Franklin Gothic Medium" panose="020B0603020102020204" pitchFamily="34" charset="0"/>
            </a:endParaRPr>
          </a:p>
        </p:txBody>
      </p:sp>
      <p:pic>
        <p:nvPicPr>
          <p:cNvPr id="43011" name="图片 2">
            <a:extLst>
              <a:ext uri="{FF2B5EF4-FFF2-40B4-BE49-F238E27FC236}">
                <a16:creationId xmlns:a16="http://schemas.microsoft.com/office/drawing/2014/main" id="{330D8BC7-39C2-4D91-BD12-00016AB446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9113" y="2133600"/>
            <a:ext cx="8129587" cy="35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ED494C29-AD78-46AE-9E43-F548F79E8F1D}"/>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a:t>    </a:t>
            </a:r>
            <a:r>
              <a:rPr lang="en-US" altLang="zh-CN" sz="3600">
                <a:latin typeface="黑体" panose="02010609060101010101" pitchFamily="49" charset="-122"/>
                <a:ea typeface="黑体" panose="02010609060101010101" pitchFamily="49" charset="-122"/>
              </a:rPr>
              <a:t>6.1 </a:t>
            </a:r>
            <a:r>
              <a:rPr lang="zh-CN" altLang="en-US" sz="3600">
                <a:latin typeface="黑体" panose="02010609060101010101" pitchFamily="49" charset="-122"/>
                <a:ea typeface="黑体" panose="02010609060101010101" pitchFamily="49" charset="-122"/>
              </a:rPr>
              <a:t>什么是车联网</a:t>
            </a:r>
            <a:endParaRPr lang="zh-CN" altLang="en-US" sz="3600" dirty="0">
              <a:latin typeface="黑体" panose="02010609060101010101" pitchFamily="49" charset="-122"/>
              <a:ea typeface="黑体" panose="02010609060101010101" pitchFamily="49" charset="-122"/>
            </a:endParaRPr>
          </a:p>
        </p:txBody>
      </p:sp>
      <p:sp>
        <p:nvSpPr>
          <p:cNvPr id="43013" name="TextBox 49">
            <a:extLst>
              <a:ext uri="{FF2B5EF4-FFF2-40B4-BE49-F238E27FC236}">
                <a16:creationId xmlns:a16="http://schemas.microsoft.com/office/drawing/2014/main" id="{E58AB9E2-C3D1-45FD-820B-5A63625B90D5}"/>
              </a:ext>
            </a:extLst>
          </p:cNvPr>
          <p:cNvSpPr txBox="1">
            <a:spLocks noChangeArrowheads="1"/>
          </p:cNvSpPr>
          <p:nvPr/>
        </p:nvSpPr>
        <p:spPr bwMode="auto">
          <a:xfrm>
            <a:off x="107950" y="908050"/>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6.1.5 </a:t>
            </a:r>
            <a:r>
              <a:rPr lang="zh-CN" altLang="en-US" sz="2600">
                <a:latin typeface="黑体" panose="02010609060101010101" pitchFamily="49" charset="-122"/>
                <a:ea typeface="黑体" panose="02010609060101010101" pitchFamily="49" charset="-122"/>
              </a:rPr>
              <a:t>车联网国内外现状</a:t>
            </a:r>
          </a:p>
        </p:txBody>
      </p:sp>
      <p:sp>
        <p:nvSpPr>
          <p:cNvPr id="43014" name="矩形 1">
            <a:extLst>
              <a:ext uri="{FF2B5EF4-FFF2-40B4-BE49-F238E27FC236}">
                <a16:creationId xmlns:a16="http://schemas.microsoft.com/office/drawing/2014/main" id="{D3DF60A5-24D5-47CA-88ED-F8A3779CBD63}"/>
              </a:ext>
            </a:extLst>
          </p:cNvPr>
          <p:cNvSpPr>
            <a:spLocks noChangeArrowheads="1"/>
          </p:cNvSpPr>
          <p:nvPr/>
        </p:nvSpPr>
        <p:spPr bwMode="auto">
          <a:xfrm>
            <a:off x="509588" y="5807075"/>
            <a:ext cx="81391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000" dirty="0"/>
              <a:t>欧洲地势平坦，地形简单，所涉及的测试环境单一；车流量相对较小，对道路负载能力的测试水平低，测试类别少</a:t>
            </a:r>
          </a:p>
        </p:txBody>
      </p:sp>
      <p:sp>
        <p:nvSpPr>
          <p:cNvPr id="7" name="灯片编号占位符 11">
            <a:extLst>
              <a:ext uri="{FF2B5EF4-FFF2-40B4-BE49-F238E27FC236}">
                <a16:creationId xmlns:a16="http://schemas.microsoft.com/office/drawing/2014/main" id="{220D9BAC-28F0-4AC7-97C7-F24D6B96DCBC}"/>
              </a:ext>
            </a:extLst>
          </p:cNvPr>
          <p:cNvSpPr txBox="1"/>
          <p:nvPr/>
        </p:nvSpPr>
        <p:spPr bwMode="auto">
          <a:xfrm>
            <a:off x="8726488" y="6492875"/>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32</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8ECD83D-A567-482A-BB86-DC2DDD6C0A02}"/>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a:t>    </a:t>
            </a:r>
            <a:r>
              <a:rPr lang="en-US" altLang="zh-CN" sz="3600">
                <a:latin typeface="黑体" panose="02010609060101010101" pitchFamily="49" charset="-122"/>
                <a:ea typeface="黑体" panose="02010609060101010101" pitchFamily="49" charset="-122"/>
              </a:rPr>
              <a:t>6.1 </a:t>
            </a:r>
            <a:r>
              <a:rPr lang="zh-CN" altLang="en-US" sz="3600">
                <a:latin typeface="黑体" panose="02010609060101010101" pitchFamily="49" charset="-122"/>
                <a:ea typeface="黑体" panose="02010609060101010101" pitchFamily="49" charset="-122"/>
              </a:rPr>
              <a:t>什么是车联网</a:t>
            </a:r>
            <a:endParaRPr lang="zh-CN" altLang="en-US" sz="3600" dirty="0">
              <a:latin typeface="黑体" panose="02010609060101010101" pitchFamily="49" charset="-122"/>
              <a:ea typeface="黑体" panose="02010609060101010101" pitchFamily="49" charset="-122"/>
            </a:endParaRPr>
          </a:p>
        </p:txBody>
      </p:sp>
      <p:sp>
        <p:nvSpPr>
          <p:cNvPr id="44035" name="TextBox 49">
            <a:extLst>
              <a:ext uri="{FF2B5EF4-FFF2-40B4-BE49-F238E27FC236}">
                <a16:creationId xmlns:a16="http://schemas.microsoft.com/office/drawing/2014/main" id="{B7D2E493-5CC2-4818-B1AD-183A382F5E0E}"/>
              </a:ext>
            </a:extLst>
          </p:cNvPr>
          <p:cNvSpPr txBox="1">
            <a:spLocks noChangeArrowheads="1"/>
          </p:cNvSpPr>
          <p:nvPr/>
        </p:nvSpPr>
        <p:spPr bwMode="auto">
          <a:xfrm>
            <a:off x="107950" y="908050"/>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6.1.5 </a:t>
            </a:r>
            <a:r>
              <a:rPr lang="zh-CN" altLang="en-US" sz="2600">
                <a:latin typeface="黑体" panose="02010609060101010101" pitchFamily="49" charset="-122"/>
                <a:ea typeface="黑体" panose="02010609060101010101" pitchFamily="49" charset="-122"/>
              </a:rPr>
              <a:t>车联网国内外现状</a:t>
            </a:r>
          </a:p>
        </p:txBody>
      </p:sp>
      <p:sp>
        <p:nvSpPr>
          <p:cNvPr id="44036" name="文本框 1">
            <a:extLst>
              <a:ext uri="{FF2B5EF4-FFF2-40B4-BE49-F238E27FC236}">
                <a16:creationId xmlns:a16="http://schemas.microsoft.com/office/drawing/2014/main" id="{980CEEE9-CE3F-497A-A051-0110301F4712}"/>
              </a:ext>
            </a:extLst>
          </p:cNvPr>
          <p:cNvSpPr txBox="1">
            <a:spLocks noChangeArrowheads="1"/>
          </p:cNvSpPr>
          <p:nvPr/>
        </p:nvSpPr>
        <p:spPr bwMode="auto">
          <a:xfrm>
            <a:off x="1030288" y="1595438"/>
            <a:ext cx="54832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just">
              <a:spcBef>
                <a:spcPct val="0"/>
              </a:spcBef>
              <a:buFontTx/>
              <a:buNone/>
            </a:pPr>
            <a:r>
              <a:rPr lang="zh-CN" altLang="en-US" sz="2400" b="1"/>
              <a:t>我国车联网优势</a:t>
            </a:r>
            <a:r>
              <a:rPr lang="en-US" altLang="zh-CN" sz="2400" b="1"/>
              <a:t>-----</a:t>
            </a:r>
            <a:r>
              <a:rPr lang="zh-CN" altLang="en-US" sz="2400" b="1"/>
              <a:t>复杂的先导区建设</a:t>
            </a:r>
            <a:endParaRPr lang="en-US" altLang="zh-CN" sz="2400" b="1"/>
          </a:p>
        </p:txBody>
      </p:sp>
      <p:sp>
        <p:nvSpPr>
          <p:cNvPr id="3" name="卷形: 水平 2">
            <a:extLst>
              <a:ext uri="{FF2B5EF4-FFF2-40B4-BE49-F238E27FC236}">
                <a16:creationId xmlns:a16="http://schemas.microsoft.com/office/drawing/2014/main" id="{E95CD567-9AF2-469D-82ED-175ED3971A4F}"/>
              </a:ext>
            </a:extLst>
          </p:cNvPr>
          <p:cNvSpPr/>
          <p:nvPr/>
        </p:nvSpPr>
        <p:spPr>
          <a:xfrm>
            <a:off x="485775" y="1695450"/>
            <a:ext cx="8170863" cy="4770438"/>
          </a:xfrm>
          <a:prstGeom prst="horizontalScroll">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zh-CN" altLang="en-US" dirty="0"/>
          </a:p>
        </p:txBody>
      </p:sp>
      <p:sp>
        <p:nvSpPr>
          <p:cNvPr id="4" name="文本框 3">
            <a:extLst>
              <a:ext uri="{FF2B5EF4-FFF2-40B4-BE49-F238E27FC236}">
                <a16:creationId xmlns:a16="http://schemas.microsoft.com/office/drawing/2014/main" id="{A1886B83-0693-4D0F-B8A2-DC035EE32CD7}"/>
              </a:ext>
            </a:extLst>
          </p:cNvPr>
          <p:cNvSpPr txBox="1"/>
          <p:nvPr/>
        </p:nvSpPr>
        <p:spPr>
          <a:xfrm>
            <a:off x="1187450" y="2492375"/>
            <a:ext cx="7127875" cy="4802188"/>
          </a:xfrm>
          <a:prstGeom prst="rect">
            <a:avLst/>
          </a:prstGeom>
          <a:noFill/>
        </p:spPr>
        <p:txBody>
          <a:bodyPr>
            <a:spAutoFit/>
          </a:bodyPr>
          <a:lstStyle/>
          <a:p>
            <a:pPr>
              <a:defRPr/>
            </a:pPr>
            <a:r>
              <a:rPr lang="zh-CN" altLang="en-US" dirty="0">
                <a:latin typeface="+mn-ea"/>
                <a:ea typeface="+mn-ea"/>
              </a:rPr>
              <a:t>而中国幅员辽阔地形复杂，可以对车联网的各个方面进行精准测试：</a:t>
            </a:r>
            <a:endParaRPr lang="en-US" altLang="zh-CN" dirty="0">
              <a:latin typeface="+mn-ea"/>
              <a:ea typeface="+mn-ea"/>
            </a:endParaRPr>
          </a:p>
          <a:p>
            <a:pPr marL="214313" indent="-214313">
              <a:buFont typeface="Wingdings" panose="05000000000000000000" pitchFamily="2" charset="2"/>
              <a:buChar char="n"/>
              <a:defRPr/>
            </a:pPr>
            <a:r>
              <a:rPr lang="zh-CN" altLang="en-US" dirty="0">
                <a:latin typeface="+mn-ea"/>
                <a:ea typeface="+mn-ea"/>
              </a:rPr>
              <a:t>国家智能交通综合测试基地</a:t>
            </a:r>
            <a:r>
              <a:rPr lang="en-US" altLang="zh-CN" dirty="0">
                <a:latin typeface="+mn-ea"/>
                <a:ea typeface="+mn-ea"/>
              </a:rPr>
              <a:t>(</a:t>
            </a:r>
            <a:r>
              <a:rPr lang="zh-CN" altLang="en-US" dirty="0">
                <a:latin typeface="+mn-ea"/>
                <a:ea typeface="+mn-ea"/>
              </a:rPr>
              <a:t>无锡</a:t>
            </a:r>
            <a:r>
              <a:rPr lang="en-US" altLang="zh-CN" dirty="0">
                <a:latin typeface="+mn-ea"/>
                <a:ea typeface="+mn-ea"/>
              </a:rPr>
              <a:t>)-----</a:t>
            </a:r>
            <a:r>
              <a:rPr lang="zh-CN" altLang="en-US" dirty="0">
                <a:latin typeface="+mn-ea"/>
                <a:ea typeface="+mn-ea"/>
              </a:rPr>
              <a:t>具体规划了公路测试区、多功能测试区、城市街区、环道测试区和高速测试区等，具体包括了不少于 </a:t>
            </a:r>
            <a:r>
              <a:rPr lang="en-US" altLang="zh-CN" dirty="0">
                <a:latin typeface="+mn-ea"/>
                <a:ea typeface="+mn-ea"/>
              </a:rPr>
              <a:t>150 </a:t>
            </a:r>
            <a:r>
              <a:rPr lang="zh-CN" altLang="en-US" dirty="0">
                <a:latin typeface="+mn-ea"/>
                <a:ea typeface="+mn-ea"/>
              </a:rPr>
              <a:t>个由多种类型道路</a:t>
            </a:r>
            <a:endParaRPr lang="en-US" altLang="zh-CN" dirty="0">
              <a:latin typeface="+mn-ea"/>
              <a:ea typeface="+mn-ea"/>
            </a:endParaRPr>
          </a:p>
          <a:p>
            <a:pPr marL="214313" indent="-214313">
              <a:buFont typeface="Wingdings" panose="05000000000000000000" pitchFamily="2" charset="2"/>
              <a:buChar char="n"/>
              <a:defRPr/>
            </a:pPr>
            <a:r>
              <a:rPr lang="zh-CN" altLang="en-US" dirty="0">
                <a:latin typeface="+mn-ea"/>
                <a:ea typeface="+mn-ea"/>
              </a:rPr>
              <a:t>中德智能网联汽车四川试验基地</a:t>
            </a:r>
            <a:r>
              <a:rPr lang="en-US" altLang="zh-CN" dirty="0">
                <a:latin typeface="+mn-ea"/>
                <a:ea typeface="+mn-ea"/>
              </a:rPr>
              <a:t>(</a:t>
            </a:r>
            <a:r>
              <a:rPr lang="zh-CN" altLang="en-US" dirty="0">
                <a:latin typeface="+mn-ea"/>
                <a:ea typeface="+mn-ea"/>
              </a:rPr>
              <a:t>成都</a:t>
            </a:r>
            <a:r>
              <a:rPr lang="en-US" altLang="zh-CN" dirty="0">
                <a:latin typeface="+mn-ea"/>
                <a:ea typeface="+mn-ea"/>
              </a:rPr>
              <a:t>)-----</a:t>
            </a:r>
            <a:r>
              <a:rPr lang="zh-CN" altLang="en-US" dirty="0">
                <a:latin typeface="+mn-ea"/>
                <a:ea typeface="+mn-ea"/>
              </a:rPr>
              <a:t>安全类、效率类、信息服务类、新能源应用类、通信和定位能力测试 </a:t>
            </a:r>
            <a:r>
              <a:rPr lang="en-US" altLang="zh-CN" dirty="0">
                <a:latin typeface="+mn-ea"/>
                <a:ea typeface="+mn-ea"/>
              </a:rPr>
              <a:t>5 </a:t>
            </a:r>
            <a:r>
              <a:rPr lang="zh-CN" altLang="en-US" dirty="0">
                <a:latin typeface="+mn-ea"/>
                <a:ea typeface="+mn-ea"/>
              </a:rPr>
              <a:t>类、共计 </a:t>
            </a:r>
            <a:r>
              <a:rPr lang="en-US" altLang="zh-CN" dirty="0">
                <a:latin typeface="+mn-ea"/>
                <a:ea typeface="+mn-ea"/>
              </a:rPr>
              <a:t>116 </a:t>
            </a:r>
            <a:r>
              <a:rPr lang="zh-CN" altLang="en-US" dirty="0">
                <a:latin typeface="+mn-ea"/>
                <a:ea typeface="+mn-ea"/>
              </a:rPr>
              <a:t>种测试场景</a:t>
            </a:r>
          </a:p>
          <a:p>
            <a:pPr marL="214313" indent="-214313">
              <a:buFont typeface="Wingdings" panose="05000000000000000000" pitchFamily="2" charset="2"/>
              <a:buChar char="n"/>
              <a:defRPr/>
            </a:pPr>
            <a:r>
              <a:rPr lang="zh-CN" altLang="en-US" dirty="0">
                <a:latin typeface="+mn-ea"/>
                <a:ea typeface="+mn-ea"/>
              </a:rPr>
              <a:t>江苏</a:t>
            </a:r>
            <a:r>
              <a:rPr lang="en-US" altLang="zh-CN" dirty="0">
                <a:latin typeface="+mn-ea"/>
                <a:ea typeface="+mn-ea"/>
              </a:rPr>
              <a:t>(</a:t>
            </a:r>
            <a:r>
              <a:rPr lang="zh-CN" altLang="en-US" dirty="0">
                <a:latin typeface="+mn-ea"/>
                <a:ea typeface="+mn-ea"/>
              </a:rPr>
              <a:t>无锡</a:t>
            </a:r>
            <a:r>
              <a:rPr lang="en-US" altLang="zh-CN" dirty="0">
                <a:latin typeface="+mn-ea"/>
                <a:ea typeface="+mn-ea"/>
              </a:rPr>
              <a:t>)</a:t>
            </a:r>
            <a:r>
              <a:rPr lang="zh-CN" altLang="en-US" dirty="0">
                <a:latin typeface="+mn-ea"/>
                <a:ea typeface="+mn-ea"/>
              </a:rPr>
              <a:t>国家级车联网先导区</a:t>
            </a:r>
            <a:r>
              <a:rPr lang="en-US" altLang="zh-CN" dirty="0">
                <a:latin typeface="+mn-ea"/>
                <a:ea typeface="+mn-ea"/>
              </a:rPr>
              <a:t>-----</a:t>
            </a:r>
            <a:r>
              <a:rPr lang="zh-CN" altLang="en-US" dirty="0">
                <a:latin typeface="+mn-ea"/>
                <a:ea typeface="+mn-ea"/>
              </a:rPr>
              <a:t>设计了 </a:t>
            </a:r>
            <a:r>
              <a:rPr lang="en-US" altLang="zh-CN" dirty="0">
                <a:latin typeface="+mn-ea"/>
                <a:ea typeface="+mn-ea"/>
              </a:rPr>
              <a:t>3 </a:t>
            </a:r>
            <a:r>
              <a:rPr lang="zh-CN" altLang="en-US" dirty="0">
                <a:latin typeface="+mn-ea"/>
                <a:ea typeface="+mn-ea"/>
              </a:rPr>
              <a:t>大集中应用测试区和多条专项测试线路。具体包括前向碰撞预警、交叉路口碰撞预警、紧急制动预警、公交优先自主控速场景等</a:t>
            </a:r>
            <a:endParaRPr lang="en-US" altLang="zh-CN" dirty="0">
              <a:latin typeface="+mn-ea"/>
              <a:ea typeface="+mn-ea"/>
            </a:endParaRPr>
          </a:p>
          <a:p>
            <a:pPr marL="214313" indent="-214313">
              <a:buFont typeface="Wingdings" panose="05000000000000000000" pitchFamily="2" charset="2"/>
              <a:buChar char="n"/>
              <a:defRPr/>
            </a:pPr>
            <a:r>
              <a:rPr lang="en-US" altLang="zh-CN" dirty="0">
                <a:latin typeface="+mn-ea"/>
                <a:ea typeface="+mn-ea"/>
              </a:rPr>
              <a:t>……</a:t>
            </a:r>
            <a:endParaRPr lang="zh-CN" altLang="en-US" dirty="0">
              <a:latin typeface="+mn-ea"/>
              <a:ea typeface="+mn-ea"/>
            </a:endParaRPr>
          </a:p>
          <a:p>
            <a:pPr>
              <a:defRPr/>
            </a:pPr>
            <a:endParaRPr lang="zh-CN" altLang="en-US" dirty="0"/>
          </a:p>
          <a:p>
            <a:pPr>
              <a:defRPr/>
            </a:pPr>
            <a:endParaRPr lang="zh-CN" altLang="en-US" dirty="0"/>
          </a:p>
          <a:p>
            <a:pPr>
              <a:defRPr/>
            </a:pPr>
            <a:endParaRPr lang="en-US" altLang="zh-CN" dirty="0"/>
          </a:p>
          <a:p>
            <a:pPr>
              <a:defRPr/>
            </a:pPr>
            <a:endParaRPr lang="en-US" altLang="zh-CN" dirty="0"/>
          </a:p>
          <a:p>
            <a:pPr>
              <a:defRPr/>
            </a:pPr>
            <a:endParaRPr lang="en-US" altLang="zh-CN" dirty="0"/>
          </a:p>
          <a:p>
            <a:pPr>
              <a:defRPr/>
            </a:pPr>
            <a:endParaRPr lang="en-US" altLang="zh-CN" dirty="0"/>
          </a:p>
        </p:txBody>
      </p:sp>
      <p:sp>
        <p:nvSpPr>
          <p:cNvPr id="7" name="灯片编号占位符 11">
            <a:extLst>
              <a:ext uri="{FF2B5EF4-FFF2-40B4-BE49-F238E27FC236}">
                <a16:creationId xmlns:a16="http://schemas.microsoft.com/office/drawing/2014/main" id="{AED729C4-95B5-4342-A7FC-EBA60D7A062A}"/>
              </a:ext>
            </a:extLst>
          </p:cNvPr>
          <p:cNvSpPr txBox="1"/>
          <p:nvPr/>
        </p:nvSpPr>
        <p:spPr bwMode="auto">
          <a:xfrm>
            <a:off x="8726488" y="6492875"/>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33</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B0E33EE7-A793-4BE4-B069-704D9180387F}"/>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a:t>    </a:t>
            </a:r>
            <a:r>
              <a:rPr lang="en-US" altLang="zh-CN" sz="3600">
                <a:latin typeface="黑体" panose="02010609060101010101" pitchFamily="49" charset="-122"/>
                <a:ea typeface="黑体" panose="02010609060101010101" pitchFamily="49" charset="-122"/>
              </a:rPr>
              <a:t>6.1 </a:t>
            </a:r>
            <a:r>
              <a:rPr lang="zh-CN" altLang="en-US" sz="3600">
                <a:latin typeface="黑体" panose="02010609060101010101" pitchFamily="49" charset="-122"/>
                <a:ea typeface="黑体" panose="02010609060101010101" pitchFamily="49" charset="-122"/>
              </a:rPr>
              <a:t>什么是车联网</a:t>
            </a:r>
            <a:endParaRPr lang="zh-CN" altLang="en-US" sz="3600" dirty="0">
              <a:latin typeface="黑体" panose="02010609060101010101" pitchFamily="49" charset="-122"/>
              <a:ea typeface="黑体" panose="02010609060101010101" pitchFamily="49" charset="-122"/>
            </a:endParaRPr>
          </a:p>
        </p:txBody>
      </p:sp>
      <p:sp>
        <p:nvSpPr>
          <p:cNvPr id="45059" name="TextBox 49">
            <a:extLst>
              <a:ext uri="{FF2B5EF4-FFF2-40B4-BE49-F238E27FC236}">
                <a16:creationId xmlns:a16="http://schemas.microsoft.com/office/drawing/2014/main" id="{A3CF9E8E-9FC4-4553-8F54-13A14C9F8188}"/>
              </a:ext>
            </a:extLst>
          </p:cNvPr>
          <p:cNvSpPr txBox="1">
            <a:spLocks noChangeArrowheads="1"/>
          </p:cNvSpPr>
          <p:nvPr/>
        </p:nvSpPr>
        <p:spPr bwMode="auto">
          <a:xfrm>
            <a:off x="107950" y="908050"/>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6.1.5 </a:t>
            </a:r>
            <a:r>
              <a:rPr lang="zh-CN" altLang="en-US" sz="2600">
                <a:latin typeface="黑体" panose="02010609060101010101" pitchFamily="49" charset="-122"/>
                <a:ea typeface="黑体" panose="02010609060101010101" pitchFamily="49" charset="-122"/>
              </a:rPr>
              <a:t>车联网国内外现状</a:t>
            </a:r>
          </a:p>
        </p:txBody>
      </p:sp>
      <p:sp>
        <p:nvSpPr>
          <p:cNvPr id="45060" name="文本框 6">
            <a:extLst>
              <a:ext uri="{FF2B5EF4-FFF2-40B4-BE49-F238E27FC236}">
                <a16:creationId xmlns:a16="http://schemas.microsoft.com/office/drawing/2014/main" id="{2C060597-A92D-4004-A4E1-98EE9BD722E7}"/>
              </a:ext>
            </a:extLst>
          </p:cNvPr>
          <p:cNvSpPr txBox="1">
            <a:spLocks noChangeArrowheads="1"/>
          </p:cNvSpPr>
          <p:nvPr/>
        </p:nvSpPr>
        <p:spPr bwMode="auto">
          <a:xfrm>
            <a:off x="830263" y="2135188"/>
            <a:ext cx="7273925"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04800" indent="-304800" defTabSz="4572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defTabSz="4572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defTabSz="4572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spcAft>
                <a:spcPts val="600"/>
              </a:spcAft>
              <a:buClr>
                <a:schemeClr val="tx1"/>
              </a:buClr>
              <a:buSzPct val="92000"/>
              <a:buFont typeface="Wingdings" panose="05000000000000000000" pitchFamily="2" charset="2"/>
              <a:buChar char="n"/>
            </a:pPr>
            <a:r>
              <a:rPr lang="zh-CN" altLang="en-US" sz="1800" dirty="0">
                <a:latin typeface="Franklin Gothic Medium" panose="020B0603020102020204" pitchFamily="34" charset="0"/>
              </a:rPr>
              <a:t>作为全球 </a:t>
            </a:r>
            <a:r>
              <a:rPr lang="en-US" altLang="zh-CN" sz="1800" dirty="0">
                <a:latin typeface="Franklin Gothic Medium" panose="020B0603020102020204" pitchFamily="34" charset="0"/>
              </a:rPr>
              <a:t>C-V2X </a:t>
            </a:r>
            <a:r>
              <a:rPr lang="zh-CN" altLang="en-US" sz="1800" dirty="0">
                <a:latin typeface="Franklin Gothic Medium" panose="020B0603020102020204" pitchFamily="34" charset="0"/>
              </a:rPr>
              <a:t>的重要一极，我国已经形成了包括通信芯片、通信模组、终端与设备、整车制造、测试验证以及运营与服务等在内的一条完整的产业链。</a:t>
            </a:r>
            <a:endParaRPr lang="en-US" altLang="zh-CN" sz="1800" dirty="0">
              <a:latin typeface="Franklin Gothic Medium" panose="020B0603020102020204" pitchFamily="34" charset="0"/>
            </a:endParaRPr>
          </a:p>
          <a:p>
            <a:pPr eaLnBrk="1" hangingPunct="1">
              <a:spcBef>
                <a:spcPct val="0"/>
              </a:spcBef>
              <a:spcAft>
                <a:spcPts val="600"/>
              </a:spcAft>
              <a:buClr>
                <a:schemeClr val="tx1"/>
              </a:buClr>
              <a:buSzPct val="92000"/>
              <a:buFont typeface="Wingdings" panose="05000000000000000000" pitchFamily="2" charset="2"/>
              <a:buChar char="n"/>
            </a:pPr>
            <a:r>
              <a:rPr lang="zh-CN" altLang="en-US" sz="1800" dirty="0">
                <a:latin typeface="Franklin Gothic Medium" panose="020B0603020102020204" pitchFamily="34" charset="0"/>
              </a:rPr>
              <a:t>这其中包括了芯片厂商、设备厂商、主机厂、方案提供商以及设备运营商等众多参与方，除此之外，还包括科研院所、标准及行业组织、关联技术产业以及投资机构等作为产业支撑。</a:t>
            </a:r>
          </a:p>
        </p:txBody>
      </p:sp>
      <p:sp>
        <p:nvSpPr>
          <p:cNvPr id="45061" name="文本框 1">
            <a:extLst>
              <a:ext uri="{FF2B5EF4-FFF2-40B4-BE49-F238E27FC236}">
                <a16:creationId xmlns:a16="http://schemas.microsoft.com/office/drawing/2014/main" id="{BBBF1A7E-3D6F-4BB7-ACDA-77D388F8F41F}"/>
              </a:ext>
            </a:extLst>
          </p:cNvPr>
          <p:cNvSpPr txBox="1">
            <a:spLocks noChangeArrowheads="1"/>
          </p:cNvSpPr>
          <p:nvPr/>
        </p:nvSpPr>
        <p:spPr bwMode="auto">
          <a:xfrm>
            <a:off x="830263" y="1536700"/>
            <a:ext cx="54832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just">
              <a:spcBef>
                <a:spcPct val="0"/>
              </a:spcBef>
              <a:buFontTx/>
              <a:buNone/>
            </a:pPr>
            <a:r>
              <a:rPr lang="zh-CN" altLang="en-US" sz="2400" b="1" dirty="0"/>
              <a:t>我国车联网优势</a:t>
            </a:r>
            <a:r>
              <a:rPr lang="en-US" altLang="zh-CN" sz="2400" b="1" dirty="0"/>
              <a:t>----</a:t>
            </a:r>
            <a:r>
              <a:rPr lang="zh-CN" altLang="en-US" sz="2400" b="1" dirty="0"/>
              <a:t>完整的产业链</a:t>
            </a:r>
            <a:endParaRPr lang="en-US" altLang="zh-CN" sz="2400" b="1" dirty="0"/>
          </a:p>
        </p:txBody>
      </p:sp>
      <p:pic>
        <p:nvPicPr>
          <p:cNvPr id="45062" name="图片 8">
            <a:extLst>
              <a:ext uri="{FF2B5EF4-FFF2-40B4-BE49-F238E27FC236}">
                <a16:creationId xmlns:a16="http://schemas.microsoft.com/office/drawing/2014/main" id="{A80FB45C-68F9-4D2A-B1B7-337D32C8E91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04963" y="3967163"/>
            <a:ext cx="6086475" cy="270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灯片编号占位符 11">
            <a:extLst>
              <a:ext uri="{FF2B5EF4-FFF2-40B4-BE49-F238E27FC236}">
                <a16:creationId xmlns:a16="http://schemas.microsoft.com/office/drawing/2014/main" id="{5400EA96-A6A3-4BAB-A75D-668273289032}"/>
              </a:ext>
            </a:extLst>
          </p:cNvPr>
          <p:cNvSpPr txBox="1"/>
          <p:nvPr/>
        </p:nvSpPr>
        <p:spPr bwMode="auto">
          <a:xfrm>
            <a:off x="8726488" y="6492875"/>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34</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6BC40CCA-0D9E-493A-A6CB-2C5E56470D54}"/>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a:t>    </a:t>
            </a:r>
            <a:r>
              <a:rPr lang="en-US" altLang="zh-CN" sz="3600">
                <a:latin typeface="黑体" panose="02010609060101010101" pitchFamily="49" charset="-122"/>
                <a:ea typeface="黑体" panose="02010609060101010101" pitchFamily="49" charset="-122"/>
              </a:rPr>
              <a:t>6.1 </a:t>
            </a:r>
            <a:r>
              <a:rPr lang="zh-CN" altLang="en-US" sz="3600">
                <a:latin typeface="黑体" panose="02010609060101010101" pitchFamily="49" charset="-122"/>
                <a:ea typeface="黑体" panose="02010609060101010101" pitchFamily="49" charset="-122"/>
              </a:rPr>
              <a:t>什么是车联网</a:t>
            </a:r>
            <a:endParaRPr lang="zh-CN" altLang="en-US" sz="3600" dirty="0">
              <a:latin typeface="黑体" panose="02010609060101010101" pitchFamily="49" charset="-122"/>
              <a:ea typeface="黑体" panose="02010609060101010101" pitchFamily="49" charset="-122"/>
            </a:endParaRPr>
          </a:p>
        </p:txBody>
      </p:sp>
      <p:sp>
        <p:nvSpPr>
          <p:cNvPr id="46083" name="TextBox 49">
            <a:extLst>
              <a:ext uri="{FF2B5EF4-FFF2-40B4-BE49-F238E27FC236}">
                <a16:creationId xmlns:a16="http://schemas.microsoft.com/office/drawing/2014/main" id="{A47ADD3A-B974-4CF2-8346-9EAE9EB00A10}"/>
              </a:ext>
            </a:extLst>
          </p:cNvPr>
          <p:cNvSpPr txBox="1">
            <a:spLocks noChangeArrowheads="1"/>
          </p:cNvSpPr>
          <p:nvPr/>
        </p:nvSpPr>
        <p:spPr bwMode="auto">
          <a:xfrm>
            <a:off x="107950" y="908050"/>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6.1.5 </a:t>
            </a:r>
            <a:r>
              <a:rPr lang="zh-CN" altLang="en-US" sz="2600">
                <a:latin typeface="黑体" panose="02010609060101010101" pitchFamily="49" charset="-122"/>
                <a:ea typeface="黑体" panose="02010609060101010101" pitchFamily="49" charset="-122"/>
              </a:rPr>
              <a:t>车联网国内外现状</a:t>
            </a:r>
          </a:p>
        </p:txBody>
      </p:sp>
      <p:sp>
        <p:nvSpPr>
          <p:cNvPr id="46084" name="文本框 3">
            <a:extLst>
              <a:ext uri="{FF2B5EF4-FFF2-40B4-BE49-F238E27FC236}">
                <a16:creationId xmlns:a16="http://schemas.microsoft.com/office/drawing/2014/main" id="{F5C6C16A-52F6-4223-ADEA-F03B09DF52D4}"/>
              </a:ext>
            </a:extLst>
          </p:cNvPr>
          <p:cNvSpPr txBox="1">
            <a:spLocks noChangeArrowheads="1"/>
          </p:cNvSpPr>
          <p:nvPr/>
        </p:nvSpPr>
        <p:spPr bwMode="auto">
          <a:xfrm>
            <a:off x="747713" y="2030413"/>
            <a:ext cx="7648575"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04800" indent="-304800" defTabSz="4572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defTabSz="4572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defTabSz="4572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spcAft>
                <a:spcPts val="600"/>
              </a:spcAft>
              <a:buClr>
                <a:schemeClr val="tx1"/>
              </a:buClr>
              <a:buSzPct val="92000"/>
              <a:buFont typeface="Wingdings" panose="05000000000000000000" pitchFamily="2" charset="2"/>
              <a:buChar char="n"/>
            </a:pPr>
            <a:r>
              <a:rPr lang="en-US" altLang="zh-CN" sz="1800" dirty="0">
                <a:latin typeface="Franklin Gothic Medium" panose="020B0603020102020204" pitchFamily="34" charset="0"/>
              </a:rPr>
              <a:t>2019 </a:t>
            </a:r>
            <a:r>
              <a:rPr lang="zh-CN" altLang="en-US" sz="1800" dirty="0">
                <a:latin typeface="Franklin Gothic Medium" panose="020B0603020102020204" pitchFamily="34" charset="0"/>
              </a:rPr>
              <a:t>年 </a:t>
            </a:r>
            <a:r>
              <a:rPr lang="en-US" altLang="zh-CN" sz="1800" dirty="0">
                <a:latin typeface="Franklin Gothic Medium" panose="020B0603020102020204" pitchFamily="34" charset="0"/>
              </a:rPr>
              <a:t>6 </a:t>
            </a:r>
            <a:r>
              <a:rPr lang="zh-CN" altLang="en-US" sz="1800" dirty="0">
                <a:latin typeface="Franklin Gothic Medium" panose="020B0603020102020204" pitchFamily="34" charset="0"/>
              </a:rPr>
              <a:t>月，工业和信息化部组织和成立了“</a:t>
            </a:r>
            <a:r>
              <a:rPr lang="zh-CN" altLang="en-US" sz="1800" b="1" dirty="0">
                <a:latin typeface="Franklin Gothic Medium" panose="020B0603020102020204" pitchFamily="34" charset="0"/>
              </a:rPr>
              <a:t>国家智能网联汽车创新中心</a:t>
            </a:r>
            <a:r>
              <a:rPr lang="zh-CN" altLang="en-US" sz="1800" dirty="0">
                <a:latin typeface="Franklin Gothic Medium" panose="020B0603020102020204" pitchFamily="34" charset="0"/>
              </a:rPr>
              <a:t>”，按照“企业</a:t>
            </a:r>
            <a:r>
              <a:rPr lang="en-US" altLang="zh-CN" sz="1800" dirty="0">
                <a:latin typeface="Franklin Gothic Medium" panose="020B0603020102020204" pitchFamily="34" charset="0"/>
              </a:rPr>
              <a:t>+</a:t>
            </a:r>
            <a:r>
              <a:rPr lang="zh-CN" altLang="en-US" sz="1800" dirty="0">
                <a:latin typeface="Franklin Gothic Medium" panose="020B0603020102020204" pitchFamily="34" charset="0"/>
              </a:rPr>
              <a:t>联盟”的模式进行跨行业、跨领域协同创新，着眼解决单一企业难以解决的技术问题，推动 </a:t>
            </a:r>
            <a:r>
              <a:rPr lang="en-US" altLang="zh-CN" sz="1800" dirty="0">
                <a:latin typeface="Franklin Gothic Medium" panose="020B0603020102020204" pitchFamily="34" charset="0"/>
              </a:rPr>
              <a:t>C-V2X </a:t>
            </a:r>
            <a:r>
              <a:rPr lang="zh-CN" altLang="en-US" sz="1800" dirty="0">
                <a:latin typeface="Franklin Gothic Medium" panose="020B0603020102020204" pitchFamily="34" charset="0"/>
              </a:rPr>
              <a:t>技术创新以及产业化进程。产业链各厂商均在充分发挥自身技术优势的基础上，与产业链其他环节厂商谋求合作，促进我国 </a:t>
            </a:r>
            <a:r>
              <a:rPr lang="en-US" altLang="zh-CN" sz="1800" dirty="0">
                <a:latin typeface="Franklin Gothic Medium" panose="020B0603020102020204" pitchFamily="34" charset="0"/>
              </a:rPr>
              <a:t>C-V2X </a:t>
            </a:r>
            <a:r>
              <a:rPr lang="zh-CN" altLang="en-US" sz="1800" dirty="0">
                <a:latin typeface="Franklin Gothic Medium" panose="020B0603020102020204" pitchFamily="34" charset="0"/>
              </a:rPr>
              <a:t>产业链朝着上下游企业联系更加紧密的方向发展，形成</a:t>
            </a:r>
            <a:r>
              <a:rPr lang="zh-CN" altLang="en-US" sz="1800" b="1" dirty="0">
                <a:latin typeface="Franklin Gothic Medium" panose="020B0603020102020204" pitchFamily="34" charset="0"/>
              </a:rPr>
              <a:t>产业集群</a:t>
            </a:r>
          </a:p>
        </p:txBody>
      </p:sp>
      <p:sp>
        <p:nvSpPr>
          <p:cNvPr id="46085" name="文本框 1">
            <a:extLst>
              <a:ext uri="{FF2B5EF4-FFF2-40B4-BE49-F238E27FC236}">
                <a16:creationId xmlns:a16="http://schemas.microsoft.com/office/drawing/2014/main" id="{73D79C25-2220-4FCA-B3BC-4D5BC15A5962}"/>
              </a:ext>
            </a:extLst>
          </p:cNvPr>
          <p:cNvSpPr txBox="1">
            <a:spLocks noChangeArrowheads="1"/>
          </p:cNvSpPr>
          <p:nvPr/>
        </p:nvSpPr>
        <p:spPr bwMode="auto">
          <a:xfrm>
            <a:off x="747713" y="1484313"/>
            <a:ext cx="54832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just">
              <a:spcBef>
                <a:spcPct val="0"/>
              </a:spcBef>
              <a:buFontTx/>
              <a:buNone/>
            </a:pPr>
            <a:r>
              <a:rPr lang="zh-CN" altLang="en-US" sz="2400" b="1" dirty="0"/>
              <a:t>我国车联网优势</a:t>
            </a:r>
            <a:r>
              <a:rPr lang="en-US" altLang="zh-CN" sz="2400" b="1" dirty="0"/>
              <a:t>----</a:t>
            </a:r>
            <a:r>
              <a:rPr lang="zh-CN" altLang="en-US" sz="2400" b="1" dirty="0"/>
              <a:t>完整的产业链</a:t>
            </a:r>
            <a:endParaRPr lang="en-US" altLang="zh-CN" sz="2400" b="1" dirty="0"/>
          </a:p>
        </p:txBody>
      </p:sp>
      <p:pic>
        <p:nvPicPr>
          <p:cNvPr id="46086" name="图片 6">
            <a:extLst>
              <a:ext uri="{FF2B5EF4-FFF2-40B4-BE49-F238E27FC236}">
                <a16:creationId xmlns:a16="http://schemas.microsoft.com/office/drawing/2014/main" id="{7B238107-6C74-423B-AB6B-213A8563DEB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3868738"/>
            <a:ext cx="5981700" cy="285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灯片编号占位符 11">
            <a:extLst>
              <a:ext uri="{FF2B5EF4-FFF2-40B4-BE49-F238E27FC236}">
                <a16:creationId xmlns:a16="http://schemas.microsoft.com/office/drawing/2014/main" id="{2AB2BBBC-39F1-42AD-8698-BFDC842D9D04}"/>
              </a:ext>
            </a:extLst>
          </p:cNvPr>
          <p:cNvSpPr txBox="1"/>
          <p:nvPr/>
        </p:nvSpPr>
        <p:spPr bwMode="auto">
          <a:xfrm>
            <a:off x="8726488" y="6492875"/>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35</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382833-0FBE-4992-8339-384B2AB08F77}"/>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a:t>    </a:t>
            </a:r>
            <a:r>
              <a:rPr lang="en-US" altLang="zh-CN" sz="3600">
                <a:latin typeface="黑体" panose="02010609060101010101" pitchFamily="49" charset="-122"/>
                <a:ea typeface="黑体" panose="02010609060101010101" pitchFamily="49" charset="-122"/>
              </a:rPr>
              <a:t>6.1 </a:t>
            </a:r>
            <a:r>
              <a:rPr lang="zh-CN" altLang="en-US" sz="3600">
                <a:latin typeface="黑体" panose="02010609060101010101" pitchFamily="49" charset="-122"/>
                <a:ea typeface="黑体" panose="02010609060101010101" pitchFamily="49" charset="-122"/>
              </a:rPr>
              <a:t>什么是车联网</a:t>
            </a:r>
            <a:endParaRPr lang="zh-CN" altLang="en-US" sz="3600" dirty="0">
              <a:latin typeface="黑体" panose="02010609060101010101" pitchFamily="49" charset="-122"/>
              <a:ea typeface="黑体" panose="02010609060101010101" pitchFamily="49" charset="-122"/>
            </a:endParaRPr>
          </a:p>
        </p:txBody>
      </p:sp>
      <p:sp>
        <p:nvSpPr>
          <p:cNvPr id="47107" name="TextBox 49">
            <a:extLst>
              <a:ext uri="{FF2B5EF4-FFF2-40B4-BE49-F238E27FC236}">
                <a16:creationId xmlns:a16="http://schemas.microsoft.com/office/drawing/2014/main" id="{8271721A-AAC8-4044-BB6D-224FD2DEF87F}"/>
              </a:ext>
            </a:extLst>
          </p:cNvPr>
          <p:cNvSpPr txBox="1">
            <a:spLocks noChangeArrowheads="1"/>
          </p:cNvSpPr>
          <p:nvPr/>
        </p:nvSpPr>
        <p:spPr bwMode="auto">
          <a:xfrm>
            <a:off x="107950" y="908050"/>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6.1.5 </a:t>
            </a:r>
            <a:r>
              <a:rPr lang="zh-CN" altLang="en-US" sz="2600">
                <a:latin typeface="黑体" panose="02010609060101010101" pitchFamily="49" charset="-122"/>
                <a:ea typeface="黑体" panose="02010609060101010101" pitchFamily="49" charset="-122"/>
              </a:rPr>
              <a:t>车联网国内外现状</a:t>
            </a:r>
          </a:p>
        </p:txBody>
      </p:sp>
      <p:sp>
        <p:nvSpPr>
          <p:cNvPr id="5" name="卷形: 水平 2">
            <a:extLst>
              <a:ext uri="{FF2B5EF4-FFF2-40B4-BE49-F238E27FC236}">
                <a16:creationId xmlns:a16="http://schemas.microsoft.com/office/drawing/2014/main" id="{B62B9F43-52AA-4FAF-AC0C-AF065595691D}"/>
              </a:ext>
            </a:extLst>
          </p:cNvPr>
          <p:cNvSpPr/>
          <p:nvPr/>
        </p:nvSpPr>
        <p:spPr>
          <a:xfrm>
            <a:off x="428625" y="1857375"/>
            <a:ext cx="8097838" cy="3819525"/>
          </a:xfrm>
          <a:prstGeom prst="horizontalScroll">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zh-CN" altLang="en-US" dirty="0"/>
          </a:p>
        </p:txBody>
      </p:sp>
      <p:sp>
        <p:nvSpPr>
          <p:cNvPr id="7" name="文本框 6">
            <a:extLst>
              <a:ext uri="{FF2B5EF4-FFF2-40B4-BE49-F238E27FC236}">
                <a16:creationId xmlns:a16="http://schemas.microsoft.com/office/drawing/2014/main" id="{288874F6-FC12-4023-ACF1-FDC0E9EEB490}"/>
              </a:ext>
            </a:extLst>
          </p:cNvPr>
          <p:cNvSpPr txBox="1"/>
          <p:nvPr/>
        </p:nvSpPr>
        <p:spPr>
          <a:xfrm>
            <a:off x="1233488" y="2698750"/>
            <a:ext cx="7127875" cy="2308225"/>
          </a:xfrm>
          <a:prstGeom prst="rect">
            <a:avLst/>
          </a:prstGeom>
          <a:noFill/>
        </p:spPr>
        <p:txBody>
          <a:bodyPr>
            <a:spAutoFit/>
          </a:bodyPr>
          <a:lstStyle/>
          <a:p>
            <a:pPr>
              <a:defRPr/>
            </a:pPr>
            <a:endParaRPr lang="en-US" altLang="zh-CN" dirty="0">
              <a:latin typeface="+mn-ea"/>
              <a:ea typeface="+mn-ea"/>
            </a:endParaRPr>
          </a:p>
          <a:p>
            <a:pPr>
              <a:defRPr/>
            </a:pPr>
            <a:r>
              <a:rPr lang="zh-CN" altLang="en-US" dirty="0">
                <a:latin typeface="+mn-ea"/>
                <a:ea typeface="+mn-ea"/>
              </a:rPr>
              <a:t>欧盟没有完整的产业链，美国还在各自为战：</a:t>
            </a:r>
            <a:endParaRPr lang="en-US" altLang="zh-CN" dirty="0">
              <a:latin typeface="+mn-ea"/>
              <a:ea typeface="+mn-ea"/>
            </a:endParaRPr>
          </a:p>
          <a:p>
            <a:pPr>
              <a:defRPr/>
            </a:pPr>
            <a:endParaRPr lang="en-US" altLang="zh-CN" dirty="0">
              <a:latin typeface="+mn-ea"/>
              <a:ea typeface="+mn-ea"/>
            </a:endParaRPr>
          </a:p>
          <a:p>
            <a:pPr marL="214313" indent="-214313">
              <a:buFont typeface="Wingdings" panose="05000000000000000000" pitchFamily="2" charset="2"/>
              <a:buChar char="n"/>
              <a:defRPr/>
            </a:pPr>
            <a:r>
              <a:rPr lang="zh-CN" altLang="en-US" dirty="0">
                <a:latin typeface="+mn-ea"/>
                <a:ea typeface="+mn-ea"/>
              </a:rPr>
              <a:t>欧盟用采用美国的</a:t>
            </a:r>
            <a:r>
              <a:rPr lang="en-US" altLang="zh-CN" dirty="0">
                <a:latin typeface="+mn-ea"/>
                <a:ea typeface="+mn-ea"/>
              </a:rPr>
              <a:t>GPS</a:t>
            </a:r>
            <a:r>
              <a:rPr lang="zh-CN" altLang="en-US" dirty="0">
                <a:latin typeface="+mn-ea"/>
                <a:ea typeface="+mn-ea"/>
              </a:rPr>
              <a:t>系统，产业链不完整</a:t>
            </a:r>
            <a:endParaRPr lang="en-US" altLang="zh-CN" dirty="0">
              <a:latin typeface="+mn-ea"/>
              <a:ea typeface="+mn-ea"/>
            </a:endParaRPr>
          </a:p>
          <a:p>
            <a:pPr marL="214313" indent="-214313">
              <a:buFont typeface="Wingdings" panose="05000000000000000000" pitchFamily="2" charset="2"/>
              <a:buChar char="n"/>
              <a:defRPr/>
            </a:pPr>
            <a:endParaRPr lang="en-US" altLang="zh-CN" dirty="0">
              <a:latin typeface="+mn-ea"/>
              <a:ea typeface="+mn-ea"/>
            </a:endParaRPr>
          </a:p>
          <a:p>
            <a:pPr marL="214313" indent="-214313">
              <a:buFont typeface="Wingdings" panose="05000000000000000000" pitchFamily="2" charset="2"/>
              <a:buChar char="n"/>
              <a:defRPr/>
            </a:pPr>
            <a:r>
              <a:rPr lang="zh-CN" altLang="en-US" dirty="0">
                <a:latin typeface="+mn-ea"/>
                <a:ea typeface="+mn-ea"/>
              </a:rPr>
              <a:t>美国通用还在坚持</a:t>
            </a:r>
            <a:r>
              <a:rPr lang="en-US" altLang="zh-CN" dirty="0">
                <a:latin typeface="+mn-ea"/>
                <a:ea typeface="+mn-ea"/>
              </a:rPr>
              <a:t>DSRC</a:t>
            </a:r>
            <a:r>
              <a:rPr lang="zh-CN" altLang="en-US" dirty="0">
                <a:latin typeface="+mn-ea"/>
                <a:ea typeface="+mn-ea"/>
              </a:rPr>
              <a:t>，而福特早已站在了</a:t>
            </a:r>
            <a:r>
              <a:rPr lang="en-US" altLang="zh-CN" dirty="0">
                <a:latin typeface="+mn-ea"/>
                <a:ea typeface="+mn-ea"/>
              </a:rPr>
              <a:t>C-V2X</a:t>
            </a:r>
            <a:r>
              <a:rPr lang="zh-CN" altLang="en-US" dirty="0">
                <a:latin typeface="+mn-ea"/>
                <a:ea typeface="+mn-ea"/>
              </a:rPr>
              <a:t>的阵营中，各方游说</a:t>
            </a:r>
            <a:r>
              <a:rPr lang="en-US" altLang="zh-CN" dirty="0">
                <a:latin typeface="+mn-ea"/>
                <a:ea typeface="+mn-ea"/>
              </a:rPr>
              <a:t>…………</a:t>
            </a:r>
            <a:endParaRPr lang="zh-CN" altLang="en-US" dirty="0">
              <a:latin typeface="+mn-ea"/>
              <a:ea typeface="+mn-ea"/>
            </a:endParaRPr>
          </a:p>
          <a:p>
            <a:pPr>
              <a:defRPr/>
            </a:pPr>
            <a:endParaRPr lang="en-US" altLang="zh-CN" dirty="0"/>
          </a:p>
        </p:txBody>
      </p:sp>
      <p:sp>
        <p:nvSpPr>
          <p:cNvPr id="47110" name="文本框 1">
            <a:extLst>
              <a:ext uri="{FF2B5EF4-FFF2-40B4-BE49-F238E27FC236}">
                <a16:creationId xmlns:a16="http://schemas.microsoft.com/office/drawing/2014/main" id="{7EC4D0B5-7168-4FEC-8981-14AFFE56EA28}"/>
              </a:ext>
            </a:extLst>
          </p:cNvPr>
          <p:cNvSpPr txBox="1">
            <a:spLocks noChangeArrowheads="1"/>
          </p:cNvSpPr>
          <p:nvPr/>
        </p:nvSpPr>
        <p:spPr bwMode="auto">
          <a:xfrm>
            <a:off x="971550" y="1484313"/>
            <a:ext cx="54832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just">
              <a:spcBef>
                <a:spcPct val="0"/>
              </a:spcBef>
              <a:buFontTx/>
              <a:buNone/>
            </a:pPr>
            <a:r>
              <a:rPr lang="zh-CN" altLang="en-US" sz="2400" b="1" dirty="0"/>
              <a:t>我国车联网优势</a:t>
            </a:r>
            <a:r>
              <a:rPr lang="en-US" altLang="zh-CN" sz="2400" b="1" dirty="0"/>
              <a:t>----</a:t>
            </a:r>
            <a:r>
              <a:rPr lang="zh-CN" altLang="en-US" sz="2400" b="1" dirty="0"/>
              <a:t>完整的产业链</a:t>
            </a:r>
            <a:endParaRPr lang="en-US" altLang="zh-CN" sz="2400" b="1" dirty="0"/>
          </a:p>
        </p:txBody>
      </p:sp>
      <p:sp>
        <p:nvSpPr>
          <p:cNvPr id="8" name="灯片编号占位符 11">
            <a:extLst>
              <a:ext uri="{FF2B5EF4-FFF2-40B4-BE49-F238E27FC236}">
                <a16:creationId xmlns:a16="http://schemas.microsoft.com/office/drawing/2014/main" id="{15F59AE5-F152-45E5-9014-EDC40E415D75}"/>
              </a:ext>
            </a:extLst>
          </p:cNvPr>
          <p:cNvSpPr txBox="1"/>
          <p:nvPr/>
        </p:nvSpPr>
        <p:spPr bwMode="auto">
          <a:xfrm>
            <a:off x="8726488" y="6492875"/>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36</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内容占位符 2">
            <a:extLst>
              <a:ext uri="{FF2B5EF4-FFF2-40B4-BE49-F238E27FC236}">
                <a16:creationId xmlns:a16="http://schemas.microsoft.com/office/drawing/2014/main" id="{F130095C-6CBE-497E-B4DD-979ADC7E045F}"/>
              </a:ext>
            </a:extLst>
          </p:cNvPr>
          <p:cNvSpPr txBox="1">
            <a:spLocks/>
          </p:cNvSpPr>
          <p:nvPr/>
        </p:nvSpPr>
        <p:spPr bwMode="auto">
          <a:xfrm>
            <a:off x="1225550" y="1952625"/>
            <a:ext cx="7989888" cy="363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04800" indent="-304800" defTabSz="4572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628650" indent="-304800" defTabSz="4572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898525" indent="-269875" defTabSz="4572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241425" indent="-233363"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1601788" indent="-233363"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0589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5161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29733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4305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Aft>
                <a:spcPts val="600"/>
              </a:spcAft>
              <a:buClr>
                <a:schemeClr val="tx1"/>
              </a:buClr>
              <a:buSzPct val="92000"/>
              <a:buFont typeface="Wingdings" panose="05000000000000000000" pitchFamily="2" charset="2"/>
              <a:buChar char="n"/>
            </a:pPr>
            <a:r>
              <a:rPr lang="zh-CN" altLang="en-US" sz="2400" dirty="0">
                <a:latin typeface="Franklin Gothic Medium" panose="020B0603020102020204" pitchFamily="34" charset="0"/>
              </a:rPr>
              <a:t>安全相关应用</a:t>
            </a:r>
            <a:endParaRPr lang="en-US" altLang="zh-CN" sz="2400" dirty="0">
              <a:latin typeface="Franklin Gothic Medium" panose="020B0603020102020204" pitchFamily="34" charset="0"/>
            </a:endParaRPr>
          </a:p>
          <a:p>
            <a:pPr eaLnBrk="1" hangingPunct="1">
              <a:spcAft>
                <a:spcPts val="600"/>
              </a:spcAft>
              <a:buClr>
                <a:schemeClr val="tx1"/>
              </a:buClr>
              <a:buSzPct val="92000"/>
              <a:buFont typeface="Wingdings" panose="05000000000000000000" pitchFamily="2" charset="2"/>
              <a:buChar char="n"/>
            </a:pPr>
            <a:endParaRPr lang="en-US" altLang="zh-CN" sz="2400" dirty="0">
              <a:latin typeface="Franklin Gothic Medium" panose="020B0603020102020204" pitchFamily="34" charset="0"/>
            </a:endParaRPr>
          </a:p>
          <a:p>
            <a:pPr eaLnBrk="1" hangingPunct="1">
              <a:spcAft>
                <a:spcPts val="600"/>
              </a:spcAft>
              <a:buClr>
                <a:schemeClr val="tx1"/>
              </a:buClr>
              <a:buSzPct val="92000"/>
              <a:buFont typeface="Wingdings" panose="05000000000000000000" pitchFamily="2" charset="2"/>
              <a:buChar char="n"/>
            </a:pPr>
            <a:r>
              <a:rPr lang="zh-CN" altLang="en-US" sz="2400" dirty="0">
                <a:latin typeface="Franklin Gothic Medium" panose="020B0603020102020204" pitchFamily="34" charset="0"/>
              </a:rPr>
              <a:t>增值服务</a:t>
            </a:r>
            <a:endParaRPr lang="zh-CN" altLang="en-US" sz="1800" dirty="0">
              <a:latin typeface="Franklin Gothic Medium" panose="020B0603020102020204" pitchFamily="34" charset="0"/>
            </a:endParaRPr>
          </a:p>
        </p:txBody>
      </p:sp>
      <p:pic>
        <p:nvPicPr>
          <p:cNvPr id="48131" name="图片 1">
            <a:extLst>
              <a:ext uri="{FF2B5EF4-FFF2-40B4-BE49-F238E27FC236}">
                <a16:creationId xmlns:a16="http://schemas.microsoft.com/office/drawing/2014/main" id="{2CEB4865-4A8C-4B1F-BE4D-4473FC6C8791}"/>
              </a:ext>
            </a:extLst>
          </p:cNvPr>
          <p:cNvPicPr>
            <a:picLocks noChangeAspect="1"/>
          </p:cNvPicPr>
          <p:nvPr/>
        </p:nvPicPr>
        <p:blipFill>
          <a:blip r:embed="rId2">
            <a:extLst>
              <a:ext uri="{28A0092B-C50C-407E-A947-70E740481C1C}">
                <a14:useLocalDpi xmlns:a14="http://schemas.microsoft.com/office/drawing/2010/main" val="0"/>
              </a:ext>
            </a:extLst>
          </a:blip>
          <a:srcRect l="1965" r="1660" b="2859"/>
          <a:stretch>
            <a:fillRect/>
          </a:stretch>
        </p:blipFill>
        <p:spPr bwMode="auto">
          <a:xfrm>
            <a:off x="4932363" y="1747838"/>
            <a:ext cx="3786187" cy="282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2" name="图片 2">
            <a:extLst>
              <a:ext uri="{FF2B5EF4-FFF2-40B4-BE49-F238E27FC236}">
                <a16:creationId xmlns:a16="http://schemas.microsoft.com/office/drawing/2014/main" id="{63D880CB-6603-463F-8909-5CB5D012E47B}"/>
              </a:ext>
            </a:extLst>
          </p:cNvPr>
          <p:cNvPicPr>
            <a:picLocks noChangeAspect="1"/>
          </p:cNvPicPr>
          <p:nvPr/>
        </p:nvPicPr>
        <p:blipFill>
          <a:blip r:embed="rId3">
            <a:extLst>
              <a:ext uri="{28A0092B-C50C-407E-A947-70E740481C1C}">
                <a14:useLocalDpi xmlns:a14="http://schemas.microsoft.com/office/drawing/2010/main" val="0"/>
              </a:ext>
            </a:extLst>
          </a:blip>
          <a:srcRect t="1355" r="2606"/>
          <a:stretch>
            <a:fillRect/>
          </a:stretch>
        </p:blipFill>
        <p:spPr bwMode="auto">
          <a:xfrm>
            <a:off x="457200" y="3730625"/>
            <a:ext cx="4219575" cy="271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F5D5B61B-1774-49EF-8B7D-60BCF84A359A}"/>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a:t>    </a:t>
            </a:r>
            <a:r>
              <a:rPr lang="en-US" altLang="zh-CN" sz="3600">
                <a:latin typeface="黑体" panose="02010609060101010101" pitchFamily="49" charset="-122"/>
                <a:ea typeface="黑体" panose="02010609060101010101" pitchFamily="49" charset="-122"/>
              </a:rPr>
              <a:t>6.1 </a:t>
            </a:r>
            <a:r>
              <a:rPr lang="zh-CN" altLang="en-US" sz="3600">
                <a:latin typeface="黑体" panose="02010609060101010101" pitchFamily="49" charset="-122"/>
                <a:ea typeface="黑体" panose="02010609060101010101" pitchFamily="49" charset="-122"/>
              </a:rPr>
              <a:t>什么是车联网</a:t>
            </a:r>
            <a:endParaRPr lang="zh-CN" altLang="en-US" sz="3600" dirty="0">
              <a:latin typeface="黑体" panose="02010609060101010101" pitchFamily="49" charset="-122"/>
              <a:ea typeface="黑体" panose="02010609060101010101" pitchFamily="49" charset="-122"/>
            </a:endParaRPr>
          </a:p>
        </p:txBody>
      </p:sp>
      <p:sp>
        <p:nvSpPr>
          <p:cNvPr id="48134" name="TextBox 49">
            <a:extLst>
              <a:ext uri="{FF2B5EF4-FFF2-40B4-BE49-F238E27FC236}">
                <a16:creationId xmlns:a16="http://schemas.microsoft.com/office/drawing/2014/main" id="{E9279EB4-CF32-4264-B3A3-3912BFC0F2E2}"/>
              </a:ext>
            </a:extLst>
          </p:cNvPr>
          <p:cNvSpPr txBox="1">
            <a:spLocks noChangeArrowheads="1"/>
          </p:cNvSpPr>
          <p:nvPr/>
        </p:nvSpPr>
        <p:spPr bwMode="auto">
          <a:xfrm>
            <a:off x="107950" y="908050"/>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6.1.6 </a:t>
            </a:r>
            <a:r>
              <a:rPr lang="zh-CN" altLang="en-US" sz="2600">
                <a:latin typeface="黑体" panose="02010609060101010101" pitchFamily="49" charset="-122"/>
                <a:ea typeface="黑体" panose="02010609060101010101" pitchFamily="49" charset="-122"/>
              </a:rPr>
              <a:t>车联网应用分类</a:t>
            </a:r>
          </a:p>
        </p:txBody>
      </p:sp>
      <p:sp>
        <p:nvSpPr>
          <p:cNvPr id="7" name="灯片编号占位符 11">
            <a:extLst>
              <a:ext uri="{FF2B5EF4-FFF2-40B4-BE49-F238E27FC236}">
                <a16:creationId xmlns:a16="http://schemas.microsoft.com/office/drawing/2014/main" id="{E78C64FE-2DB9-42A1-A0E4-BD211D4316A2}"/>
              </a:ext>
            </a:extLst>
          </p:cNvPr>
          <p:cNvSpPr txBox="1"/>
          <p:nvPr/>
        </p:nvSpPr>
        <p:spPr bwMode="auto">
          <a:xfrm>
            <a:off x="8726488" y="6492875"/>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37</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4" descr="https://timgsa.baidu.com/timg?image&amp;quality=80&amp;size=b9999_10000&amp;sec=1528340064&amp;di=08199156b17325cbc078b90d174a796c&amp;imgtype=jpg&amp;er=1&amp;src=http%3A%2F%2Fimg.11665.com%2Fimg03_p%2Fi3%2FT1TzqvXohvXXa7qLk7_064427.jpg">
            <a:extLst>
              <a:ext uri="{FF2B5EF4-FFF2-40B4-BE49-F238E27FC236}">
                <a16:creationId xmlns:a16="http://schemas.microsoft.com/office/drawing/2014/main" id="{2716A4C0-1D93-422D-ADA6-C7FF5D28BC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387" t="13898" r="9528" b="21951"/>
          <a:stretch>
            <a:fillRect/>
          </a:stretch>
        </p:blipFill>
        <p:spPr bwMode="auto">
          <a:xfrm>
            <a:off x="5580063" y="4210050"/>
            <a:ext cx="3013075" cy="238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5" name="Picture 2" descr="https://timgsa.baidu.com/timg?image&amp;quality=80&amp;size=b9999_10000&amp;sec=1527744125601&amp;di=43f3ff379e60992ab7024ff9a67d3b56&amp;imgtype=0&amp;src=http%3A%2F%2Fimg.carstuff.com.tw%2Fimages%2Fstories%2F2016%2FDick%2F201612%2F14%2Fv2v%2FV2V-GM-illo-1345557723736-web-hero.jpg">
            <a:extLst>
              <a:ext uri="{FF2B5EF4-FFF2-40B4-BE49-F238E27FC236}">
                <a16:creationId xmlns:a16="http://schemas.microsoft.com/office/drawing/2014/main" id="{264C756F-7221-4D80-9935-F96085410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199" r="7091"/>
          <a:stretch>
            <a:fillRect/>
          </a:stretch>
        </p:blipFill>
        <p:spPr bwMode="auto">
          <a:xfrm>
            <a:off x="746125" y="2357438"/>
            <a:ext cx="4435475" cy="304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6" name="Picture 6" descr="https://timgsa.baidu.com/timg?image&amp;quality=80&amp;size=b9999_10000&amp;sec=1528346673&amp;di=4c967ad14762543843db2026a21fbe18&amp;imgtype=jpg&amp;er=1&amp;src=http%3A%2F%2Fa.hiphotos.baidu.com%2Fexp%2Fw%3D500%2Fsign%3D21edba5b5a6034a829e2b881fb1249d9%2F9e3df8dcd100baa175d974e14110b912c9fc2ef6.jpg">
            <a:extLst>
              <a:ext uri="{FF2B5EF4-FFF2-40B4-BE49-F238E27FC236}">
                <a16:creationId xmlns:a16="http://schemas.microsoft.com/office/drawing/2014/main" id="{9F6C248D-8754-4E22-9034-44A8A354BF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8736" t="14160" r="24144" b="50179"/>
          <a:stretch>
            <a:fillRect/>
          </a:stretch>
        </p:blipFill>
        <p:spPr bwMode="auto">
          <a:xfrm>
            <a:off x="5867400" y="1679575"/>
            <a:ext cx="2376488" cy="246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7" name="矩形 1">
            <a:extLst>
              <a:ext uri="{FF2B5EF4-FFF2-40B4-BE49-F238E27FC236}">
                <a16:creationId xmlns:a16="http://schemas.microsoft.com/office/drawing/2014/main" id="{7A519859-EE15-4E06-8223-094ED9CEC1DC}"/>
              </a:ext>
            </a:extLst>
          </p:cNvPr>
          <p:cNvSpPr>
            <a:spLocks noChangeArrowheads="1"/>
          </p:cNvSpPr>
          <p:nvPr/>
        </p:nvSpPr>
        <p:spPr bwMode="auto">
          <a:xfrm>
            <a:off x="1835150" y="5589588"/>
            <a:ext cx="2032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a:solidFill>
                  <a:srgbClr val="002060"/>
                </a:solidFill>
              </a:rPr>
              <a:t>周围环境感知</a:t>
            </a:r>
          </a:p>
        </p:txBody>
      </p:sp>
      <p:sp>
        <p:nvSpPr>
          <p:cNvPr id="7" name="Rectangle 2">
            <a:extLst>
              <a:ext uri="{FF2B5EF4-FFF2-40B4-BE49-F238E27FC236}">
                <a16:creationId xmlns:a16="http://schemas.microsoft.com/office/drawing/2014/main" id="{1E339368-D6E8-4B99-90A0-BE7B9952F102}"/>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a:t>    </a:t>
            </a:r>
            <a:r>
              <a:rPr lang="en-US" altLang="zh-CN" sz="3600">
                <a:latin typeface="黑体" panose="02010609060101010101" pitchFamily="49" charset="-122"/>
                <a:ea typeface="黑体" panose="02010609060101010101" pitchFamily="49" charset="-122"/>
              </a:rPr>
              <a:t>6.1 </a:t>
            </a:r>
            <a:r>
              <a:rPr lang="zh-CN" altLang="en-US" sz="3600">
                <a:latin typeface="黑体" panose="02010609060101010101" pitchFamily="49" charset="-122"/>
                <a:ea typeface="黑体" panose="02010609060101010101" pitchFamily="49" charset="-122"/>
              </a:rPr>
              <a:t>什么是车联网</a:t>
            </a:r>
            <a:endParaRPr lang="zh-CN" altLang="en-US" sz="3600" dirty="0">
              <a:latin typeface="黑体" panose="02010609060101010101" pitchFamily="49" charset="-122"/>
              <a:ea typeface="黑体" panose="02010609060101010101" pitchFamily="49" charset="-122"/>
            </a:endParaRPr>
          </a:p>
        </p:txBody>
      </p:sp>
      <p:sp>
        <p:nvSpPr>
          <p:cNvPr id="49159" name="TextBox 49">
            <a:extLst>
              <a:ext uri="{FF2B5EF4-FFF2-40B4-BE49-F238E27FC236}">
                <a16:creationId xmlns:a16="http://schemas.microsoft.com/office/drawing/2014/main" id="{9D0A21AB-F32E-477B-A938-F0F064DA9B26}"/>
              </a:ext>
            </a:extLst>
          </p:cNvPr>
          <p:cNvSpPr txBox="1">
            <a:spLocks noChangeArrowheads="1"/>
          </p:cNvSpPr>
          <p:nvPr/>
        </p:nvSpPr>
        <p:spPr bwMode="auto">
          <a:xfrm>
            <a:off x="107950" y="908050"/>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6.1.6 </a:t>
            </a:r>
            <a:r>
              <a:rPr lang="zh-CN" altLang="en-US" sz="2600">
                <a:latin typeface="黑体" panose="02010609060101010101" pitchFamily="49" charset="-122"/>
                <a:ea typeface="黑体" panose="02010609060101010101" pitchFamily="49" charset="-122"/>
              </a:rPr>
              <a:t>车联网应用分类</a:t>
            </a:r>
          </a:p>
        </p:txBody>
      </p:sp>
      <p:sp>
        <p:nvSpPr>
          <p:cNvPr id="8" name="灯片编号占位符 11">
            <a:extLst>
              <a:ext uri="{FF2B5EF4-FFF2-40B4-BE49-F238E27FC236}">
                <a16:creationId xmlns:a16="http://schemas.microsoft.com/office/drawing/2014/main" id="{E68A4236-B99D-46DE-AB24-7C8C78C0D33F}"/>
              </a:ext>
            </a:extLst>
          </p:cNvPr>
          <p:cNvSpPr txBox="1"/>
          <p:nvPr/>
        </p:nvSpPr>
        <p:spPr bwMode="auto">
          <a:xfrm>
            <a:off x="8726488" y="6492875"/>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38</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4" descr="Highway2">
            <a:extLst>
              <a:ext uri="{FF2B5EF4-FFF2-40B4-BE49-F238E27FC236}">
                <a16:creationId xmlns:a16="http://schemas.microsoft.com/office/drawing/2014/main" id="{C6B25B24-43DB-4E27-A0FD-0FA9F271CD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07950" y="3143250"/>
            <a:ext cx="9251950"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tt copy">
            <a:extLst>
              <a:ext uri="{FF2B5EF4-FFF2-40B4-BE49-F238E27FC236}">
                <a16:creationId xmlns:a16="http://schemas.microsoft.com/office/drawing/2014/main" id="{5353A04B-7C22-4E49-ADB4-3FB8177663DA}"/>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44688" y="2273300"/>
            <a:ext cx="172720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descr="quartz_a8l">
            <a:extLst>
              <a:ext uri="{FF2B5EF4-FFF2-40B4-BE49-F238E27FC236}">
                <a16:creationId xmlns:a16="http://schemas.microsoft.com/office/drawing/2014/main" id="{420D2DF9-0F6C-4600-8ED7-2C699E2EA794}"/>
              </a:ext>
            </a:extLst>
          </p:cNvPr>
          <p:cNvPicPr>
            <a:picLocks noChangeAspect="1" noChangeArrowheads="1"/>
          </p:cNvPicPr>
          <p:nvPr/>
        </p:nvPicPr>
        <p:blipFill>
          <a:blip r:embed="rId5">
            <a:clrChange>
              <a:clrFrom>
                <a:srgbClr val="FDFEFF"/>
              </a:clrFrom>
              <a:clrTo>
                <a:srgbClr val="FDFEFF">
                  <a:alpha val="0"/>
                </a:srgbClr>
              </a:clrTo>
            </a:clrChange>
            <a:extLst>
              <a:ext uri="{28A0092B-C50C-407E-A947-70E740481C1C}">
                <a14:useLocalDpi xmlns:a14="http://schemas.microsoft.com/office/drawing/2010/main" val="0"/>
              </a:ext>
            </a:extLst>
          </a:blip>
          <a:srcRect/>
          <a:stretch>
            <a:fillRect/>
          </a:stretch>
        </p:blipFill>
        <p:spPr bwMode="auto">
          <a:xfrm>
            <a:off x="-2160588" y="2960688"/>
            <a:ext cx="172720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7">
            <a:extLst>
              <a:ext uri="{FF2B5EF4-FFF2-40B4-BE49-F238E27FC236}">
                <a16:creationId xmlns:a16="http://schemas.microsoft.com/office/drawing/2014/main" id="{292BB3C3-50E8-4CC6-95C9-D4987007B3A2}"/>
              </a:ext>
            </a:extLst>
          </p:cNvPr>
          <p:cNvGrpSpPr>
            <a:grpSpLocks/>
          </p:cNvGrpSpPr>
          <p:nvPr/>
        </p:nvGrpSpPr>
        <p:grpSpPr bwMode="auto">
          <a:xfrm>
            <a:off x="4067175" y="1844675"/>
            <a:ext cx="2881313" cy="2808288"/>
            <a:chOff x="2562" y="1616"/>
            <a:chExt cx="1815" cy="1769"/>
          </a:xfrm>
        </p:grpSpPr>
        <p:sp>
          <p:nvSpPr>
            <p:cNvPr id="50186" name="Line 8">
              <a:extLst>
                <a:ext uri="{FF2B5EF4-FFF2-40B4-BE49-F238E27FC236}">
                  <a16:creationId xmlns:a16="http://schemas.microsoft.com/office/drawing/2014/main" id="{CBB411AA-F9EE-4B59-9D41-E314DDB180FE}"/>
                </a:ext>
              </a:extLst>
            </p:cNvPr>
            <p:cNvSpPr>
              <a:spLocks noChangeShapeType="1"/>
            </p:cNvSpPr>
            <p:nvPr/>
          </p:nvSpPr>
          <p:spPr bwMode="auto">
            <a:xfrm flipH="1" flipV="1">
              <a:off x="2562" y="3136"/>
              <a:ext cx="1225" cy="249"/>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187" name="AutoShape 9">
              <a:extLst>
                <a:ext uri="{FF2B5EF4-FFF2-40B4-BE49-F238E27FC236}">
                  <a16:creationId xmlns:a16="http://schemas.microsoft.com/office/drawing/2014/main" id="{D66C6290-D83C-40AF-B84C-221293169006}"/>
                </a:ext>
              </a:extLst>
            </p:cNvPr>
            <p:cNvSpPr>
              <a:spLocks noChangeArrowheads="1"/>
            </p:cNvSpPr>
            <p:nvPr/>
          </p:nvSpPr>
          <p:spPr bwMode="auto">
            <a:xfrm>
              <a:off x="3447" y="1616"/>
              <a:ext cx="930" cy="1111"/>
            </a:xfrm>
            <a:prstGeom prst="wedgeRectCallout">
              <a:avLst>
                <a:gd name="adj1" fmla="val -78065"/>
                <a:gd name="adj2" fmla="val 96176"/>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en-US" sz="1800" baseline="-25000">
                <a:latin typeface="Arial" panose="020B0604020202020204" pitchFamily="34" charset="0"/>
                <a:ea typeface="宋体" panose="02010600030101010101" pitchFamily="2" charset="-122"/>
                <a:cs typeface="Arial" panose="020B0604020202020204" pitchFamily="34" charset="0"/>
              </a:endParaRPr>
            </a:p>
          </p:txBody>
        </p:sp>
        <p:pic>
          <p:nvPicPr>
            <p:cNvPr id="50188" name="Picture 10" descr="brake lights">
              <a:extLst>
                <a:ext uri="{FF2B5EF4-FFF2-40B4-BE49-F238E27FC236}">
                  <a16:creationId xmlns:a16="http://schemas.microsoft.com/office/drawing/2014/main" id="{72729A14-9DC2-4942-94E7-2AE305285B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2" y="1661"/>
              <a:ext cx="830" cy="1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13" name="Object 11">
            <a:extLst>
              <a:ext uri="{FF2B5EF4-FFF2-40B4-BE49-F238E27FC236}">
                <a16:creationId xmlns:a16="http://schemas.microsoft.com/office/drawing/2014/main" id="{7F9A3954-C70D-4A9A-A225-68A484090E69}"/>
              </a:ext>
            </a:extLst>
          </p:cNvPr>
          <p:cNvGraphicFramePr>
            <a:graphicFrameLocks noChangeAspect="1"/>
          </p:cNvGraphicFramePr>
          <p:nvPr/>
        </p:nvGraphicFramePr>
        <p:xfrm>
          <a:off x="7886700" y="4040188"/>
          <a:ext cx="1257300" cy="1249362"/>
        </p:xfrm>
        <a:graphic>
          <a:graphicData uri="http://schemas.openxmlformats.org/presentationml/2006/ole">
            <mc:AlternateContent xmlns:mc="http://schemas.openxmlformats.org/markup-compatibility/2006">
              <mc:Choice xmlns:v="urn:schemas-microsoft-com:vml" Requires="v">
                <p:oleObj spid="_x0000_s1048" name="Image" r:id="rId7" imgW="1944229" imgH="1931521" progId="Photoshop.Image.5">
                  <p:embed/>
                </p:oleObj>
              </mc:Choice>
              <mc:Fallback>
                <p:oleObj name="Image" r:id="rId7" imgW="1944229" imgH="1931521" progId="Photoshop.Image.5">
                  <p:embed/>
                  <p:pic>
                    <p:nvPicPr>
                      <p:cNvPr id="0" name="Object 11"/>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86700" y="4040188"/>
                        <a:ext cx="1257300" cy="1249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Rectangle 2">
            <a:extLst>
              <a:ext uri="{FF2B5EF4-FFF2-40B4-BE49-F238E27FC236}">
                <a16:creationId xmlns:a16="http://schemas.microsoft.com/office/drawing/2014/main" id="{E20D9A77-02AE-4B4C-AD96-94550005C705}"/>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a:t>    </a:t>
            </a:r>
            <a:r>
              <a:rPr lang="en-US" altLang="zh-CN" sz="3600">
                <a:latin typeface="黑体" panose="02010609060101010101" pitchFamily="49" charset="-122"/>
                <a:ea typeface="黑体" panose="02010609060101010101" pitchFamily="49" charset="-122"/>
              </a:rPr>
              <a:t>6.1 </a:t>
            </a:r>
            <a:r>
              <a:rPr lang="zh-CN" altLang="en-US" sz="3600">
                <a:latin typeface="黑体" panose="02010609060101010101" pitchFamily="49" charset="-122"/>
                <a:ea typeface="黑体" panose="02010609060101010101" pitchFamily="49" charset="-122"/>
              </a:rPr>
              <a:t>什么是车联网</a:t>
            </a:r>
            <a:endParaRPr lang="zh-CN" altLang="en-US" sz="3600" dirty="0">
              <a:latin typeface="黑体" panose="02010609060101010101" pitchFamily="49" charset="-122"/>
              <a:ea typeface="黑体" panose="02010609060101010101" pitchFamily="49" charset="-122"/>
            </a:endParaRPr>
          </a:p>
        </p:txBody>
      </p:sp>
      <p:sp>
        <p:nvSpPr>
          <p:cNvPr id="50184" name="TextBox 49">
            <a:extLst>
              <a:ext uri="{FF2B5EF4-FFF2-40B4-BE49-F238E27FC236}">
                <a16:creationId xmlns:a16="http://schemas.microsoft.com/office/drawing/2014/main" id="{14A0894D-6BD1-4A0F-AF5D-04050E28D966}"/>
              </a:ext>
            </a:extLst>
          </p:cNvPr>
          <p:cNvSpPr txBox="1">
            <a:spLocks noChangeArrowheads="1"/>
          </p:cNvSpPr>
          <p:nvPr/>
        </p:nvSpPr>
        <p:spPr bwMode="auto">
          <a:xfrm>
            <a:off x="107950" y="908050"/>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6.1.6 </a:t>
            </a:r>
            <a:r>
              <a:rPr lang="zh-CN" altLang="en-US" sz="2600">
                <a:latin typeface="黑体" panose="02010609060101010101" pitchFamily="49" charset="-122"/>
                <a:ea typeface="黑体" panose="02010609060101010101" pitchFamily="49" charset="-122"/>
              </a:rPr>
              <a:t>车联网应用分类</a:t>
            </a:r>
          </a:p>
        </p:txBody>
      </p:sp>
      <p:sp>
        <p:nvSpPr>
          <p:cNvPr id="2" name="矩形 1">
            <a:extLst>
              <a:ext uri="{FF2B5EF4-FFF2-40B4-BE49-F238E27FC236}">
                <a16:creationId xmlns:a16="http://schemas.microsoft.com/office/drawing/2014/main" id="{40885F78-ACE6-466E-B154-535EAF0E0714}"/>
              </a:ext>
            </a:extLst>
          </p:cNvPr>
          <p:cNvSpPr/>
          <p:nvPr/>
        </p:nvSpPr>
        <p:spPr>
          <a:xfrm>
            <a:off x="2727325" y="6059488"/>
            <a:ext cx="4133850" cy="461962"/>
          </a:xfrm>
          <a:prstGeom prst="rect">
            <a:avLst/>
          </a:prstGeom>
        </p:spPr>
        <p:txBody>
          <a:bodyPr wrap="none">
            <a:spAutoFit/>
          </a:bodyPr>
          <a:lstStyle/>
          <a:p>
            <a:pPr>
              <a:defRPr/>
            </a:pPr>
            <a:r>
              <a:rPr lang="zh-CN" altLang="en-US" sz="2400" dirty="0">
                <a:solidFill>
                  <a:srgbClr val="002060"/>
                </a:solidFill>
                <a:latin typeface="+mj-ea"/>
                <a:ea typeface="+mj-ea"/>
              </a:rPr>
              <a:t>安全相关应用</a:t>
            </a:r>
            <a:r>
              <a:rPr lang="en-US" altLang="zh-CN" sz="2400" dirty="0">
                <a:solidFill>
                  <a:srgbClr val="002060"/>
                </a:solidFill>
                <a:latin typeface="+mj-ea"/>
                <a:ea typeface="+mj-ea"/>
              </a:rPr>
              <a:t>: </a:t>
            </a:r>
            <a:r>
              <a:rPr lang="zh-CN" altLang="en-US" sz="2400" dirty="0">
                <a:solidFill>
                  <a:srgbClr val="002060"/>
                </a:solidFill>
                <a:latin typeface="+mj-ea"/>
                <a:ea typeface="+mj-ea"/>
              </a:rPr>
              <a:t>碰撞预警系统 </a:t>
            </a:r>
          </a:p>
        </p:txBody>
      </p:sp>
      <p:sp>
        <p:nvSpPr>
          <p:cNvPr id="15" name="灯片编号占位符 11">
            <a:extLst>
              <a:ext uri="{FF2B5EF4-FFF2-40B4-BE49-F238E27FC236}">
                <a16:creationId xmlns:a16="http://schemas.microsoft.com/office/drawing/2014/main" id="{1CA88BF5-CDF4-4850-BC8E-92CDBABBA7CA}"/>
              </a:ext>
            </a:extLst>
          </p:cNvPr>
          <p:cNvSpPr txBox="1"/>
          <p:nvPr/>
        </p:nvSpPr>
        <p:spPr bwMode="auto">
          <a:xfrm>
            <a:off x="8726488" y="6492875"/>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39</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0.16927 0.01528 L 0.92135 0.19908 " pathEditMode="relative" ptsTypes="AA">
                                      <p:cBhvr>
                                        <p:cTn id="6" dur="2000" fill="hold"/>
                                        <p:tgtEl>
                                          <p:spTgt spid="8"/>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02743 0.07361 L 0.45278 0.18889 " pathEditMode="relative" rAng="0" ptsTypes="AA">
                                      <p:cBhvr>
                                        <p:cTn id="8" dur="2000" fill="hold"/>
                                        <p:tgtEl>
                                          <p:spTgt spid="7"/>
                                        </p:tgtEl>
                                        <p:attrNameLst>
                                          <p:attrName>ppt_x</p:attrName>
                                          <p:attrName>ppt_y</p:attrName>
                                        </p:attrNameLst>
                                      </p:cBhvr>
                                      <p:rCtr x="24010" y="5764"/>
                                    </p:animMotion>
                                  </p:childTnLst>
                                </p:cTn>
                              </p:par>
                              <p:par>
                                <p:cTn id="9" presetID="1" presetClass="entr" presetSubtype="0" fill="hold" nodeType="withEffect">
                                  <p:stCondLst>
                                    <p:cond delay="1300"/>
                                  </p:stCondLst>
                                  <p:childTnLst>
                                    <p:set>
                                      <p:cBhvr>
                                        <p:cTn id="10" dur="1" fill="hold">
                                          <p:stCondLst>
                                            <p:cond delay="0"/>
                                          </p:stCondLst>
                                        </p:cTn>
                                        <p:tgtEl>
                                          <p:spTgt spid="13"/>
                                        </p:tgtEl>
                                        <p:attrNameLst>
                                          <p:attrName>style.visibility</p:attrName>
                                        </p:attrNameLst>
                                      </p:cBhvr>
                                      <p:to>
                                        <p:strVal val="visible"/>
                                      </p:to>
                                    </p:set>
                                  </p:childTnLst>
                                </p:cTn>
                              </p:par>
                            </p:childTnLst>
                          </p:cTn>
                        </p:par>
                        <p:par>
                          <p:cTn id="11" fill="hold" nodeType="afterGroup">
                            <p:stCondLst>
                              <p:cond delay="2000"/>
                            </p:stCondLst>
                            <p:childTnLst>
                              <p:par>
                                <p:cTn id="12" presetID="22" presetClass="entr" presetSubtype="2"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right)">
                                      <p:cBhvr>
                                        <p:cTn id="14" dur="500"/>
                                        <p:tgtEl>
                                          <p:spTgt spid="9"/>
                                        </p:tgtEl>
                                      </p:cBhvr>
                                    </p:animEffect>
                                  </p:childTnLst>
                                </p:cTn>
                              </p:par>
                            </p:childTnLst>
                          </p:cTn>
                        </p:par>
                        <p:par>
                          <p:cTn id="15" fill="hold" nodeType="afterGroup">
                            <p:stCondLst>
                              <p:cond delay="2500"/>
                            </p:stCondLst>
                            <p:childTnLst>
                              <p:par>
                                <p:cTn id="16" presetID="1" presetClass="exit" presetSubtype="0" fill="hold" nodeType="afterEffect">
                                  <p:stCondLst>
                                    <p:cond delay="500"/>
                                  </p:stCondLst>
                                  <p:childTnLst>
                                    <p:set>
                                      <p:cBhvr>
                                        <p:cTn id="17" dur="1" fill="hold">
                                          <p:stCondLst>
                                            <p:cond delay="0"/>
                                          </p:stCondLst>
                                        </p:cTn>
                                        <p:tgtEl>
                                          <p:spTgt spid="9"/>
                                        </p:tgtEl>
                                        <p:attrNameLst>
                                          <p:attrName>style.visibility</p:attrName>
                                        </p:attrNameLst>
                                      </p:cBhvr>
                                      <p:to>
                                        <p:strVal val="hidden"/>
                                      </p:to>
                                    </p:set>
                                  </p:childTnLst>
                                </p:cTn>
                              </p:par>
                            </p:childTnLst>
                          </p:cTn>
                        </p:par>
                        <p:par>
                          <p:cTn id="18" fill="hold" nodeType="afterGroup">
                            <p:stCondLst>
                              <p:cond delay="3000"/>
                            </p:stCondLst>
                            <p:childTnLst>
                              <p:par>
                                <p:cTn id="19" presetID="0" presetClass="path" presetSubtype="0" accel="50000" decel="50000" fill="hold" nodeType="afterEffect">
                                  <p:stCondLst>
                                    <p:cond delay="0"/>
                                  </p:stCondLst>
                                  <p:childTnLst>
                                    <p:animMotion origin="layout" path="M 0.45278 0.18889 L 0.66945 0.24144 " pathEditMode="relative" rAng="0" ptsTypes="AA">
                                      <p:cBhvr>
                                        <p:cTn id="20" dur="2000" fill="hold"/>
                                        <p:tgtEl>
                                          <p:spTgt spid="7"/>
                                        </p:tgtEl>
                                        <p:attrNameLst>
                                          <p:attrName>ppt_x</p:attrName>
                                          <p:attrName>ppt_y</p:attrName>
                                        </p:attrNameLst>
                                      </p:cBhvr>
                                      <p:rCtr x="10833" y="26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内容占位符 2">
            <a:extLst>
              <a:ext uri="{FF2B5EF4-FFF2-40B4-BE49-F238E27FC236}">
                <a16:creationId xmlns:a16="http://schemas.microsoft.com/office/drawing/2014/main" id="{D2001F09-3678-46B7-B3F5-CDACE7834B33}"/>
              </a:ext>
            </a:extLst>
          </p:cNvPr>
          <p:cNvSpPr txBox="1">
            <a:spLocks/>
          </p:cNvSpPr>
          <p:nvPr/>
        </p:nvSpPr>
        <p:spPr bwMode="auto">
          <a:xfrm>
            <a:off x="395288" y="1557338"/>
            <a:ext cx="8175625" cy="2365375"/>
          </a:xfrm>
          <a:prstGeom prst="rect">
            <a:avLst/>
          </a:prstGeom>
          <a:noFill/>
          <a:ln>
            <a:noFill/>
          </a:ln>
        </p:spPr>
        <p:txBody>
          <a:bodyPr/>
          <a:lstStyle>
            <a:lvl1pPr marL="304800" indent="-304800" defTabSz="4572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628650" indent="-304800" defTabSz="4572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defTabSz="4572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spcAft>
                <a:spcPts val="600"/>
              </a:spcAft>
              <a:buClr>
                <a:schemeClr val="tx1"/>
              </a:buClr>
              <a:buSzPct val="92000"/>
              <a:buFont typeface="Wingdings" panose="05000000000000000000" pitchFamily="2" charset="2"/>
              <a:buChar char="u"/>
              <a:defRPr/>
            </a:pPr>
            <a:r>
              <a:rPr lang="zh-CN" altLang="en-US" sz="2400" dirty="0">
                <a:latin typeface="+mn-ea"/>
                <a:ea typeface="+mn-ea"/>
              </a:rPr>
              <a:t>交通问题是目前社会关注度极高的热点问题，也是关心到我们国家长远持续发展的战略性问题</a:t>
            </a:r>
            <a:endParaRPr lang="en-US" altLang="zh-CN" sz="2400" dirty="0">
              <a:latin typeface="+mn-ea"/>
              <a:ea typeface="+mn-ea"/>
            </a:endParaRPr>
          </a:p>
          <a:p>
            <a:pPr lvl="1" eaLnBrk="1" hangingPunct="1">
              <a:spcBef>
                <a:spcPct val="0"/>
              </a:spcBef>
              <a:spcAft>
                <a:spcPts val="600"/>
              </a:spcAft>
              <a:buClr>
                <a:schemeClr val="tx1"/>
              </a:buClr>
              <a:buSzPct val="92000"/>
              <a:buFont typeface="Wingdings" panose="05000000000000000000" pitchFamily="2" charset="2"/>
              <a:buChar char="n"/>
              <a:defRPr/>
            </a:pPr>
            <a:r>
              <a:rPr lang="zh-CN" altLang="en-US" sz="2200" dirty="0">
                <a:latin typeface="+mn-ea"/>
                <a:ea typeface="+mn-ea"/>
              </a:rPr>
              <a:t>能耗的角度里看，目前中国的石油进口依赖度已超过</a:t>
            </a:r>
            <a:r>
              <a:rPr lang="en-US" altLang="zh-CN" sz="2200" dirty="0">
                <a:latin typeface="+mn-ea"/>
                <a:ea typeface="+mn-ea"/>
              </a:rPr>
              <a:t>50%</a:t>
            </a:r>
            <a:r>
              <a:rPr lang="zh-CN" altLang="en-US" sz="2200" dirty="0">
                <a:latin typeface="+mn-ea"/>
                <a:ea typeface="+mn-ea"/>
              </a:rPr>
              <a:t>。排污方面我们国家的机动车氮氧排放量占到世界排放量的</a:t>
            </a:r>
            <a:r>
              <a:rPr lang="en-US" altLang="zh-CN" sz="2200" dirty="0">
                <a:latin typeface="+mn-ea"/>
                <a:ea typeface="+mn-ea"/>
              </a:rPr>
              <a:t>30%</a:t>
            </a:r>
            <a:r>
              <a:rPr lang="zh-CN" altLang="en-US" sz="2200" dirty="0">
                <a:latin typeface="+mn-ea"/>
                <a:ea typeface="+mn-ea"/>
              </a:rPr>
              <a:t>，其中很大一部分在堵车中白白消耗掉 </a:t>
            </a:r>
            <a:endParaRPr lang="zh-CN" altLang="en-US" sz="2400" dirty="0">
              <a:latin typeface="+mn-ea"/>
              <a:ea typeface="+mn-ea"/>
            </a:endParaRPr>
          </a:p>
          <a:p>
            <a:pPr lvl="1" eaLnBrk="1" hangingPunct="1">
              <a:spcBef>
                <a:spcPct val="0"/>
              </a:spcBef>
              <a:spcAft>
                <a:spcPts val="600"/>
              </a:spcAft>
              <a:buClr>
                <a:schemeClr val="tx1"/>
              </a:buClr>
              <a:buSzPct val="92000"/>
              <a:buFont typeface="Wingdings" panose="05000000000000000000" pitchFamily="2" charset="2"/>
              <a:buChar char="n"/>
              <a:defRPr/>
            </a:pPr>
            <a:r>
              <a:rPr lang="zh-CN" altLang="en-US" sz="2200" dirty="0">
                <a:latin typeface="+mn-ea"/>
                <a:ea typeface="+mn-ea"/>
              </a:rPr>
              <a:t>安全方面，国内每年交通事故造成伤亡人数达到</a:t>
            </a:r>
            <a:r>
              <a:rPr lang="en-US" altLang="zh-CN" sz="2200" dirty="0">
                <a:latin typeface="+mn-ea"/>
                <a:ea typeface="+mn-ea"/>
              </a:rPr>
              <a:t>50</a:t>
            </a:r>
            <a:r>
              <a:rPr lang="zh-CN" altLang="en-US" sz="2200" dirty="0">
                <a:latin typeface="+mn-ea"/>
                <a:ea typeface="+mn-ea"/>
              </a:rPr>
              <a:t>万人之多</a:t>
            </a:r>
            <a:endParaRPr lang="en-US" altLang="zh-CN" sz="2200" dirty="0">
              <a:latin typeface="+mn-ea"/>
              <a:ea typeface="+mn-ea"/>
            </a:endParaRPr>
          </a:p>
        </p:txBody>
      </p:sp>
      <p:pic>
        <p:nvPicPr>
          <p:cNvPr id="13315" name="图片 5">
            <a:extLst>
              <a:ext uri="{FF2B5EF4-FFF2-40B4-BE49-F238E27FC236}">
                <a16:creationId xmlns:a16="http://schemas.microsoft.com/office/drawing/2014/main" id="{A29EC22C-A68A-43AE-A33B-B60029DE592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5438" y="4081463"/>
            <a:ext cx="4060825" cy="2557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图片 6">
            <a:extLst>
              <a:ext uri="{FF2B5EF4-FFF2-40B4-BE49-F238E27FC236}">
                <a16:creationId xmlns:a16="http://schemas.microsoft.com/office/drawing/2014/main" id="{ECA4E1E7-9505-4167-8B81-93053FD894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22788" y="4087813"/>
            <a:ext cx="4305300" cy="256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7A0D1E63-2650-4409-90F0-C2A4CA516FAE}"/>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a:t>    </a:t>
            </a:r>
            <a:r>
              <a:rPr lang="en-US" altLang="zh-CN" sz="3600">
                <a:latin typeface="黑体" panose="02010609060101010101" pitchFamily="49" charset="-122"/>
                <a:ea typeface="黑体" panose="02010609060101010101" pitchFamily="49" charset="-122"/>
              </a:rPr>
              <a:t>6.1 </a:t>
            </a:r>
            <a:r>
              <a:rPr lang="zh-CN" altLang="en-US" sz="3600">
                <a:latin typeface="黑体" panose="02010609060101010101" pitchFamily="49" charset="-122"/>
                <a:ea typeface="黑体" panose="02010609060101010101" pitchFamily="49" charset="-122"/>
              </a:rPr>
              <a:t>什么是车联网</a:t>
            </a:r>
            <a:endParaRPr lang="zh-CN" altLang="en-US" sz="3600" dirty="0">
              <a:latin typeface="黑体" panose="02010609060101010101" pitchFamily="49" charset="-122"/>
              <a:ea typeface="黑体" panose="02010609060101010101" pitchFamily="49" charset="-122"/>
            </a:endParaRPr>
          </a:p>
        </p:txBody>
      </p:sp>
      <p:sp>
        <p:nvSpPr>
          <p:cNvPr id="13318" name="TextBox 49">
            <a:extLst>
              <a:ext uri="{FF2B5EF4-FFF2-40B4-BE49-F238E27FC236}">
                <a16:creationId xmlns:a16="http://schemas.microsoft.com/office/drawing/2014/main" id="{7998D863-3A90-4C95-BBFF-E56F565B572E}"/>
              </a:ext>
            </a:extLst>
          </p:cNvPr>
          <p:cNvSpPr txBox="1">
            <a:spLocks noChangeArrowheads="1"/>
          </p:cNvSpPr>
          <p:nvPr/>
        </p:nvSpPr>
        <p:spPr bwMode="auto">
          <a:xfrm>
            <a:off x="107950" y="908050"/>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6.1.1 </a:t>
            </a:r>
            <a:r>
              <a:rPr lang="zh-CN" altLang="en-US" sz="2600">
                <a:latin typeface="黑体" panose="02010609060101010101" pitchFamily="49" charset="-122"/>
                <a:ea typeface="黑体" panose="02010609060101010101" pitchFamily="49" charset="-122"/>
              </a:rPr>
              <a:t>车联网概述</a:t>
            </a:r>
          </a:p>
        </p:txBody>
      </p:sp>
      <p:sp>
        <p:nvSpPr>
          <p:cNvPr id="7" name="灯片编号占位符 11">
            <a:extLst>
              <a:ext uri="{FF2B5EF4-FFF2-40B4-BE49-F238E27FC236}">
                <a16:creationId xmlns:a16="http://schemas.microsoft.com/office/drawing/2014/main" id="{65E98853-9FAD-4CF3-9A60-7E1A333B2912}"/>
              </a:ext>
            </a:extLst>
          </p:cNvPr>
          <p:cNvSpPr txBox="1"/>
          <p:nvPr/>
        </p:nvSpPr>
        <p:spPr bwMode="auto">
          <a:xfrm>
            <a:off x="8818562" y="6515819"/>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4</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02" name="Object 4">
            <a:extLst>
              <a:ext uri="{FF2B5EF4-FFF2-40B4-BE49-F238E27FC236}">
                <a16:creationId xmlns:a16="http://schemas.microsoft.com/office/drawing/2014/main" id="{8870BFF8-60B7-4FAF-9EA0-9D75EB1A163C}"/>
              </a:ext>
            </a:extLst>
          </p:cNvPr>
          <p:cNvGraphicFramePr>
            <a:graphicFrameLocks/>
          </p:cNvGraphicFramePr>
          <p:nvPr/>
        </p:nvGraphicFramePr>
        <p:xfrm>
          <a:off x="0" y="1779588"/>
          <a:ext cx="9144000" cy="3598862"/>
        </p:xfrm>
        <a:graphic>
          <a:graphicData uri="http://schemas.openxmlformats.org/presentationml/2006/ole">
            <mc:AlternateContent xmlns:mc="http://schemas.openxmlformats.org/markup-compatibility/2006">
              <mc:Choice xmlns:v="urn:schemas-microsoft-com:vml" Requires="v">
                <p:oleObj spid="_x0000_s2072" name="Image" r:id="rId3" imgW="6054878" imgH="2201220" progId="Photoshop.Image.5">
                  <p:embed/>
                </p:oleObj>
              </mc:Choice>
              <mc:Fallback>
                <p:oleObj name="Image" r:id="rId3" imgW="6054878" imgH="2201220" progId="Photoshop.Image.5">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79588"/>
                        <a:ext cx="9144000" cy="3598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Line 5">
            <a:extLst>
              <a:ext uri="{FF2B5EF4-FFF2-40B4-BE49-F238E27FC236}">
                <a16:creationId xmlns:a16="http://schemas.microsoft.com/office/drawing/2014/main" id="{F4DDBA17-97D0-47E2-9DED-E5ABCECE8428}"/>
              </a:ext>
            </a:extLst>
          </p:cNvPr>
          <p:cNvSpPr>
            <a:spLocks noChangeShapeType="1"/>
          </p:cNvSpPr>
          <p:nvPr/>
        </p:nvSpPr>
        <p:spPr bwMode="auto">
          <a:xfrm flipH="1" flipV="1">
            <a:off x="2657475" y="3270250"/>
            <a:ext cx="3706813" cy="782638"/>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6" name="Group 6">
            <a:extLst>
              <a:ext uri="{FF2B5EF4-FFF2-40B4-BE49-F238E27FC236}">
                <a16:creationId xmlns:a16="http://schemas.microsoft.com/office/drawing/2014/main" id="{30F9DB9A-3D77-456A-8FC2-4392647327E9}"/>
              </a:ext>
            </a:extLst>
          </p:cNvPr>
          <p:cNvGrpSpPr>
            <a:grpSpLocks/>
          </p:cNvGrpSpPr>
          <p:nvPr/>
        </p:nvGrpSpPr>
        <p:grpSpPr bwMode="auto">
          <a:xfrm>
            <a:off x="1677988" y="3983038"/>
            <a:ext cx="1217612" cy="1606550"/>
            <a:chOff x="490" y="3385"/>
            <a:chExt cx="686" cy="884"/>
          </a:xfrm>
        </p:grpSpPr>
        <p:sp>
          <p:nvSpPr>
            <p:cNvPr id="51211" name="AutoShape 7">
              <a:extLst>
                <a:ext uri="{FF2B5EF4-FFF2-40B4-BE49-F238E27FC236}">
                  <a16:creationId xmlns:a16="http://schemas.microsoft.com/office/drawing/2014/main" id="{29FD5995-3BFC-475B-9A4E-9B8AE4B34580}"/>
                </a:ext>
              </a:extLst>
            </p:cNvPr>
            <p:cNvSpPr>
              <a:spLocks noChangeArrowheads="1"/>
            </p:cNvSpPr>
            <p:nvPr/>
          </p:nvSpPr>
          <p:spPr bwMode="auto">
            <a:xfrm>
              <a:off x="490" y="3385"/>
              <a:ext cx="686" cy="884"/>
            </a:xfrm>
            <a:prstGeom prst="wedgeRectCallout">
              <a:avLst>
                <a:gd name="adj1" fmla="val 297375"/>
                <a:gd name="adj2" fmla="val -34843"/>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en-US" sz="1800" baseline="-25000">
                <a:latin typeface="Arial" panose="020B0604020202020204" pitchFamily="34" charset="0"/>
                <a:ea typeface="宋体" panose="02010600030101010101" pitchFamily="2" charset="-122"/>
                <a:cs typeface="Arial" panose="020B0604020202020204" pitchFamily="34" charset="0"/>
              </a:endParaRPr>
            </a:p>
          </p:txBody>
        </p:sp>
        <p:pic>
          <p:nvPicPr>
            <p:cNvPr id="51212" name="Picture 8" descr="traffic_jam_WTC zoomed">
              <a:extLst>
                <a:ext uri="{FF2B5EF4-FFF2-40B4-BE49-F238E27FC236}">
                  <a16:creationId xmlns:a16="http://schemas.microsoft.com/office/drawing/2014/main" id="{5AB25CA1-4F4A-4FD6-924F-5685DE30AD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 y="3417"/>
              <a:ext cx="627" cy="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9">
            <a:extLst>
              <a:ext uri="{FF2B5EF4-FFF2-40B4-BE49-F238E27FC236}">
                <a16:creationId xmlns:a16="http://schemas.microsoft.com/office/drawing/2014/main" id="{11EF4217-78BD-4E87-AC9F-3C4018AA8814}"/>
              </a:ext>
            </a:extLst>
          </p:cNvPr>
          <p:cNvGrpSpPr>
            <a:grpSpLocks/>
          </p:cNvGrpSpPr>
          <p:nvPr/>
        </p:nvGrpSpPr>
        <p:grpSpPr bwMode="auto">
          <a:xfrm>
            <a:off x="2436813" y="2452688"/>
            <a:ext cx="5962650" cy="1239837"/>
            <a:chOff x="1723" y="2727"/>
            <a:chExt cx="3357" cy="681"/>
          </a:xfrm>
        </p:grpSpPr>
        <p:sp>
          <p:nvSpPr>
            <p:cNvPr id="51209" name="Line 10">
              <a:extLst>
                <a:ext uri="{FF2B5EF4-FFF2-40B4-BE49-F238E27FC236}">
                  <a16:creationId xmlns:a16="http://schemas.microsoft.com/office/drawing/2014/main" id="{9D7460E1-7D94-4F64-B685-99A4DD7CA596}"/>
                </a:ext>
              </a:extLst>
            </p:cNvPr>
            <p:cNvSpPr>
              <a:spLocks noChangeShapeType="1"/>
            </p:cNvSpPr>
            <p:nvPr/>
          </p:nvSpPr>
          <p:spPr bwMode="auto">
            <a:xfrm>
              <a:off x="1723" y="3181"/>
              <a:ext cx="1089" cy="227"/>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210" name="Line 11">
              <a:extLst>
                <a:ext uri="{FF2B5EF4-FFF2-40B4-BE49-F238E27FC236}">
                  <a16:creationId xmlns:a16="http://schemas.microsoft.com/office/drawing/2014/main" id="{8494A485-E3BC-4E73-A291-FC3767050E3A}"/>
                </a:ext>
              </a:extLst>
            </p:cNvPr>
            <p:cNvSpPr>
              <a:spLocks noChangeShapeType="1"/>
            </p:cNvSpPr>
            <p:nvPr/>
          </p:nvSpPr>
          <p:spPr bwMode="auto">
            <a:xfrm flipV="1">
              <a:off x="2789" y="2727"/>
              <a:ext cx="2291" cy="68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 name="Rectangle 2">
            <a:extLst>
              <a:ext uri="{FF2B5EF4-FFF2-40B4-BE49-F238E27FC236}">
                <a16:creationId xmlns:a16="http://schemas.microsoft.com/office/drawing/2014/main" id="{1A74E246-7BF6-4EE6-B23C-8E1CDAA7621F}"/>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a:t>    </a:t>
            </a:r>
            <a:r>
              <a:rPr lang="en-US" altLang="zh-CN" sz="3600">
                <a:latin typeface="黑体" panose="02010609060101010101" pitchFamily="49" charset="-122"/>
                <a:ea typeface="黑体" panose="02010609060101010101" pitchFamily="49" charset="-122"/>
              </a:rPr>
              <a:t>6.1 </a:t>
            </a:r>
            <a:r>
              <a:rPr lang="zh-CN" altLang="en-US" sz="3600">
                <a:latin typeface="黑体" panose="02010609060101010101" pitchFamily="49" charset="-122"/>
                <a:ea typeface="黑体" panose="02010609060101010101" pitchFamily="49" charset="-122"/>
              </a:rPr>
              <a:t>什么是车联网</a:t>
            </a:r>
            <a:endParaRPr lang="zh-CN" altLang="en-US" sz="3600" dirty="0">
              <a:latin typeface="黑体" panose="02010609060101010101" pitchFamily="49" charset="-122"/>
              <a:ea typeface="黑体" panose="02010609060101010101" pitchFamily="49" charset="-122"/>
            </a:endParaRPr>
          </a:p>
        </p:txBody>
      </p:sp>
      <p:sp>
        <p:nvSpPr>
          <p:cNvPr id="51207" name="TextBox 49">
            <a:extLst>
              <a:ext uri="{FF2B5EF4-FFF2-40B4-BE49-F238E27FC236}">
                <a16:creationId xmlns:a16="http://schemas.microsoft.com/office/drawing/2014/main" id="{D6245819-0DF0-48A5-B88B-4D0005C56DE6}"/>
              </a:ext>
            </a:extLst>
          </p:cNvPr>
          <p:cNvSpPr txBox="1">
            <a:spLocks noChangeArrowheads="1"/>
          </p:cNvSpPr>
          <p:nvPr/>
        </p:nvSpPr>
        <p:spPr bwMode="auto">
          <a:xfrm>
            <a:off x="107950" y="908050"/>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6.1.6 </a:t>
            </a:r>
            <a:r>
              <a:rPr lang="zh-CN" altLang="en-US" sz="2600">
                <a:latin typeface="黑体" panose="02010609060101010101" pitchFamily="49" charset="-122"/>
                <a:ea typeface="黑体" panose="02010609060101010101" pitchFamily="49" charset="-122"/>
              </a:rPr>
              <a:t>车联网应用分类</a:t>
            </a:r>
          </a:p>
        </p:txBody>
      </p:sp>
      <p:sp>
        <p:nvSpPr>
          <p:cNvPr id="2" name="矩形 1">
            <a:extLst>
              <a:ext uri="{FF2B5EF4-FFF2-40B4-BE49-F238E27FC236}">
                <a16:creationId xmlns:a16="http://schemas.microsoft.com/office/drawing/2014/main" id="{6C37B96E-9231-4AD4-9B45-D97E9C424061}"/>
              </a:ext>
            </a:extLst>
          </p:cNvPr>
          <p:cNvSpPr/>
          <p:nvPr/>
        </p:nvSpPr>
        <p:spPr>
          <a:xfrm>
            <a:off x="2613025" y="5834063"/>
            <a:ext cx="3516313" cy="461962"/>
          </a:xfrm>
          <a:prstGeom prst="rect">
            <a:avLst/>
          </a:prstGeom>
        </p:spPr>
        <p:txBody>
          <a:bodyPr wrap="none">
            <a:spAutoFit/>
          </a:bodyPr>
          <a:lstStyle/>
          <a:p>
            <a:pPr>
              <a:defRPr/>
            </a:pPr>
            <a:r>
              <a:rPr lang="zh-CN" altLang="en-US" sz="2400" dirty="0">
                <a:solidFill>
                  <a:srgbClr val="002060"/>
                </a:solidFill>
                <a:latin typeface="+mn-ea"/>
                <a:ea typeface="+mn-ea"/>
              </a:rPr>
              <a:t>安全相关应用</a:t>
            </a:r>
            <a:r>
              <a:rPr lang="en-US" altLang="zh-CN" sz="2400" dirty="0">
                <a:solidFill>
                  <a:srgbClr val="002060"/>
                </a:solidFill>
                <a:latin typeface="+mn-ea"/>
                <a:ea typeface="+mn-ea"/>
              </a:rPr>
              <a:t>: </a:t>
            </a:r>
            <a:r>
              <a:rPr lang="zh-CN" altLang="en-US" sz="2400" dirty="0">
                <a:solidFill>
                  <a:srgbClr val="002060"/>
                </a:solidFill>
                <a:latin typeface="+mn-ea"/>
                <a:ea typeface="+mn-ea"/>
              </a:rPr>
              <a:t>拥塞检测 </a:t>
            </a:r>
          </a:p>
        </p:txBody>
      </p:sp>
      <p:sp>
        <p:nvSpPr>
          <p:cNvPr id="13" name="灯片编号占位符 11">
            <a:extLst>
              <a:ext uri="{FF2B5EF4-FFF2-40B4-BE49-F238E27FC236}">
                <a16:creationId xmlns:a16="http://schemas.microsoft.com/office/drawing/2014/main" id="{C16168D6-DB84-4819-B079-11B8B43BDC42}"/>
              </a:ext>
            </a:extLst>
          </p:cNvPr>
          <p:cNvSpPr txBox="1"/>
          <p:nvPr/>
        </p:nvSpPr>
        <p:spPr bwMode="auto">
          <a:xfrm>
            <a:off x="8726488" y="6492875"/>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40</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right)">
                                      <p:cBhvr>
                                        <p:cTn id="12" dur="500"/>
                                        <p:tgtEl>
                                          <p:spTgt spid="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xit" presetSubtype="0" fill="hold" nodeType="click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5"/>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https://timgsa.baidu.com/timg?image&amp;quality=80&amp;size=b9999_10000&amp;sec=1527746067869&amp;di=da3cbe78f5c88bc8f2277c1616df926e&amp;imgtype=0&amp;src=http%3A%2F%2Fcdn.k618img.cn%2Fnews.k618.cn%2Fsociety%2F201801%2FW020180106863476180175.jpg">
            <a:extLst>
              <a:ext uri="{FF2B5EF4-FFF2-40B4-BE49-F238E27FC236}">
                <a16:creationId xmlns:a16="http://schemas.microsoft.com/office/drawing/2014/main" id="{6CA76BFA-B743-4597-A160-2AF9D18231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1213" y="1773238"/>
            <a:ext cx="4997450" cy="374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a:extLst>
              <a:ext uri="{FF2B5EF4-FFF2-40B4-BE49-F238E27FC236}">
                <a16:creationId xmlns:a16="http://schemas.microsoft.com/office/drawing/2014/main" id="{1F9CAA0E-CAF4-45D9-A5B4-652A61AC9DD1}"/>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a:t>    </a:t>
            </a:r>
            <a:r>
              <a:rPr lang="en-US" altLang="zh-CN" sz="3600">
                <a:latin typeface="黑体" panose="02010609060101010101" pitchFamily="49" charset="-122"/>
                <a:ea typeface="黑体" panose="02010609060101010101" pitchFamily="49" charset="-122"/>
              </a:rPr>
              <a:t>6.1 </a:t>
            </a:r>
            <a:r>
              <a:rPr lang="zh-CN" altLang="en-US" sz="3600">
                <a:latin typeface="黑体" panose="02010609060101010101" pitchFamily="49" charset="-122"/>
                <a:ea typeface="黑体" panose="02010609060101010101" pitchFamily="49" charset="-122"/>
              </a:rPr>
              <a:t>什么是车联网</a:t>
            </a:r>
            <a:endParaRPr lang="zh-CN" altLang="en-US" sz="3600" dirty="0">
              <a:latin typeface="黑体" panose="02010609060101010101" pitchFamily="49" charset="-122"/>
              <a:ea typeface="黑体" panose="02010609060101010101" pitchFamily="49" charset="-122"/>
            </a:endParaRPr>
          </a:p>
        </p:txBody>
      </p:sp>
      <p:sp>
        <p:nvSpPr>
          <p:cNvPr id="52228" name="TextBox 49">
            <a:extLst>
              <a:ext uri="{FF2B5EF4-FFF2-40B4-BE49-F238E27FC236}">
                <a16:creationId xmlns:a16="http://schemas.microsoft.com/office/drawing/2014/main" id="{709E2A29-0E68-44FD-9BF5-5E04A7D19FF0}"/>
              </a:ext>
            </a:extLst>
          </p:cNvPr>
          <p:cNvSpPr txBox="1">
            <a:spLocks noChangeArrowheads="1"/>
          </p:cNvSpPr>
          <p:nvPr/>
        </p:nvSpPr>
        <p:spPr bwMode="auto">
          <a:xfrm>
            <a:off x="107950" y="908050"/>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6.1.6 </a:t>
            </a:r>
            <a:r>
              <a:rPr lang="zh-CN" altLang="en-US" sz="2600">
                <a:latin typeface="黑体" panose="02010609060101010101" pitchFamily="49" charset="-122"/>
                <a:ea typeface="黑体" panose="02010609060101010101" pitchFamily="49" charset="-122"/>
              </a:rPr>
              <a:t>车联网应用分类</a:t>
            </a:r>
          </a:p>
        </p:txBody>
      </p:sp>
      <p:sp>
        <p:nvSpPr>
          <p:cNvPr id="52229" name="矩形 1">
            <a:extLst>
              <a:ext uri="{FF2B5EF4-FFF2-40B4-BE49-F238E27FC236}">
                <a16:creationId xmlns:a16="http://schemas.microsoft.com/office/drawing/2014/main" id="{4D6A9653-9426-4F35-AFDE-FAA4A67D205D}"/>
              </a:ext>
            </a:extLst>
          </p:cNvPr>
          <p:cNvSpPr>
            <a:spLocks noChangeArrowheads="1"/>
          </p:cNvSpPr>
          <p:nvPr/>
        </p:nvSpPr>
        <p:spPr bwMode="auto">
          <a:xfrm>
            <a:off x="2527300" y="5775325"/>
            <a:ext cx="41322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a:solidFill>
                  <a:srgbClr val="002060"/>
                </a:solidFill>
              </a:rPr>
              <a:t>安全相关应用</a:t>
            </a:r>
            <a:r>
              <a:rPr lang="en-US" altLang="zh-CN" sz="2400">
                <a:solidFill>
                  <a:srgbClr val="002060"/>
                </a:solidFill>
              </a:rPr>
              <a:t>: </a:t>
            </a:r>
            <a:r>
              <a:rPr lang="zh-CN" altLang="en-US" sz="2400">
                <a:solidFill>
                  <a:srgbClr val="002060"/>
                </a:solidFill>
              </a:rPr>
              <a:t>道路状态预警 </a:t>
            </a:r>
          </a:p>
        </p:txBody>
      </p:sp>
      <p:sp>
        <p:nvSpPr>
          <p:cNvPr id="6" name="灯片编号占位符 11">
            <a:extLst>
              <a:ext uri="{FF2B5EF4-FFF2-40B4-BE49-F238E27FC236}">
                <a16:creationId xmlns:a16="http://schemas.microsoft.com/office/drawing/2014/main" id="{CA430CD8-9F49-4399-AE12-B8FCD478B9F2}"/>
              </a:ext>
            </a:extLst>
          </p:cNvPr>
          <p:cNvSpPr txBox="1"/>
          <p:nvPr/>
        </p:nvSpPr>
        <p:spPr bwMode="auto">
          <a:xfrm>
            <a:off x="8726488" y="6492875"/>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41</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250" name="组合 25">
            <a:extLst>
              <a:ext uri="{FF2B5EF4-FFF2-40B4-BE49-F238E27FC236}">
                <a16:creationId xmlns:a16="http://schemas.microsoft.com/office/drawing/2014/main" id="{C0A264B6-261F-490F-8BD4-4D322D8B9AE3}"/>
              </a:ext>
            </a:extLst>
          </p:cNvPr>
          <p:cNvGrpSpPr>
            <a:grpSpLocks/>
          </p:cNvGrpSpPr>
          <p:nvPr/>
        </p:nvGrpSpPr>
        <p:grpSpPr bwMode="auto">
          <a:xfrm>
            <a:off x="265113" y="1600200"/>
            <a:ext cx="5340350" cy="2816096"/>
            <a:chOff x="0" y="-139887"/>
            <a:chExt cx="5341665" cy="2818107"/>
          </a:xfrm>
        </p:grpSpPr>
        <p:sp>
          <p:nvSpPr>
            <p:cNvPr id="4" name="TextBox 6">
              <a:extLst>
                <a:ext uri="{FF2B5EF4-FFF2-40B4-BE49-F238E27FC236}">
                  <a16:creationId xmlns:a16="http://schemas.microsoft.com/office/drawing/2014/main" id="{39A29B48-DC06-47B7-A875-5D21E71FF15A}"/>
                </a:ext>
              </a:extLst>
            </p:cNvPr>
            <p:cNvSpPr>
              <a:spLocks noChangeArrowheads="1"/>
            </p:cNvSpPr>
            <p:nvPr/>
          </p:nvSpPr>
          <p:spPr bwMode="auto">
            <a:xfrm>
              <a:off x="458900" y="260449"/>
              <a:ext cx="4882765" cy="2417771"/>
            </a:xfrm>
            <a:prstGeom prst="rect">
              <a:avLst/>
            </a:prstGeom>
            <a:noFill/>
            <a:ln>
              <a:noFill/>
            </a:ln>
          </p:spPr>
          <p:txBody>
            <a:bodyPr>
              <a:spAutoFit/>
            </a:bodyPr>
            <a:lstStyle/>
            <a:p>
              <a:pPr marL="306000" indent="-306000" defTabSz="457200" eaLnBrk="1" hangingPunct="1">
                <a:spcBef>
                  <a:spcPts val="0"/>
                </a:spcBef>
                <a:spcAft>
                  <a:spcPts val="600"/>
                </a:spcAft>
                <a:buClr>
                  <a:schemeClr val="tx1"/>
                </a:buClr>
                <a:buSzPct val="92000"/>
                <a:buFont typeface="Wingdings" panose="05000000000000000000" pitchFamily="2" charset="2"/>
                <a:buChar char="n"/>
                <a:defRPr/>
              </a:pPr>
              <a:r>
                <a:rPr lang="zh-CN" altLang="en-US" sz="2000" dirty="0">
                  <a:latin typeface="Times New Roman" panose="02020603050405020304" pitchFamily="18" charset="0"/>
                  <a:cs typeface="Times New Roman" panose="02020603050405020304" pitchFamily="18" charset="0"/>
                  <a:sym typeface="微软雅黑" pitchFamily="34" charset="-122"/>
                </a:rPr>
                <a:t>完整性：防止消息被攻击者篡改</a:t>
              </a:r>
              <a:endParaRPr lang="en-US" altLang="zh-CN" sz="2000" dirty="0">
                <a:latin typeface="Times New Roman" panose="02020603050405020304" pitchFamily="18" charset="0"/>
                <a:cs typeface="Times New Roman" panose="02020603050405020304" pitchFamily="18" charset="0"/>
                <a:sym typeface="微软雅黑" pitchFamily="34" charset="-122"/>
              </a:endParaRPr>
            </a:p>
            <a:p>
              <a:pPr marL="306000" indent="-306000" defTabSz="457200" eaLnBrk="1" hangingPunct="1">
                <a:spcBef>
                  <a:spcPts val="0"/>
                </a:spcBef>
                <a:spcAft>
                  <a:spcPts val="600"/>
                </a:spcAft>
                <a:buClr>
                  <a:schemeClr val="tx1"/>
                </a:buClr>
                <a:buSzPct val="92000"/>
                <a:buFont typeface="Wingdings" panose="05000000000000000000" pitchFamily="2" charset="2"/>
                <a:buChar char="n"/>
                <a:defRPr/>
              </a:pPr>
              <a:r>
                <a:rPr lang="zh-CN" altLang="en-US" sz="2000" dirty="0">
                  <a:latin typeface="Times New Roman" panose="02020603050405020304" pitchFamily="18" charset="0"/>
                  <a:cs typeface="Times New Roman" panose="02020603050405020304" pitchFamily="18" charset="0"/>
                </a:rPr>
                <a:t>认证性：保证消息都来自合法用户，防止攻击者伪造消息</a:t>
              </a:r>
              <a:endParaRPr lang="en-US" altLang="zh-CN" sz="2000" dirty="0">
                <a:latin typeface="Times New Roman" panose="02020603050405020304" pitchFamily="18" charset="0"/>
                <a:cs typeface="Times New Roman" panose="02020603050405020304" pitchFamily="18" charset="0"/>
                <a:sym typeface="微软雅黑" pitchFamily="34" charset="-122"/>
              </a:endParaRPr>
            </a:p>
            <a:p>
              <a:pPr marL="306000" indent="-306000" defTabSz="457200" eaLnBrk="1" hangingPunct="1">
                <a:spcBef>
                  <a:spcPts val="0"/>
                </a:spcBef>
                <a:spcAft>
                  <a:spcPts val="600"/>
                </a:spcAft>
                <a:buClr>
                  <a:schemeClr val="tx1"/>
                </a:buClr>
                <a:buSzPct val="92000"/>
                <a:buFont typeface="Wingdings" panose="05000000000000000000" pitchFamily="2" charset="2"/>
                <a:buChar char="n"/>
                <a:defRPr/>
              </a:pPr>
              <a:r>
                <a:rPr lang="zh-CN" altLang="en-US" sz="2000">
                  <a:latin typeface="Times New Roman" panose="02020603050405020304" pitchFamily="18" charset="0"/>
                  <a:cs typeface="Times New Roman" panose="02020603050405020304" pitchFamily="18" charset="0"/>
                  <a:sym typeface="微软雅黑" pitchFamily="34" charset="-122"/>
                </a:rPr>
                <a:t>不可否认性：</a:t>
              </a:r>
              <a:r>
                <a:rPr lang="zh-CN" altLang="en-US" sz="2000" dirty="0">
                  <a:latin typeface="Times New Roman" panose="02020603050405020304" pitchFamily="18" charset="0"/>
                  <a:cs typeface="Times New Roman" panose="02020603050405020304" pitchFamily="18" charset="0"/>
                  <a:sym typeface="微软雅黑" pitchFamily="34" charset="-122"/>
                </a:rPr>
                <a:t>消息发送者不能否认其发送的消息</a:t>
              </a:r>
              <a:endParaRPr lang="en-US" altLang="zh-CN" sz="2000" dirty="0">
                <a:latin typeface="Times New Roman" panose="02020603050405020304" pitchFamily="18" charset="0"/>
                <a:cs typeface="Times New Roman" panose="02020603050405020304" pitchFamily="18" charset="0"/>
                <a:sym typeface="微软雅黑" pitchFamily="34" charset="-122"/>
              </a:endParaRPr>
            </a:p>
            <a:p>
              <a:pPr>
                <a:defRPr/>
              </a:pPr>
              <a:endParaRPr lang="en-US" altLang="zh-CN" dirty="0">
                <a:solidFill>
                  <a:srgbClr val="002060"/>
                </a:solidFill>
                <a:latin typeface="微软雅黑" panose="020B0503020204020204" pitchFamily="34" charset="-122"/>
                <a:ea typeface="微软雅黑" panose="020B0503020204020204" pitchFamily="34" charset="-122"/>
                <a:sym typeface="微软雅黑" pitchFamily="34" charset="-122"/>
              </a:endParaRPr>
            </a:p>
            <a:p>
              <a:pPr>
                <a:defRPr/>
              </a:pPr>
              <a:endParaRPr lang="zh-CN" altLang="en-US" dirty="0">
                <a:solidFill>
                  <a:srgbClr val="002060"/>
                </a:solidFill>
                <a:latin typeface="微软雅黑" panose="020B0503020204020204" pitchFamily="34" charset="-122"/>
                <a:ea typeface="微软雅黑" panose="020B0503020204020204" pitchFamily="34" charset="-122"/>
                <a:sym typeface="微软雅黑" pitchFamily="34" charset="-122"/>
              </a:endParaRPr>
            </a:p>
          </p:txBody>
        </p:sp>
        <p:grpSp>
          <p:nvGrpSpPr>
            <p:cNvPr id="53261" name="组合 23">
              <a:extLst>
                <a:ext uri="{FF2B5EF4-FFF2-40B4-BE49-F238E27FC236}">
                  <a16:creationId xmlns:a16="http://schemas.microsoft.com/office/drawing/2014/main" id="{AE699A6C-0240-42BD-9834-A139DDBB90D2}"/>
                </a:ext>
              </a:extLst>
            </p:cNvPr>
            <p:cNvGrpSpPr>
              <a:grpSpLocks/>
            </p:cNvGrpSpPr>
            <p:nvPr/>
          </p:nvGrpSpPr>
          <p:grpSpPr bwMode="auto">
            <a:xfrm>
              <a:off x="0" y="-139887"/>
              <a:ext cx="471063" cy="471063"/>
              <a:chOff x="0" y="-175991"/>
              <a:chExt cx="471063" cy="471063"/>
            </a:xfrm>
          </p:grpSpPr>
          <p:sp>
            <p:nvSpPr>
              <p:cNvPr id="53263" name="流程图: 联系 5">
                <a:extLst>
                  <a:ext uri="{FF2B5EF4-FFF2-40B4-BE49-F238E27FC236}">
                    <a16:creationId xmlns:a16="http://schemas.microsoft.com/office/drawing/2014/main" id="{C5F1A4F5-65E0-4D3E-A03B-5C5226FF28B6}"/>
                  </a:ext>
                </a:extLst>
              </p:cNvPr>
              <p:cNvSpPr>
                <a:spLocks noChangeArrowheads="1"/>
              </p:cNvSpPr>
              <p:nvPr/>
            </p:nvSpPr>
            <p:spPr bwMode="auto">
              <a:xfrm>
                <a:off x="0" y="-175991"/>
                <a:ext cx="471063" cy="471063"/>
              </a:xfrm>
              <a:prstGeom prst="flowChartConnector">
                <a:avLst/>
              </a:prstGeom>
              <a:solidFill>
                <a:srgbClr val="0B2945"/>
              </a:solidFill>
              <a:ln w="3175">
                <a:solidFill>
                  <a:srgbClr val="092238"/>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2400">
                  <a:solidFill>
                    <a:srgbClr val="002060"/>
                  </a:solidFill>
                  <a:sym typeface="宋体" panose="02010600030101010101" pitchFamily="2" charset="-122"/>
                </a:endParaRPr>
              </a:p>
            </p:txBody>
          </p:sp>
          <p:pic>
            <p:nvPicPr>
              <p:cNvPr id="53264" name="Picture 2">
                <a:extLst>
                  <a:ext uri="{FF2B5EF4-FFF2-40B4-BE49-F238E27FC236}">
                    <a16:creationId xmlns:a16="http://schemas.microsoft.com/office/drawing/2014/main" id="{8F3DFFA7-BD6B-43E0-8ACE-B4F2AB8C70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40" y="-10395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3262" name="TextBox 22">
              <a:extLst>
                <a:ext uri="{FF2B5EF4-FFF2-40B4-BE49-F238E27FC236}">
                  <a16:creationId xmlns:a16="http://schemas.microsoft.com/office/drawing/2014/main" id="{5B7559EC-3106-43B2-B507-07CF6851BB50}"/>
                </a:ext>
              </a:extLst>
            </p:cNvPr>
            <p:cNvSpPr>
              <a:spLocks noChangeArrowheads="1"/>
            </p:cNvSpPr>
            <p:nvPr/>
          </p:nvSpPr>
          <p:spPr bwMode="auto">
            <a:xfrm>
              <a:off x="459082" y="-139886"/>
              <a:ext cx="1945763" cy="46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a:solidFill>
                    <a:srgbClr val="002060"/>
                  </a:solidFill>
                  <a:sym typeface="微软雅黑" panose="020B0503020204020204" pitchFamily="34" charset="-122"/>
                </a:rPr>
                <a:t>安全</a:t>
              </a:r>
            </a:p>
          </p:txBody>
        </p:sp>
      </p:grpSp>
      <p:grpSp>
        <p:nvGrpSpPr>
          <p:cNvPr id="53251" name="组合 25">
            <a:extLst>
              <a:ext uri="{FF2B5EF4-FFF2-40B4-BE49-F238E27FC236}">
                <a16:creationId xmlns:a16="http://schemas.microsoft.com/office/drawing/2014/main" id="{A5684077-B727-495D-B5C0-DF5642388657}"/>
              </a:ext>
            </a:extLst>
          </p:cNvPr>
          <p:cNvGrpSpPr>
            <a:grpSpLocks/>
          </p:cNvGrpSpPr>
          <p:nvPr/>
        </p:nvGrpSpPr>
        <p:grpSpPr bwMode="auto">
          <a:xfrm>
            <a:off x="258763" y="3789363"/>
            <a:ext cx="5321300" cy="3250029"/>
            <a:chOff x="0" y="-139887"/>
            <a:chExt cx="5322576" cy="3251666"/>
          </a:xfrm>
        </p:grpSpPr>
        <p:sp>
          <p:nvSpPr>
            <p:cNvPr id="10" name="TextBox 6">
              <a:extLst>
                <a:ext uri="{FF2B5EF4-FFF2-40B4-BE49-F238E27FC236}">
                  <a16:creationId xmlns:a16="http://schemas.microsoft.com/office/drawing/2014/main" id="{DB585118-4D57-4386-A9B4-83038B7BD103}"/>
                </a:ext>
              </a:extLst>
            </p:cNvPr>
            <p:cNvSpPr>
              <a:spLocks noChangeArrowheads="1"/>
            </p:cNvSpPr>
            <p:nvPr/>
          </p:nvSpPr>
          <p:spPr bwMode="auto">
            <a:xfrm>
              <a:off x="441431" y="309601"/>
              <a:ext cx="4881145" cy="2802178"/>
            </a:xfrm>
            <a:prstGeom prst="rect">
              <a:avLst/>
            </a:prstGeom>
            <a:noFill/>
            <a:ln>
              <a:noFill/>
            </a:ln>
          </p:spPr>
          <p:txBody>
            <a:bodyPr>
              <a:spAutoFit/>
            </a:bodyPr>
            <a:lstStyle/>
            <a:p>
              <a:pPr marL="306000" indent="-306000" defTabSz="457200" eaLnBrk="1" hangingPunct="1">
                <a:spcBef>
                  <a:spcPts val="0"/>
                </a:spcBef>
                <a:spcAft>
                  <a:spcPts val="600"/>
                </a:spcAft>
                <a:buClr>
                  <a:schemeClr val="tx1"/>
                </a:buClr>
                <a:buSzPct val="92000"/>
                <a:buFont typeface="Wingdings" panose="05000000000000000000" pitchFamily="2" charset="2"/>
                <a:buChar char="n"/>
                <a:defRPr/>
              </a:pPr>
              <a:r>
                <a:rPr lang="zh-CN" altLang="en-US" sz="2000" dirty="0">
                  <a:latin typeface="Times New Roman" panose="02020603050405020304" pitchFamily="18" charset="0"/>
                  <a:cs typeface="Times New Roman" panose="02020603050405020304" pitchFamily="18" charset="0"/>
                </a:rPr>
                <a:t>身份隐私：</a:t>
              </a:r>
              <a:r>
                <a:rPr lang="zh-CN" altLang="en-US" sz="2000" dirty="0">
                  <a:latin typeface="Times New Roman" panose="02020603050405020304" pitchFamily="18" charset="0"/>
                  <a:cs typeface="Times New Roman" panose="02020603050405020304" pitchFamily="18" charset="0"/>
                  <a:sym typeface="微软雅黑" pitchFamily="34" charset="-122"/>
                </a:rPr>
                <a:t>隐私保护保证消息接收者无法获知消息发送的真实身份，或者确定两个消息是否来自同一个发送者</a:t>
              </a:r>
              <a:endParaRPr lang="en-US" altLang="zh-CN" sz="2000" dirty="0">
                <a:latin typeface="Times New Roman" panose="02020603050405020304" pitchFamily="18" charset="0"/>
                <a:cs typeface="Times New Roman" panose="02020603050405020304" pitchFamily="18" charset="0"/>
                <a:sym typeface="微软雅黑" pitchFamily="34" charset="-122"/>
              </a:endParaRPr>
            </a:p>
            <a:p>
              <a:pPr marL="763200" lvl="3" indent="-306000" defTabSz="457200" eaLnBrk="1" hangingPunct="1">
                <a:spcBef>
                  <a:spcPts val="0"/>
                </a:spcBef>
                <a:spcAft>
                  <a:spcPts val="600"/>
                </a:spcAft>
                <a:buClr>
                  <a:schemeClr val="tx1"/>
                </a:buClr>
                <a:buSzPct val="92000"/>
                <a:buFont typeface="Wingdings" panose="05000000000000000000" pitchFamily="2" charset="2"/>
                <a:buChar char="n"/>
                <a:defRPr/>
              </a:pPr>
              <a:r>
                <a:rPr lang="zh-CN" altLang="en-US" sz="2000" dirty="0">
                  <a:latin typeface="Times New Roman" panose="02020603050405020304" pitchFamily="18" charset="0"/>
                  <a:cs typeface="Times New Roman" panose="02020603050405020304" pitchFamily="18" charset="0"/>
                  <a:sym typeface="微软雅黑" pitchFamily="34" charset="-122"/>
                </a:rPr>
                <a:t>位置隐私</a:t>
              </a:r>
              <a:endParaRPr lang="en-US" altLang="zh-CN" sz="2000" dirty="0">
                <a:latin typeface="Times New Roman" panose="02020603050405020304" pitchFamily="18" charset="0"/>
                <a:cs typeface="Times New Roman" panose="02020603050405020304" pitchFamily="18" charset="0"/>
                <a:sym typeface="微软雅黑" pitchFamily="34" charset="-122"/>
              </a:endParaRPr>
            </a:p>
            <a:p>
              <a:pPr marL="306000" lvl="1" indent="-306000" defTabSz="457200" eaLnBrk="1" hangingPunct="1">
                <a:spcBef>
                  <a:spcPts val="0"/>
                </a:spcBef>
                <a:spcAft>
                  <a:spcPts val="600"/>
                </a:spcAft>
                <a:buClr>
                  <a:schemeClr val="tx1"/>
                </a:buClr>
                <a:buSzPct val="92000"/>
                <a:buFont typeface="Wingdings" panose="05000000000000000000" pitchFamily="2" charset="2"/>
                <a:buChar char="n"/>
                <a:defRPr/>
              </a:pPr>
              <a:endParaRPr lang="en-US" altLang="zh-CN" sz="2000" dirty="0">
                <a:latin typeface="Times New Roman" panose="02020603050405020304" pitchFamily="18" charset="0"/>
                <a:cs typeface="Times New Roman" panose="02020603050405020304" pitchFamily="18" charset="0"/>
                <a:sym typeface="微软雅黑" pitchFamily="34" charset="-122"/>
              </a:endParaRPr>
            </a:p>
            <a:p>
              <a:pPr marL="306000" indent="-306000" defTabSz="457200" eaLnBrk="1" hangingPunct="1">
                <a:spcBef>
                  <a:spcPts val="0"/>
                </a:spcBef>
                <a:spcAft>
                  <a:spcPts val="600"/>
                </a:spcAft>
                <a:buClr>
                  <a:schemeClr val="tx1"/>
                </a:buClr>
                <a:buSzPct val="92000"/>
                <a:buFont typeface="Wingdings" panose="05000000000000000000" pitchFamily="2" charset="2"/>
                <a:buChar char="n"/>
                <a:defRPr/>
              </a:pPr>
              <a:r>
                <a:rPr lang="zh-CN" altLang="en-US" sz="2000" dirty="0">
                  <a:latin typeface="Times New Roman" panose="02020603050405020304" pitchFamily="18" charset="0"/>
                  <a:cs typeface="Times New Roman" panose="02020603050405020304" pitchFamily="18" charset="0"/>
                  <a:sym typeface="微软雅黑" pitchFamily="34" charset="-122"/>
                </a:rPr>
                <a:t>条件隐私：发现虚假消息时可追踪消息生成者身份</a:t>
              </a:r>
              <a:endParaRPr lang="en-US" altLang="zh-CN" sz="2000" dirty="0">
                <a:latin typeface="Times New Roman" panose="02020603050405020304" pitchFamily="18" charset="0"/>
                <a:cs typeface="Times New Roman" panose="02020603050405020304" pitchFamily="18" charset="0"/>
                <a:sym typeface="微软雅黑" pitchFamily="34" charset="-122"/>
              </a:endParaRPr>
            </a:p>
            <a:p>
              <a:pPr>
                <a:buClr>
                  <a:schemeClr val="tx1"/>
                </a:buClr>
                <a:defRPr/>
              </a:pPr>
              <a:endParaRPr lang="en-US" altLang="zh-CN" sz="1600" dirty="0">
                <a:solidFill>
                  <a:srgbClr val="002060"/>
                </a:solidFill>
                <a:latin typeface="微软雅黑" panose="020B0503020204020204" pitchFamily="34" charset="-122"/>
                <a:ea typeface="微软雅黑" panose="020B0503020204020204" pitchFamily="34" charset="-122"/>
                <a:sym typeface="微软雅黑" pitchFamily="34" charset="-122"/>
              </a:endParaRPr>
            </a:p>
          </p:txBody>
        </p:sp>
        <p:grpSp>
          <p:nvGrpSpPr>
            <p:cNvPr id="53256" name="组合 23">
              <a:extLst>
                <a:ext uri="{FF2B5EF4-FFF2-40B4-BE49-F238E27FC236}">
                  <a16:creationId xmlns:a16="http://schemas.microsoft.com/office/drawing/2014/main" id="{F7C257AD-CBCA-420F-AFDB-33264D7F55E4}"/>
                </a:ext>
              </a:extLst>
            </p:cNvPr>
            <p:cNvGrpSpPr>
              <a:grpSpLocks/>
            </p:cNvGrpSpPr>
            <p:nvPr/>
          </p:nvGrpSpPr>
          <p:grpSpPr bwMode="auto">
            <a:xfrm>
              <a:off x="0" y="-139887"/>
              <a:ext cx="471063" cy="471063"/>
              <a:chOff x="0" y="-175991"/>
              <a:chExt cx="471063" cy="471063"/>
            </a:xfrm>
          </p:grpSpPr>
          <p:sp>
            <p:nvSpPr>
              <p:cNvPr id="53258" name="流程图: 联系 5">
                <a:extLst>
                  <a:ext uri="{FF2B5EF4-FFF2-40B4-BE49-F238E27FC236}">
                    <a16:creationId xmlns:a16="http://schemas.microsoft.com/office/drawing/2014/main" id="{A048962F-C33B-439D-99E8-EFC226AFF714}"/>
                  </a:ext>
                </a:extLst>
              </p:cNvPr>
              <p:cNvSpPr>
                <a:spLocks noChangeArrowheads="1"/>
              </p:cNvSpPr>
              <p:nvPr/>
            </p:nvSpPr>
            <p:spPr bwMode="auto">
              <a:xfrm>
                <a:off x="0" y="-175991"/>
                <a:ext cx="471063" cy="471063"/>
              </a:xfrm>
              <a:prstGeom prst="flowChartConnector">
                <a:avLst/>
              </a:prstGeom>
              <a:solidFill>
                <a:srgbClr val="0B2945"/>
              </a:solidFill>
              <a:ln w="3175">
                <a:solidFill>
                  <a:srgbClr val="092238"/>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2400">
                  <a:solidFill>
                    <a:srgbClr val="002060"/>
                  </a:solidFill>
                  <a:sym typeface="宋体" panose="02010600030101010101" pitchFamily="2" charset="-122"/>
                </a:endParaRPr>
              </a:p>
            </p:txBody>
          </p:sp>
          <p:pic>
            <p:nvPicPr>
              <p:cNvPr id="53259" name="Picture 2">
                <a:extLst>
                  <a:ext uri="{FF2B5EF4-FFF2-40B4-BE49-F238E27FC236}">
                    <a16:creationId xmlns:a16="http://schemas.microsoft.com/office/drawing/2014/main" id="{BB122D77-DAB7-44EC-9191-AE14D8C703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40" y="-10395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3257" name="TextBox 22">
              <a:extLst>
                <a:ext uri="{FF2B5EF4-FFF2-40B4-BE49-F238E27FC236}">
                  <a16:creationId xmlns:a16="http://schemas.microsoft.com/office/drawing/2014/main" id="{D529804F-241C-4F04-9A9D-2BF4EF886C6E}"/>
                </a:ext>
              </a:extLst>
            </p:cNvPr>
            <p:cNvSpPr>
              <a:spLocks noChangeArrowheads="1"/>
            </p:cNvSpPr>
            <p:nvPr/>
          </p:nvSpPr>
          <p:spPr bwMode="auto">
            <a:xfrm>
              <a:off x="459082" y="-139886"/>
              <a:ext cx="1945763" cy="46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a:solidFill>
                    <a:srgbClr val="002060"/>
                  </a:solidFill>
                  <a:sym typeface="微软雅黑" panose="020B0503020204020204" pitchFamily="34" charset="-122"/>
                </a:rPr>
                <a:t>隐私</a:t>
              </a:r>
            </a:p>
          </p:txBody>
        </p:sp>
      </p:grpSp>
      <p:pic>
        <p:nvPicPr>
          <p:cNvPr id="53252" name="图片 14">
            <a:extLst>
              <a:ext uri="{FF2B5EF4-FFF2-40B4-BE49-F238E27FC236}">
                <a16:creationId xmlns:a16="http://schemas.microsoft.com/office/drawing/2014/main" id="{75E0DBC6-441D-4F2B-8C17-9D8E509DE4E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16563" y="2914650"/>
            <a:ext cx="3600450"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2">
            <a:extLst>
              <a:ext uri="{FF2B5EF4-FFF2-40B4-BE49-F238E27FC236}">
                <a16:creationId xmlns:a16="http://schemas.microsoft.com/office/drawing/2014/main" id="{3B401EBD-7430-4F5A-B95C-70BF82867559}"/>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6.1 </a:t>
            </a:r>
            <a:r>
              <a:rPr lang="zh-CN" altLang="en-US" sz="3600" dirty="0">
                <a:latin typeface="黑体" panose="02010609060101010101" pitchFamily="49" charset="-122"/>
                <a:ea typeface="黑体" panose="02010609060101010101" pitchFamily="49" charset="-122"/>
              </a:rPr>
              <a:t>什么是车联网</a:t>
            </a:r>
          </a:p>
        </p:txBody>
      </p:sp>
      <p:sp>
        <p:nvSpPr>
          <p:cNvPr id="53254" name="TextBox 49">
            <a:extLst>
              <a:ext uri="{FF2B5EF4-FFF2-40B4-BE49-F238E27FC236}">
                <a16:creationId xmlns:a16="http://schemas.microsoft.com/office/drawing/2014/main" id="{46D577E6-74F9-4FD2-B119-9B228AB74163}"/>
              </a:ext>
            </a:extLst>
          </p:cNvPr>
          <p:cNvSpPr txBox="1">
            <a:spLocks noChangeArrowheads="1"/>
          </p:cNvSpPr>
          <p:nvPr/>
        </p:nvSpPr>
        <p:spPr bwMode="auto">
          <a:xfrm>
            <a:off x="107950" y="908050"/>
            <a:ext cx="8834438" cy="49371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6.1.7 </a:t>
            </a:r>
            <a:r>
              <a:rPr lang="zh-CN" altLang="en-US" sz="2600">
                <a:latin typeface="黑体" panose="02010609060101010101" pitchFamily="49" charset="-122"/>
                <a:ea typeface="黑体" panose="02010609060101010101" pitchFamily="49" charset="-122"/>
              </a:rPr>
              <a:t>安全与隐私挑战</a:t>
            </a:r>
          </a:p>
        </p:txBody>
      </p:sp>
      <p:sp>
        <p:nvSpPr>
          <p:cNvPr id="18" name="灯片编号占位符 11">
            <a:extLst>
              <a:ext uri="{FF2B5EF4-FFF2-40B4-BE49-F238E27FC236}">
                <a16:creationId xmlns:a16="http://schemas.microsoft.com/office/drawing/2014/main" id="{70A084EC-66E2-4716-869F-0C94A454C4CF}"/>
              </a:ext>
            </a:extLst>
          </p:cNvPr>
          <p:cNvSpPr txBox="1"/>
          <p:nvPr/>
        </p:nvSpPr>
        <p:spPr bwMode="auto">
          <a:xfrm>
            <a:off x="8726488" y="6492875"/>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42</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内容占位符 2">
            <a:extLst>
              <a:ext uri="{FF2B5EF4-FFF2-40B4-BE49-F238E27FC236}">
                <a16:creationId xmlns:a16="http://schemas.microsoft.com/office/drawing/2014/main" id="{AA08DF54-42F0-46FA-9C8F-EF7E4F060B12}"/>
              </a:ext>
            </a:extLst>
          </p:cNvPr>
          <p:cNvSpPr txBox="1">
            <a:spLocks/>
          </p:cNvSpPr>
          <p:nvPr/>
        </p:nvSpPr>
        <p:spPr bwMode="auto">
          <a:xfrm>
            <a:off x="0" y="1756247"/>
            <a:ext cx="5103812" cy="363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04800" indent="-304800" defTabSz="4572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628650" indent="-304800" defTabSz="4572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898525" indent="-269875" defTabSz="4572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241425" indent="-233363"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1601788" indent="-233363"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0589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5161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29733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4305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just" eaLnBrk="1" hangingPunct="1">
              <a:spcBef>
                <a:spcPct val="0"/>
              </a:spcBef>
              <a:spcAft>
                <a:spcPts val="600"/>
              </a:spcAft>
              <a:buClr>
                <a:schemeClr val="tx1"/>
              </a:buClr>
              <a:buSzPct val="92000"/>
              <a:buFont typeface="Wingdings" panose="05000000000000000000" pitchFamily="2" charset="2"/>
              <a:buChar char="n"/>
            </a:pP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3</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月</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14</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日晚上，车主薛先生在高速公路上启动奔驰车的定速巡航后，发现刹车失灵，定速巡航的功能解除不了，交警安排薛先生快速通过了收费站</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eaLnBrk="1" hangingPunct="1">
              <a:spcBef>
                <a:spcPct val="0"/>
              </a:spcBef>
              <a:spcAft>
                <a:spcPts val="600"/>
              </a:spcAft>
              <a:buClr>
                <a:schemeClr val="tx1"/>
              </a:buClr>
              <a:buSzPct val="92000"/>
              <a:buFont typeface="Wingdings" panose="05000000000000000000" pitchFamily="2" charset="2"/>
              <a:buChar char="n"/>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薛先生描述，他以每小时</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120</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公里的速度在高速公路上跑了一个多小时，最后通过开关车门才把车速降下来</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eaLnBrk="1" hangingPunct="1">
              <a:spcBef>
                <a:spcPct val="0"/>
              </a:spcBef>
              <a:spcAft>
                <a:spcPts val="600"/>
              </a:spcAft>
              <a:buClr>
                <a:schemeClr val="tx1"/>
              </a:buClr>
              <a:buSzPct val="92000"/>
              <a:buFont typeface="Wingdings" panose="05000000000000000000" pitchFamily="2" charset="2"/>
              <a:buChar char="n"/>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事件被报道后，有人提出质疑，认为这起事件是有目的的恶意炒作</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eaLnBrk="1" hangingPunct="1">
              <a:spcBef>
                <a:spcPct val="0"/>
              </a:spcBef>
              <a:spcAft>
                <a:spcPts val="600"/>
              </a:spcAft>
              <a:buClr>
                <a:schemeClr val="tx1"/>
              </a:buClr>
              <a:buSzPct val="92000"/>
              <a:buFont typeface="Wingdings" panose="05000000000000000000" pitchFamily="2" charset="2"/>
              <a:buChar char="n"/>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薛先生行车记录仪的内容被覆盖了，曾试图找人恢复，但没有成功。薛先生的这张卡为</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8G</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卡，目前可以看到的是</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58</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个文件，</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6.68G</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的大小</a:t>
            </a:r>
          </a:p>
          <a:p>
            <a:pPr eaLnBrk="1" hangingPunct="1">
              <a:spcBef>
                <a:spcPct val="0"/>
              </a:spcBef>
              <a:spcAft>
                <a:spcPts val="600"/>
              </a:spcAft>
              <a:buClr>
                <a:schemeClr val="tx1"/>
              </a:buClr>
              <a:buSzPct val="92000"/>
              <a:buFont typeface="Wingdings" panose="05000000000000000000" pitchFamily="2" charset="2"/>
              <a:buChar char="n"/>
            </a:pPr>
            <a:endParaRPr lang="en-US" altLang="zh-CN" sz="2000" dirty="0">
              <a:solidFill>
                <a:srgbClr val="002060"/>
              </a:solidFill>
              <a:latin typeface="Franklin Gothic Medium" panose="020B0603020102020204" pitchFamily="34" charset="0"/>
            </a:endParaRPr>
          </a:p>
          <a:p>
            <a:pPr eaLnBrk="1" hangingPunct="1">
              <a:spcBef>
                <a:spcPct val="0"/>
              </a:spcBef>
              <a:spcAft>
                <a:spcPts val="600"/>
              </a:spcAft>
              <a:buClr>
                <a:schemeClr val="tx1"/>
              </a:buClr>
              <a:buSzPct val="92000"/>
              <a:buFont typeface="Wingdings" panose="05000000000000000000" pitchFamily="2" charset="2"/>
              <a:buChar char="n"/>
            </a:pPr>
            <a:endParaRPr lang="en-US" altLang="zh-CN" sz="2000" dirty="0">
              <a:solidFill>
                <a:srgbClr val="002060"/>
              </a:solidFill>
              <a:latin typeface="Franklin Gothic Medium" panose="020B0603020102020204" pitchFamily="34" charset="0"/>
            </a:endParaRPr>
          </a:p>
        </p:txBody>
      </p:sp>
      <p:pic>
        <p:nvPicPr>
          <p:cNvPr id="54275" name="图片 13">
            <a:extLst>
              <a:ext uri="{FF2B5EF4-FFF2-40B4-BE49-F238E27FC236}">
                <a16:creationId xmlns:a16="http://schemas.microsoft.com/office/drawing/2014/main" id="{75AA9A18-C441-4E5A-9589-40DE1CA38B4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91125" y="1744663"/>
            <a:ext cx="3829050" cy="193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6" name="图片 15">
            <a:extLst>
              <a:ext uri="{FF2B5EF4-FFF2-40B4-BE49-F238E27FC236}">
                <a16:creationId xmlns:a16="http://schemas.microsoft.com/office/drawing/2014/main" id="{8E39E2C4-9097-4E0B-8DD0-B39372732AE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94300" y="4121150"/>
            <a:ext cx="3825875" cy="200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4E18A59B-55BD-4771-A9F3-8AAFBCCEA662}"/>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6.1 </a:t>
            </a:r>
            <a:r>
              <a:rPr lang="zh-CN" altLang="en-US" sz="3600" dirty="0">
                <a:latin typeface="黑体" panose="02010609060101010101" pitchFamily="49" charset="-122"/>
                <a:ea typeface="黑体" panose="02010609060101010101" pitchFamily="49" charset="-122"/>
              </a:rPr>
              <a:t>什么是车联网</a:t>
            </a:r>
          </a:p>
        </p:txBody>
      </p:sp>
      <p:sp>
        <p:nvSpPr>
          <p:cNvPr id="54278" name="TextBox 49">
            <a:extLst>
              <a:ext uri="{FF2B5EF4-FFF2-40B4-BE49-F238E27FC236}">
                <a16:creationId xmlns:a16="http://schemas.microsoft.com/office/drawing/2014/main" id="{1354F4EC-9B0A-4519-9BD1-0DAFDCF6DF40}"/>
              </a:ext>
            </a:extLst>
          </p:cNvPr>
          <p:cNvSpPr txBox="1">
            <a:spLocks noChangeArrowheads="1"/>
          </p:cNvSpPr>
          <p:nvPr/>
        </p:nvSpPr>
        <p:spPr bwMode="auto">
          <a:xfrm>
            <a:off x="107950" y="908050"/>
            <a:ext cx="8834438" cy="49371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6.1.7 </a:t>
            </a:r>
            <a:r>
              <a:rPr lang="zh-CN" altLang="en-US" sz="2600">
                <a:latin typeface="黑体" panose="02010609060101010101" pitchFamily="49" charset="-122"/>
                <a:ea typeface="黑体" panose="02010609060101010101" pitchFamily="49" charset="-122"/>
              </a:rPr>
              <a:t>安全与隐私挑战</a:t>
            </a:r>
          </a:p>
        </p:txBody>
      </p:sp>
      <p:sp>
        <p:nvSpPr>
          <p:cNvPr id="7" name="灯片编号占位符 11">
            <a:extLst>
              <a:ext uri="{FF2B5EF4-FFF2-40B4-BE49-F238E27FC236}">
                <a16:creationId xmlns:a16="http://schemas.microsoft.com/office/drawing/2014/main" id="{AB1DC875-2A04-4EE1-B28C-EC7314FC0874}"/>
              </a:ext>
            </a:extLst>
          </p:cNvPr>
          <p:cNvSpPr txBox="1"/>
          <p:nvPr/>
        </p:nvSpPr>
        <p:spPr bwMode="auto">
          <a:xfrm>
            <a:off x="8726488" y="6492875"/>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43</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内容占位符 2">
            <a:extLst>
              <a:ext uri="{FF2B5EF4-FFF2-40B4-BE49-F238E27FC236}">
                <a16:creationId xmlns:a16="http://schemas.microsoft.com/office/drawing/2014/main" id="{A09AEECA-FB4E-40E9-B2A5-77B919C48367}"/>
              </a:ext>
            </a:extLst>
          </p:cNvPr>
          <p:cNvSpPr txBox="1">
            <a:spLocks/>
          </p:cNvSpPr>
          <p:nvPr/>
        </p:nvSpPr>
        <p:spPr bwMode="auto">
          <a:xfrm>
            <a:off x="554038" y="1792288"/>
            <a:ext cx="7989887" cy="363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04800" indent="-304800" defTabSz="4572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628650" indent="-304800" defTabSz="4572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898525" indent="-269875" defTabSz="4572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241425" indent="-233363"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1601788" indent="-233363"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0589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5161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29733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4305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just" eaLnBrk="1" hangingPunct="1">
              <a:spcBef>
                <a:spcPct val="0"/>
              </a:spcBef>
              <a:spcAft>
                <a:spcPts val="600"/>
              </a:spcAft>
              <a:buSzPct val="92000"/>
              <a:buFont typeface="Wingdings" panose="05000000000000000000" pitchFamily="2" charset="2"/>
              <a:buChar char="n"/>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“奔驰门”历经数月等待，第三方鉴定结果终于“出炉”</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algn="just" eaLnBrk="1" hangingPunct="1">
              <a:spcBef>
                <a:spcPct val="0"/>
              </a:spcBef>
              <a:spcAft>
                <a:spcPts val="600"/>
              </a:spcAft>
              <a:buSzPct val="92000"/>
              <a:buFont typeface="Wingdings" panose="05000000000000000000" pitchFamily="2" charset="2"/>
              <a:buChar char="n"/>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如果按照之前车主“说法”，之所以“生死时速”，全部责任在于所涉车辆的生产与销售方。根据</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产品质量法</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侵权责任法</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等法律相关规定，因产品存在缺陷造成损害的，被侵权人可以向产品的生产者或销售者请求赔偿</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algn="just" eaLnBrk="1" hangingPunct="1">
              <a:spcBef>
                <a:spcPct val="0"/>
              </a:spcBef>
              <a:spcAft>
                <a:spcPts val="600"/>
              </a:spcAft>
              <a:buSzPct val="92000"/>
              <a:buFont typeface="Wingdings" panose="05000000000000000000" pitchFamily="2" charset="2"/>
              <a:buChar char="n"/>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然而，第三方鉴定结果的出炉，则从科学高度推翻了上述“说法”。既然“车辆制动系统、巡航系统均工作正常、无故障”“不存在失控情况”，也意味着有关方面可能无需承担民事责任</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Rectangle 2">
            <a:extLst>
              <a:ext uri="{FF2B5EF4-FFF2-40B4-BE49-F238E27FC236}">
                <a16:creationId xmlns:a16="http://schemas.microsoft.com/office/drawing/2014/main" id="{770C4024-4802-4A59-A33B-4649BDD288C7}"/>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6.1 </a:t>
            </a:r>
            <a:r>
              <a:rPr lang="zh-CN" altLang="en-US" sz="3600" dirty="0">
                <a:latin typeface="黑体" panose="02010609060101010101" pitchFamily="49" charset="-122"/>
                <a:ea typeface="黑体" panose="02010609060101010101" pitchFamily="49" charset="-122"/>
              </a:rPr>
              <a:t>什么是车联网</a:t>
            </a:r>
          </a:p>
        </p:txBody>
      </p:sp>
      <p:sp>
        <p:nvSpPr>
          <p:cNvPr id="55300" name="TextBox 49">
            <a:extLst>
              <a:ext uri="{FF2B5EF4-FFF2-40B4-BE49-F238E27FC236}">
                <a16:creationId xmlns:a16="http://schemas.microsoft.com/office/drawing/2014/main" id="{15577FD2-7373-4E42-BBBE-394A1D1A1598}"/>
              </a:ext>
            </a:extLst>
          </p:cNvPr>
          <p:cNvSpPr txBox="1">
            <a:spLocks noChangeArrowheads="1"/>
          </p:cNvSpPr>
          <p:nvPr/>
        </p:nvSpPr>
        <p:spPr bwMode="auto">
          <a:xfrm>
            <a:off x="107950" y="908050"/>
            <a:ext cx="8834438" cy="49371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6.1.7 </a:t>
            </a:r>
            <a:r>
              <a:rPr lang="zh-CN" altLang="en-US" sz="2600">
                <a:latin typeface="黑体" panose="02010609060101010101" pitchFamily="49" charset="-122"/>
                <a:ea typeface="黑体" panose="02010609060101010101" pitchFamily="49" charset="-122"/>
              </a:rPr>
              <a:t>安全与隐私挑战</a:t>
            </a:r>
          </a:p>
        </p:txBody>
      </p:sp>
      <p:sp>
        <p:nvSpPr>
          <p:cNvPr id="5" name="灯片编号占位符 11">
            <a:extLst>
              <a:ext uri="{FF2B5EF4-FFF2-40B4-BE49-F238E27FC236}">
                <a16:creationId xmlns:a16="http://schemas.microsoft.com/office/drawing/2014/main" id="{D9F7336D-C5BC-44BE-A16B-B1858358C631}"/>
              </a:ext>
            </a:extLst>
          </p:cNvPr>
          <p:cNvSpPr txBox="1"/>
          <p:nvPr/>
        </p:nvSpPr>
        <p:spPr bwMode="auto">
          <a:xfrm>
            <a:off x="8726488" y="6492875"/>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44</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内容占位符 2">
            <a:extLst>
              <a:ext uri="{FF2B5EF4-FFF2-40B4-BE49-F238E27FC236}">
                <a16:creationId xmlns:a16="http://schemas.microsoft.com/office/drawing/2014/main" id="{F23C8497-F65B-4525-88BB-B9C93C6E6EED}"/>
              </a:ext>
            </a:extLst>
          </p:cNvPr>
          <p:cNvSpPr txBox="1">
            <a:spLocks/>
          </p:cNvSpPr>
          <p:nvPr/>
        </p:nvSpPr>
        <p:spPr bwMode="auto">
          <a:xfrm>
            <a:off x="3402013" y="5368925"/>
            <a:ext cx="2717800"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628650" indent="-304800" defTabSz="4572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898525" indent="-269875" defTabSz="4572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241425" indent="-233363"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1601788" indent="-233363"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0589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5161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29733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4305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just" eaLnBrk="1" hangingPunct="1">
              <a:spcBef>
                <a:spcPct val="0"/>
              </a:spcBef>
              <a:spcAft>
                <a:spcPts val="600"/>
              </a:spcAft>
              <a:buClr>
                <a:schemeClr val="accent2"/>
              </a:buClr>
              <a:buSzPct val="92000"/>
              <a:buFont typeface="Wingdings 2" panose="05020102010507070707" pitchFamily="18" charset="2"/>
              <a:buNone/>
            </a:pPr>
            <a:r>
              <a:rPr lang="zh-CN" altLang="en-US" sz="2400">
                <a:solidFill>
                  <a:srgbClr val="002060"/>
                </a:solidFill>
                <a:latin typeface="Franklin Gothic Medium" panose="020B0603020102020204" pitchFamily="34" charset="0"/>
              </a:rPr>
              <a:t>存储的安全性</a:t>
            </a:r>
            <a:endParaRPr lang="en-US" altLang="zh-CN" sz="2400">
              <a:solidFill>
                <a:srgbClr val="002060"/>
              </a:solidFill>
              <a:latin typeface="Franklin Gothic Medium" panose="020B0603020102020204" pitchFamily="34" charset="0"/>
            </a:endParaRPr>
          </a:p>
        </p:txBody>
      </p:sp>
      <p:pic>
        <p:nvPicPr>
          <p:cNvPr id="56323" name="Picture 2" descr="https://ss0.bdstatic.com/70cFvHSh_Q1YnxGkpoWK1HF6hhy/it/u=3861814244,2918374616&amp;fm=26&amp;gp=0.jpg">
            <a:extLst>
              <a:ext uri="{FF2B5EF4-FFF2-40B4-BE49-F238E27FC236}">
                <a16:creationId xmlns:a16="http://schemas.microsoft.com/office/drawing/2014/main" id="{F524B2B0-68C7-4180-9533-1095BB27C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3413" y="1547813"/>
            <a:ext cx="5211762" cy="346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267098B9-76D8-4001-B3CD-564C50CB9E85}"/>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6.1 </a:t>
            </a:r>
            <a:r>
              <a:rPr lang="zh-CN" altLang="en-US" sz="3600" dirty="0">
                <a:latin typeface="黑体" panose="02010609060101010101" pitchFamily="49" charset="-122"/>
                <a:ea typeface="黑体" panose="02010609060101010101" pitchFamily="49" charset="-122"/>
              </a:rPr>
              <a:t>什么是车联网</a:t>
            </a:r>
          </a:p>
        </p:txBody>
      </p:sp>
      <p:sp>
        <p:nvSpPr>
          <p:cNvPr id="56325" name="TextBox 49">
            <a:extLst>
              <a:ext uri="{FF2B5EF4-FFF2-40B4-BE49-F238E27FC236}">
                <a16:creationId xmlns:a16="http://schemas.microsoft.com/office/drawing/2014/main" id="{0F802CAC-2E3B-4026-AE29-F905E2DF8504}"/>
              </a:ext>
            </a:extLst>
          </p:cNvPr>
          <p:cNvSpPr txBox="1">
            <a:spLocks noChangeArrowheads="1"/>
          </p:cNvSpPr>
          <p:nvPr/>
        </p:nvSpPr>
        <p:spPr bwMode="auto">
          <a:xfrm>
            <a:off x="107950" y="908050"/>
            <a:ext cx="8834438" cy="49371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6.1.7 </a:t>
            </a:r>
            <a:r>
              <a:rPr lang="zh-CN" altLang="en-US" sz="2600">
                <a:latin typeface="黑体" panose="02010609060101010101" pitchFamily="49" charset="-122"/>
                <a:ea typeface="黑体" panose="02010609060101010101" pitchFamily="49" charset="-122"/>
              </a:rPr>
              <a:t>安全与隐私挑战</a:t>
            </a:r>
          </a:p>
        </p:txBody>
      </p:sp>
      <p:sp>
        <p:nvSpPr>
          <p:cNvPr id="6" name="灯片编号占位符 11">
            <a:extLst>
              <a:ext uri="{FF2B5EF4-FFF2-40B4-BE49-F238E27FC236}">
                <a16:creationId xmlns:a16="http://schemas.microsoft.com/office/drawing/2014/main" id="{F2AD0E33-4D17-489B-B797-5FE510A677B1}"/>
              </a:ext>
            </a:extLst>
          </p:cNvPr>
          <p:cNvSpPr txBox="1"/>
          <p:nvPr/>
        </p:nvSpPr>
        <p:spPr bwMode="auto">
          <a:xfrm>
            <a:off x="8726488" y="6492875"/>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45</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内容占位符 2">
            <a:extLst>
              <a:ext uri="{FF2B5EF4-FFF2-40B4-BE49-F238E27FC236}">
                <a16:creationId xmlns:a16="http://schemas.microsoft.com/office/drawing/2014/main" id="{A46303D7-4FBC-4CD9-B8B0-EA6C2F849046}"/>
              </a:ext>
            </a:extLst>
          </p:cNvPr>
          <p:cNvSpPr txBox="1">
            <a:spLocks/>
          </p:cNvSpPr>
          <p:nvPr/>
        </p:nvSpPr>
        <p:spPr bwMode="auto">
          <a:xfrm>
            <a:off x="3213100" y="3090862"/>
            <a:ext cx="271780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04800" indent="-304800" defTabSz="4572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628650" indent="-304800" defTabSz="4572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898525" indent="-269875" defTabSz="4572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241425" indent="-233363"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1601788" indent="-233363"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0589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5161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29733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4305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just" eaLnBrk="1" hangingPunct="1">
              <a:spcBef>
                <a:spcPct val="0"/>
              </a:spcBef>
              <a:spcAft>
                <a:spcPts val="600"/>
              </a:spcAft>
              <a:buClr>
                <a:schemeClr val="tx1"/>
              </a:buClr>
              <a:buSzPct val="92000"/>
              <a:buFont typeface="Wingdings" panose="05000000000000000000" pitchFamily="2" charset="2"/>
              <a:buChar char="n"/>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验证代价</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algn="just" eaLnBrk="1" hangingPunct="1">
              <a:spcBef>
                <a:spcPct val="0"/>
              </a:spcBef>
              <a:spcAft>
                <a:spcPts val="600"/>
              </a:spcAft>
              <a:buClr>
                <a:schemeClr val="tx1"/>
              </a:buClr>
              <a:buSzPct val="92000"/>
              <a:buFont typeface="Wingdings" panose="05000000000000000000" pitchFamily="2" charset="2"/>
              <a:buChar char="n"/>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传输</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存储代价</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Rectangle 2">
            <a:extLst>
              <a:ext uri="{FF2B5EF4-FFF2-40B4-BE49-F238E27FC236}">
                <a16:creationId xmlns:a16="http://schemas.microsoft.com/office/drawing/2014/main" id="{356FBF2E-FADF-49A1-A0D0-1868AFBAD143}"/>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6.1 </a:t>
            </a:r>
            <a:r>
              <a:rPr lang="zh-CN" altLang="en-US" sz="3600" dirty="0">
                <a:latin typeface="黑体" panose="02010609060101010101" pitchFamily="49" charset="-122"/>
                <a:ea typeface="黑体" panose="02010609060101010101" pitchFamily="49" charset="-122"/>
              </a:rPr>
              <a:t>什么是车联网</a:t>
            </a:r>
          </a:p>
        </p:txBody>
      </p:sp>
      <p:sp>
        <p:nvSpPr>
          <p:cNvPr id="57348" name="TextBox 49">
            <a:extLst>
              <a:ext uri="{FF2B5EF4-FFF2-40B4-BE49-F238E27FC236}">
                <a16:creationId xmlns:a16="http://schemas.microsoft.com/office/drawing/2014/main" id="{43F23E97-E27E-4339-912D-5BF7B71A4277}"/>
              </a:ext>
            </a:extLst>
          </p:cNvPr>
          <p:cNvSpPr txBox="1">
            <a:spLocks noChangeArrowheads="1"/>
          </p:cNvSpPr>
          <p:nvPr/>
        </p:nvSpPr>
        <p:spPr bwMode="auto">
          <a:xfrm>
            <a:off x="107950" y="908050"/>
            <a:ext cx="8834438" cy="49371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6.1.7 </a:t>
            </a:r>
            <a:r>
              <a:rPr lang="zh-CN" altLang="en-US" sz="2600">
                <a:latin typeface="黑体" panose="02010609060101010101" pitchFamily="49" charset="-122"/>
                <a:ea typeface="黑体" panose="02010609060101010101" pitchFamily="49" charset="-122"/>
              </a:rPr>
              <a:t>安全与隐私挑战</a:t>
            </a:r>
          </a:p>
        </p:txBody>
      </p:sp>
      <p:sp>
        <p:nvSpPr>
          <p:cNvPr id="5" name="灯片编号占位符 11">
            <a:extLst>
              <a:ext uri="{FF2B5EF4-FFF2-40B4-BE49-F238E27FC236}">
                <a16:creationId xmlns:a16="http://schemas.microsoft.com/office/drawing/2014/main" id="{E1ABD838-33FD-47E2-988D-275BDD19F144}"/>
              </a:ext>
            </a:extLst>
          </p:cNvPr>
          <p:cNvSpPr txBox="1"/>
          <p:nvPr/>
        </p:nvSpPr>
        <p:spPr bwMode="auto">
          <a:xfrm>
            <a:off x="8726488" y="6492875"/>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46</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8999E70E-69EE-4CC0-9C1F-90B554C31640}"/>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6.1 </a:t>
            </a:r>
            <a:r>
              <a:rPr lang="zh-CN" altLang="en-US" sz="3600" dirty="0">
                <a:latin typeface="黑体" panose="02010609060101010101" pitchFamily="49" charset="-122"/>
                <a:ea typeface="黑体" panose="02010609060101010101" pitchFamily="49" charset="-122"/>
              </a:rPr>
              <a:t>什么是车联网</a:t>
            </a:r>
          </a:p>
        </p:txBody>
      </p:sp>
      <p:sp>
        <p:nvSpPr>
          <p:cNvPr id="58371" name="TextBox 49">
            <a:extLst>
              <a:ext uri="{FF2B5EF4-FFF2-40B4-BE49-F238E27FC236}">
                <a16:creationId xmlns:a16="http://schemas.microsoft.com/office/drawing/2014/main" id="{75F1D6EF-1ABB-4478-85EC-427AA21AB31E}"/>
              </a:ext>
            </a:extLst>
          </p:cNvPr>
          <p:cNvSpPr txBox="1">
            <a:spLocks noChangeArrowheads="1"/>
          </p:cNvSpPr>
          <p:nvPr/>
        </p:nvSpPr>
        <p:spPr bwMode="auto">
          <a:xfrm>
            <a:off x="107950" y="908050"/>
            <a:ext cx="8834438" cy="49371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6.1.8 </a:t>
            </a:r>
            <a:r>
              <a:rPr lang="zh-CN" altLang="en-US" sz="2600">
                <a:latin typeface="黑体" panose="02010609060101010101" pitchFamily="49" charset="-122"/>
                <a:ea typeface="黑体" panose="02010609060101010101" pitchFamily="49" charset="-122"/>
              </a:rPr>
              <a:t>消息分类与安全共享技术</a:t>
            </a:r>
          </a:p>
        </p:txBody>
      </p:sp>
      <p:sp>
        <p:nvSpPr>
          <p:cNvPr id="58372" name="文本框 4">
            <a:extLst>
              <a:ext uri="{FF2B5EF4-FFF2-40B4-BE49-F238E27FC236}">
                <a16:creationId xmlns:a16="http://schemas.microsoft.com/office/drawing/2014/main" id="{F4D57AAB-D37B-45CE-9CB8-FE5B502626D5}"/>
              </a:ext>
            </a:extLst>
          </p:cNvPr>
          <p:cNvSpPr txBox="1">
            <a:spLocks noChangeArrowheads="1"/>
          </p:cNvSpPr>
          <p:nvPr/>
        </p:nvSpPr>
        <p:spPr bwMode="auto">
          <a:xfrm>
            <a:off x="792163" y="2349500"/>
            <a:ext cx="7559675"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898525" indent="-269875">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Wingdings 2" panose="05020102010507070707" pitchFamily="18" charset="2"/>
              <a:buNone/>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车联网中的安全问题很大一部分存在于消息传输中。我们按照内容及其实时性要求，主要将消息分为两大类：</a:t>
            </a:r>
          </a:p>
          <a:p>
            <a:pPr>
              <a:spcBef>
                <a:spcPct val="0"/>
              </a:spcBef>
              <a:buFont typeface="Wingdings 2" panose="05020102010507070707" pitchFamily="18" charset="2"/>
              <a:buNone/>
            </a:pP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lvl="2" algn="just" eaLnBrk="1" hangingPunct="1">
              <a:spcBef>
                <a:spcPct val="0"/>
              </a:spcBef>
              <a:spcAft>
                <a:spcPts val="600"/>
              </a:spcAft>
              <a:buSzPct val="92000"/>
              <a:buFont typeface="Wingdings" panose="05000000000000000000" pitchFamily="2" charset="2"/>
              <a:buChar char="n"/>
            </a:pPr>
            <a:r>
              <a:rPr lang="zh-CN" altLang="en-US" dirty="0">
                <a:latin typeface="Times New Roman" panose="02020603050405020304" pitchFamily="18" charset="0"/>
                <a:ea typeface="宋体" panose="02010600030101010101" pitchFamily="2" charset="-122"/>
                <a:cs typeface="Times New Roman" panose="02020603050405020304" pitchFamily="18" charset="0"/>
              </a:rPr>
              <a:t>状态消息</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lvl="2" algn="just" eaLnBrk="1" hangingPunct="1">
              <a:spcBef>
                <a:spcPct val="0"/>
              </a:spcBef>
              <a:spcAft>
                <a:spcPts val="600"/>
              </a:spcAft>
              <a:buSzPct val="92000"/>
              <a:buFont typeface="Wingdings" panose="05000000000000000000" pitchFamily="2" charset="2"/>
              <a:buChar char="n"/>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lvl="2" algn="just" eaLnBrk="1" hangingPunct="1">
              <a:spcBef>
                <a:spcPct val="0"/>
              </a:spcBef>
              <a:spcAft>
                <a:spcPts val="600"/>
              </a:spcAft>
              <a:buSzPct val="92000"/>
              <a:buFont typeface="Wingdings" panose="05000000000000000000" pitchFamily="2" charset="2"/>
              <a:buChar char="n"/>
            </a:pPr>
            <a:r>
              <a:rPr lang="zh-CN" altLang="en-US" dirty="0">
                <a:latin typeface="Times New Roman" panose="02020603050405020304" pitchFamily="18" charset="0"/>
                <a:ea typeface="宋体" panose="02010600030101010101" pitchFamily="2" charset="-122"/>
                <a:cs typeface="Times New Roman" panose="02020603050405020304" pitchFamily="18" charset="0"/>
              </a:rPr>
              <a:t>通知消息</a:t>
            </a:r>
          </a:p>
        </p:txBody>
      </p:sp>
      <p:sp>
        <p:nvSpPr>
          <p:cNvPr id="5" name="灯片编号占位符 11">
            <a:extLst>
              <a:ext uri="{FF2B5EF4-FFF2-40B4-BE49-F238E27FC236}">
                <a16:creationId xmlns:a16="http://schemas.microsoft.com/office/drawing/2014/main" id="{844129BE-D96C-43DA-AAB0-2374109C5088}"/>
              </a:ext>
            </a:extLst>
          </p:cNvPr>
          <p:cNvSpPr txBox="1"/>
          <p:nvPr/>
        </p:nvSpPr>
        <p:spPr bwMode="auto">
          <a:xfrm>
            <a:off x="8726488" y="6492875"/>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47</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左右箭头 2">
            <a:extLst>
              <a:ext uri="{FF2B5EF4-FFF2-40B4-BE49-F238E27FC236}">
                <a16:creationId xmlns:a16="http://schemas.microsoft.com/office/drawing/2014/main" id="{78E09733-376A-4D41-87DE-5AFCE177CFBC}"/>
              </a:ext>
            </a:extLst>
          </p:cNvPr>
          <p:cNvSpPr/>
          <p:nvPr/>
        </p:nvSpPr>
        <p:spPr>
          <a:xfrm>
            <a:off x="3019425" y="2035175"/>
            <a:ext cx="2376488" cy="385763"/>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0419" name="内容占位符 2">
            <a:extLst>
              <a:ext uri="{FF2B5EF4-FFF2-40B4-BE49-F238E27FC236}">
                <a16:creationId xmlns:a16="http://schemas.microsoft.com/office/drawing/2014/main" id="{BB2E8BE2-F038-4238-B1C1-99E74D0E58B2}"/>
              </a:ext>
            </a:extLst>
          </p:cNvPr>
          <p:cNvSpPr txBox="1">
            <a:spLocks/>
          </p:cNvSpPr>
          <p:nvPr/>
        </p:nvSpPr>
        <p:spPr bwMode="auto">
          <a:xfrm>
            <a:off x="471488" y="1704975"/>
            <a:ext cx="2982912" cy="290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04800" indent="-304800" defTabSz="4572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628650" indent="-304800" defTabSz="4572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898525" indent="-269875" defTabSz="4572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241425" indent="-233363"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1601788" indent="-233363"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0589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5161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29733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4305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1" algn="just" eaLnBrk="1" hangingPunct="1">
              <a:spcBef>
                <a:spcPct val="0"/>
              </a:spcBef>
              <a:spcAft>
                <a:spcPts val="600"/>
              </a:spcAft>
              <a:buSzPct val="92000"/>
              <a:buFont typeface="Wingdings" panose="05000000000000000000" pitchFamily="2" charset="2"/>
              <a:buChar char="n"/>
            </a:pP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一般状态消息</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lvl="2" algn="just" eaLnBrk="1" hangingPunct="1">
              <a:spcBef>
                <a:spcPct val="0"/>
              </a:spcBef>
              <a:spcAft>
                <a:spcPts val="600"/>
              </a:spcAft>
              <a:buSzPct val="92000"/>
              <a:buFont typeface="Wingdings" panose="05000000000000000000" pitchFamily="2" charset="2"/>
              <a:buChar char="n"/>
            </a:pP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车速</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lvl="2" algn="just" eaLnBrk="1" hangingPunct="1">
              <a:spcBef>
                <a:spcPct val="0"/>
              </a:spcBef>
              <a:spcAft>
                <a:spcPts val="600"/>
              </a:spcAft>
              <a:buSzPct val="92000"/>
              <a:buFont typeface="Wingdings" panose="05000000000000000000" pitchFamily="2" charset="2"/>
              <a:buChar char="n"/>
            </a:pP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加速度</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lvl="2" algn="just" eaLnBrk="1" hangingPunct="1">
              <a:spcBef>
                <a:spcPct val="0"/>
              </a:spcBef>
              <a:spcAft>
                <a:spcPts val="600"/>
              </a:spcAft>
              <a:buSzPct val="92000"/>
              <a:buFont typeface="Wingdings" panose="05000000000000000000" pitchFamily="2" charset="2"/>
              <a:buChar char="n"/>
            </a:pP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位置</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lvl="2" algn="just" eaLnBrk="1" hangingPunct="1">
              <a:spcBef>
                <a:spcPct val="0"/>
              </a:spcBef>
              <a:spcAft>
                <a:spcPts val="600"/>
              </a:spcAft>
              <a:buSzPct val="92000"/>
              <a:buFont typeface="Wingdings" panose="05000000000000000000" pitchFamily="2" charset="2"/>
              <a:buChar char="n"/>
            </a:pP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方向</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lvl="2" algn="just" eaLnBrk="1" hangingPunct="1">
              <a:spcBef>
                <a:spcPct val="0"/>
              </a:spcBef>
              <a:spcAft>
                <a:spcPts val="600"/>
              </a:spcAft>
              <a:buSzPct val="92000"/>
              <a:buFont typeface="Wingdings" panose="05000000000000000000" pitchFamily="2" charset="2"/>
              <a:buChar char="n"/>
            </a:pP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刹车</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lvl="2" algn="just" eaLnBrk="1" hangingPunct="1">
              <a:spcBef>
                <a:spcPct val="0"/>
              </a:spcBef>
              <a:spcAft>
                <a:spcPts val="600"/>
              </a:spcAft>
              <a:buSzPct val="92000"/>
              <a:buFont typeface="Wingdings" panose="05000000000000000000" pitchFamily="2" charset="2"/>
              <a:buChar char="n"/>
            </a:pP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 </a:t>
            </a:r>
          </a:p>
          <a:p>
            <a:pPr lvl="1" algn="just" eaLnBrk="1" hangingPunct="1">
              <a:spcBef>
                <a:spcPct val="0"/>
              </a:spcBef>
              <a:spcAft>
                <a:spcPts val="600"/>
              </a:spcAft>
              <a:buSzPct val="92000"/>
              <a:buFont typeface="Wingdings" panose="05000000000000000000" pitchFamily="2" charset="2"/>
              <a:buChar char="n"/>
            </a:pPr>
            <a:endParaRPr lang="en-US" altLang="zh-CN" sz="1800" dirty="0">
              <a:solidFill>
                <a:srgbClr val="002060"/>
              </a:solidFill>
              <a:latin typeface="Franklin Gothic Medium" panose="020B0603020102020204" pitchFamily="34" charset="0"/>
            </a:endParaRPr>
          </a:p>
          <a:p>
            <a:pPr lvl="1" algn="just" eaLnBrk="1" hangingPunct="1">
              <a:spcBef>
                <a:spcPct val="0"/>
              </a:spcBef>
              <a:spcAft>
                <a:spcPts val="600"/>
              </a:spcAft>
              <a:buSzPct val="92000"/>
              <a:buFont typeface="Wingdings" panose="05000000000000000000" pitchFamily="2" charset="2"/>
              <a:buChar char="n"/>
            </a:pPr>
            <a:endParaRPr lang="en-US" altLang="zh-CN" sz="1800" dirty="0">
              <a:solidFill>
                <a:srgbClr val="002060"/>
              </a:solidFill>
              <a:latin typeface="Franklin Gothic Medium" panose="020B0603020102020204" pitchFamily="34" charset="0"/>
            </a:endParaRPr>
          </a:p>
        </p:txBody>
      </p:sp>
      <p:sp>
        <p:nvSpPr>
          <p:cNvPr id="2" name="文本框 1">
            <a:extLst>
              <a:ext uri="{FF2B5EF4-FFF2-40B4-BE49-F238E27FC236}">
                <a16:creationId xmlns:a16="http://schemas.microsoft.com/office/drawing/2014/main" id="{5E9869BC-DBB9-422E-BC30-69AFD3CC1095}"/>
              </a:ext>
            </a:extLst>
          </p:cNvPr>
          <p:cNvSpPr txBox="1"/>
          <p:nvPr/>
        </p:nvSpPr>
        <p:spPr>
          <a:xfrm>
            <a:off x="471488" y="4770438"/>
            <a:ext cx="4060825" cy="1630362"/>
          </a:xfrm>
          <a:prstGeom prst="rect">
            <a:avLst/>
          </a:prstGeom>
          <a:noFill/>
          <a:ln cap="rnd">
            <a:solidFill>
              <a:srgbClr val="FF0000"/>
            </a:solidFill>
          </a:ln>
        </p:spPr>
        <p:txBody>
          <a:bodyPr anchor="ctr">
            <a:spAutoFit/>
          </a:bodyPr>
          <a:lstStyle/>
          <a:p>
            <a:pPr marL="108000" lvl="2" algn="just">
              <a:spcBef>
                <a:spcPts val="0"/>
              </a:spcBef>
              <a:defRPr/>
            </a:pPr>
            <a:r>
              <a:rPr lang="zh-CN" altLang="en-US" sz="2000" dirty="0">
                <a:solidFill>
                  <a:srgbClr val="FF0000"/>
                </a:solidFill>
                <a:latin typeface="+mn-ea"/>
                <a:ea typeface="+mn-ea"/>
              </a:rPr>
              <a:t>特点 </a:t>
            </a:r>
            <a:endParaRPr lang="en-US" altLang="zh-CN" sz="2000" dirty="0">
              <a:solidFill>
                <a:srgbClr val="FF0000"/>
              </a:solidFill>
              <a:latin typeface="+mn-ea"/>
              <a:ea typeface="+mn-ea"/>
            </a:endParaRPr>
          </a:p>
          <a:p>
            <a:pPr marL="108000" lvl="2" indent="-108000" algn="just">
              <a:spcBef>
                <a:spcPts val="0"/>
              </a:spcBef>
              <a:buFont typeface="Arial" panose="020B0604020202020204" pitchFamily="34" charset="0"/>
              <a:buChar char="•"/>
              <a:defRPr/>
            </a:pPr>
            <a:r>
              <a:rPr lang="zh-CN" altLang="en-US" sz="2000" dirty="0">
                <a:solidFill>
                  <a:srgbClr val="FF0000"/>
                </a:solidFill>
                <a:latin typeface="+mn-ea"/>
                <a:ea typeface="+mn-ea"/>
              </a:rPr>
              <a:t> 发送频率高（</a:t>
            </a:r>
            <a:r>
              <a:rPr lang="en-US" altLang="zh-CN" sz="2000" dirty="0">
                <a:solidFill>
                  <a:srgbClr val="FF0000"/>
                </a:solidFill>
                <a:latin typeface="+mn-ea"/>
                <a:ea typeface="+mn-ea"/>
              </a:rPr>
              <a:t>100ms</a:t>
            </a:r>
            <a:r>
              <a:rPr lang="zh-CN" altLang="en-US" sz="2000" dirty="0">
                <a:solidFill>
                  <a:srgbClr val="FF0000"/>
                </a:solidFill>
                <a:latin typeface="+mn-ea"/>
                <a:ea typeface="+mn-ea"/>
              </a:rPr>
              <a:t>发送一次） </a:t>
            </a:r>
            <a:endParaRPr lang="en-US" altLang="zh-CN" sz="2000" dirty="0">
              <a:solidFill>
                <a:srgbClr val="FF0000"/>
              </a:solidFill>
              <a:latin typeface="+mn-ea"/>
              <a:ea typeface="+mn-ea"/>
            </a:endParaRPr>
          </a:p>
          <a:p>
            <a:pPr marL="108000" lvl="2" indent="-108000" algn="just">
              <a:spcBef>
                <a:spcPts val="0"/>
              </a:spcBef>
              <a:buFont typeface="Arial" panose="020B0604020202020204" pitchFamily="34" charset="0"/>
              <a:buChar char="•"/>
              <a:defRPr/>
            </a:pPr>
            <a:r>
              <a:rPr lang="zh-CN" altLang="en-US" sz="2000" dirty="0">
                <a:solidFill>
                  <a:srgbClr val="FF0000"/>
                </a:solidFill>
                <a:latin typeface="+mn-ea"/>
                <a:ea typeface="+mn-ea"/>
              </a:rPr>
              <a:t> 数据量大</a:t>
            </a:r>
            <a:endParaRPr lang="en-US" altLang="zh-CN" sz="2000" dirty="0">
              <a:solidFill>
                <a:srgbClr val="FF0000"/>
              </a:solidFill>
              <a:latin typeface="+mn-ea"/>
              <a:ea typeface="+mn-ea"/>
            </a:endParaRPr>
          </a:p>
          <a:p>
            <a:pPr marL="108000" lvl="2" indent="-108000" algn="just">
              <a:spcBef>
                <a:spcPts val="0"/>
              </a:spcBef>
              <a:buFont typeface="Arial" panose="020B0604020202020204" pitchFamily="34" charset="0"/>
              <a:buChar char="•"/>
              <a:defRPr/>
            </a:pPr>
            <a:r>
              <a:rPr lang="zh-CN" altLang="en-US" sz="2000" dirty="0">
                <a:solidFill>
                  <a:srgbClr val="FF0000"/>
                </a:solidFill>
                <a:latin typeface="+mn-ea"/>
                <a:ea typeface="+mn-ea"/>
              </a:rPr>
              <a:t> 实时性要求高</a:t>
            </a:r>
            <a:endParaRPr lang="en-US" altLang="zh-CN" sz="2000" dirty="0">
              <a:solidFill>
                <a:srgbClr val="FF0000"/>
              </a:solidFill>
              <a:latin typeface="+mn-ea"/>
              <a:ea typeface="+mn-ea"/>
            </a:endParaRPr>
          </a:p>
          <a:p>
            <a:pPr marL="108000" lvl="2" indent="-108000" algn="just">
              <a:spcBef>
                <a:spcPts val="0"/>
              </a:spcBef>
              <a:buFont typeface="Arial" panose="020B0604020202020204" pitchFamily="34" charset="0"/>
              <a:buChar char="•"/>
              <a:defRPr/>
            </a:pPr>
            <a:r>
              <a:rPr lang="zh-CN" altLang="en-US" sz="2000" dirty="0">
                <a:solidFill>
                  <a:srgbClr val="FF0000"/>
                </a:solidFill>
                <a:latin typeface="+mn-ea"/>
                <a:ea typeface="+mn-ea"/>
              </a:rPr>
              <a:t> </a:t>
            </a:r>
            <a:r>
              <a:rPr lang="zh-CN" altLang="en-US" sz="2000" b="1" dirty="0">
                <a:solidFill>
                  <a:srgbClr val="FF0000"/>
                </a:solidFill>
                <a:effectLst>
                  <a:outerShdw blurRad="38100" dist="38100" dir="2700000" algn="tl">
                    <a:srgbClr val="000000">
                      <a:alpha val="43137"/>
                    </a:srgbClr>
                  </a:outerShdw>
                </a:effectLst>
                <a:latin typeface="+mn-ea"/>
                <a:ea typeface="+mn-ea"/>
              </a:rPr>
              <a:t>后验性安全对策</a:t>
            </a:r>
          </a:p>
        </p:txBody>
      </p:sp>
      <p:sp>
        <p:nvSpPr>
          <p:cNvPr id="60421" name="内容占位符 2">
            <a:extLst>
              <a:ext uri="{FF2B5EF4-FFF2-40B4-BE49-F238E27FC236}">
                <a16:creationId xmlns:a16="http://schemas.microsoft.com/office/drawing/2014/main" id="{5F0887EA-99D7-48F4-BFB3-AE9E6B5358B0}"/>
              </a:ext>
            </a:extLst>
          </p:cNvPr>
          <p:cNvSpPr txBox="1">
            <a:spLocks/>
          </p:cNvSpPr>
          <p:nvPr/>
        </p:nvSpPr>
        <p:spPr bwMode="auto">
          <a:xfrm>
            <a:off x="5107157" y="1704975"/>
            <a:ext cx="3824287"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04800" indent="-304800" defTabSz="4572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628650" indent="-304800" defTabSz="4572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898525" indent="-269875" defTabSz="4572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241425" indent="-233363"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1601788" indent="-233363"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0589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5161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29733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4305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1" algn="just" eaLnBrk="1" hangingPunct="1">
              <a:spcBef>
                <a:spcPct val="0"/>
              </a:spcBef>
              <a:spcAft>
                <a:spcPts val="600"/>
              </a:spcAft>
              <a:buSzPct val="92000"/>
              <a:buFont typeface="Wingdings" panose="05000000000000000000" pitchFamily="2" charset="2"/>
              <a:buChar char="n"/>
            </a:pP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特殊状态消息</a:t>
            </a:r>
          </a:p>
          <a:p>
            <a:pPr lvl="2" algn="just" eaLnBrk="1" hangingPunct="1">
              <a:spcBef>
                <a:spcPct val="0"/>
              </a:spcBef>
              <a:spcAft>
                <a:spcPts val="600"/>
              </a:spcAft>
              <a:buSzPct val="92000"/>
              <a:buFont typeface="Wingdings" panose="05000000000000000000" pitchFamily="2" charset="2"/>
              <a:buChar char="n"/>
            </a:pP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取证</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lvl="3" algn="just" eaLnBrk="1" hangingPunct="1">
              <a:spcBef>
                <a:spcPct val="0"/>
              </a:spcBef>
              <a:spcAft>
                <a:spcPts val="600"/>
              </a:spcAft>
              <a:buSzPct val="92000"/>
              <a:buFont typeface="Wingdings" panose="05000000000000000000" pitchFamily="2" charset="2"/>
              <a:buChar char="n"/>
            </a:pP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交通事故</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lvl="3" algn="just" eaLnBrk="1" hangingPunct="1">
              <a:spcBef>
                <a:spcPct val="0"/>
              </a:spcBef>
              <a:spcAft>
                <a:spcPts val="600"/>
              </a:spcAft>
              <a:buSzPct val="92000"/>
              <a:buFont typeface="Wingdings" panose="05000000000000000000" pitchFamily="2" charset="2"/>
              <a:buChar char="n"/>
            </a:pP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异常驾驶</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lvl="2" algn="just" eaLnBrk="1" hangingPunct="1">
              <a:spcBef>
                <a:spcPct val="0"/>
              </a:spcBef>
              <a:spcAft>
                <a:spcPts val="600"/>
              </a:spcAft>
              <a:buSzPct val="92000"/>
              <a:buFont typeface="Wingdings" panose="05000000000000000000" pitchFamily="2" charset="2"/>
              <a:buChar char="n"/>
            </a:pP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车辆设计改进</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车辆召回</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lvl="3" algn="just" eaLnBrk="1" hangingPunct="1">
              <a:spcBef>
                <a:spcPct val="0"/>
              </a:spcBef>
              <a:spcAft>
                <a:spcPts val="600"/>
              </a:spcAft>
              <a:buSzPct val="92000"/>
              <a:buFont typeface="Wingdings" panose="05000000000000000000" pitchFamily="2" charset="2"/>
              <a:buChar char="n"/>
            </a:pP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车辆状态</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lvl="3" algn="just" eaLnBrk="1" hangingPunct="1">
              <a:spcBef>
                <a:spcPct val="0"/>
              </a:spcBef>
              <a:spcAft>
                <a:spcPts val="600"/>
              </a:spcAft>
              <a:buSzPct val="92000"/>
              <a:buFont typeface="Wingdings" panose="05000000000000000000" pitchFamily="2" charset="2"/>
              <a:buChar char="n"/>
            </a:pP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车辆异常</a:t>
            </a:r>
          </a:p>
        </p:txBody>
      </p:sp>
      <p:sp>
        <p:nvSpPr>
          <p:cNvPr id="9" name="文本框 8">
            <a:extLst>
              <a:ext uri="{FF2B5EF4-FFF2-40B4-BE49-F238E27FC236}">
                <a16:creationId xmlns:a16="http://schemas.microsoft.com/office/drawing/2014/main" id="{986F65F5-0E63-4740-A074-97F8F79F34EC}"/>
              </a:ext>
            </a:extLst>
          </p:cNvPr>
          <p:cNvSpPr txBox="1"/>
          <p:nvPr/>
        </p:nvSpPr>
        <p:spPr>
          <a:xfrm>
            <a:off x="5049838" y="4914900"/>
            <a:ext cx="3762375" cy="1322388"/>
          </a:xfrm>
          <a:prstGeom prst="rect">
            <a:avLst/>
          </a:prstGeom>
          <a:noFill/>
          <a:ln cap="rnd">
            <a:solidFill>
              <a:srgbClr val="FF0000"/>
            </a:solidFill>
          </a:ln>
        </p:spPr>
        <p:txBody>
          <a:bodyPr anchor="ctr">
            <a:spAutoFit/>
          </a:bodyPr>
          <a:lstStyle/>
          <a:p>
            <a:pPr marL="108000" lvl="2" algn="just">
              <a:spcBef>
                <a:spcPts val="0"/>
              </a:spcBef>
              <a:defRPr/>
            </a:pPr>
            <a:r>
              <a:rPr lang="zh-CN" altLang="en-US" sz="2000" dirty="0">
                <a:solidFill>
                  <a:srgbClr val="FF0000"/>
                </a:solidFill>
                <a:latin typeface="+mn-ea"/>
                <a:ea typeface="+mn-ea"/>
              </a:rPr>
              <a:t>特点 </a:t>
            </a:r>
            <a:endParaRPr lang="en-US" altLang="zh-CN" sz="2000" dirty="0">
              <a:solidFill>
                <a:srgbClr val="FF0000"/>
              </a:solidFill>
              <a:latin typeface="+mn-ea"/>
              <a:ea typeface="+mn-ea"/>
            </a:endParaRPr>
          </a:p>
          <a:p>
            <a:pPr marL="108000" lvl="2" indent="-108000" algn="just">
              <a:spcBef>
                <a:spcPts val="0"/>
              </a:spcBef>
              <a:buFont typeface="Arial" panose="020B0604020202020204" pitchFamily="34" charset="0"/>
              <a:buChar char="•"/>
              <a:defRPr/>
            </a:pPr>
            <a:r>
              <a:rPr lang="zh-CN" altLang="en-US" sz="2000" dirty="0">
                <a:solidFill>
                  <a:srgbClr val="FF0000"/>
                </a:solidFill>
                <a:latin typeface="+mn-ea"/>
                <a:ea typeface="+mn-ea"/>
              </a:rPr>
              <a:t> 发送频率不高</a:t>
            </a:r>
            <a:endParaRPr lang="en-US" altLang="zh-CN" sz="2000" dirty="0">
              <a:solidFill>
                <a:srgbClr val="FF0000"/>
              </a:solidFill>
              <a:latin typeface="+mn-ea"/>
              <a:ea typeface="+mn-ea"/>
            </a:endParaRPr>
          </a:p>
          <a:p>
            <a:pPr marL="108000" lvl="2" indent="-108000" algn="just">
              <a:spcBef>
                <a:spcPts val="0"/>
              </a:spcBef>
              <a:buFont typeface="Arial" panose="020B0604020202020204" pitchFamily="34" charset="0"/>
              <a:buChar char="•"/>
              <a:defRPr/>
            </a:pPr>
            <a:r>
              <a:rPr lang="zh-CN" altLang="en-US" sz="2000" dirty="0">
                <a:solidFill>
                  <a:srgbClr val="FF0000"/>
                </a:solidFill>
                <a:latin typeface="+mn-ea"/>
                <a:ea typeface="+mn-ea"/>
              </a:rPr>
              <a:t> 实时性相对不高</a:t>
            </a:r>
          </a:p>
          <a:p>
            <a:pPr marL="108000" lvl="2" indent="-108000" algn="just">
              <a:spcBef>
                <a:spcPts val="0"/>
              </a:spcBef>
              <a:buFont typeface="Arial" panose="020B0604020202020204" pitchFamily="34" charset="0"/>
              <a:buChar char="•"/>
              <a:defRPr/>
            </a:pPr>
            <a:r>
              <a:rPr lang="zh-CN" altLang="en-US" sz="2000" dirty="0">
                <a:solidFill>
                  <a:srgbClr val="FF0000"/>
                </a:solidFill>
                <a:latin typeface="+mn-ea"/>
                <a:ea typeface="+mn-ea"/>
              </a:rPr>
              <a:t> 保存时间相对较长</a:t>
            </a:r>
            <a:endParaRPr lang="en-US" altLang="zh-CN" sz="2000" dirty="0">
              <a:solidFill>
                <a:srgbClr val="FF0000"/>
              </a:solidFill>
              <a:latin typeface="+mn-ea"/>
              <a:ea typeface="+mn-ea"/>
            </a:endParaRPr>
          </a:p>
        </p:txBody>
      </p:sp>
      <p:sp>
        <p:nvSpPr>
          <p:cNvPr id="60423" name="矩形 3">
            <a:extLst>
              <a:ext uri="{FF2B5EF4-FFF2-40B4-BE49-F238E27FC236}">
                <a16:creationId xmlns:a16="http://schemas.microsoft.com/office/drawing/2014/main" id="{B9765ED7-F3A7-4BF2-B062-037AF8D08E59}"/>
              </a:ext>
            </a:extLst>
          </p:cNvPr>
          <p:cNvSpPr>
            <a:spLocks noChangeArrowheads="1"/>
          </p:cNvSpPr>
          <p:nvPr/>
        </p:nvSpPr>
        <p:spPr bwMode="auto">
          <a:xfrm>
            <a:off x="3506788" y="1989138"/>
            <a:ext cx="1416050" cy="461962"/>
          </a:xfrm>
          <a:prstGeom prst="rect">
            <a:avLst/>
          </a:prstGeom>
          <a:solidFill>
            <a:srgbClr val="FFFF00"/>
          </a:solidFill>
          <a:ln w="9525">
            <a:solidFill>
              <a:srgbClr val="0070C0"/>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just">
              <a:spcBef>
                <a:spcPct val="0"/>
              </a:spcBef>
              <a:buFontTx/>
              <a:buNone/>
            </a:pPr>
            <a:r>
              <a:rPr lang="zh-CN" altLang="en-US" sz="2400">
                <a:solidFill>
                  <a:srgbClr val="002060"/>
                </a:solidFill>
              </a:rPr>
              <a:t>状态消息</a:t>
            </a:r>
            <a:endParaRPr lang="en-US" altLang="zh-CN" sz="2400">
              <a:solidFill>
                <a:srgbClr val="002060"/>
              </a:solidFill>
            </a:endParaRPr>
          </a:p>
        </p:txBody>
      </p:sp>
      <p:sp>
        <p:nvSpPr>
          <p:cNvPr id="10" name="Rectangle 2">
            <a:extLst>
              <a:ext uri="{FF2B5EF4-FFF2-40B4-BE49-F238E27FC236}">
                <a16:creationId xmlns:a16="http://schemas.microsoft.com/office/drawing/2014/main" id="{F5F78991-A3FC-49E1-99AC-DBC63C7E0E6A}"/>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6.1 </a:t>
            </a:r>
            <a:r>
              <a:rPr lang="zh-CN" altLang="en-US" sz="3600" dirty="0">
                <a:latin typeface="黑体" panose="02010609060101010101" pitchFamily="49" charset="-122"/>
                <a:ea typeface="黑体" panose="02010609060101010101" pitchFamily="49" charset="-122"/>
              </a:rPr>
              <a:t>什么是车联网</a:t>
            </a:r>
          </a:p>
        </p:txBody>
      </p:sp>
      <p:sp>
        <p:nvSpPr>
          <p:cNvPr id="60425" name="TextBox 49">
            <a:extLst>
              <a:ext uri="{FF2B5EF4-FFF2-40B4-BE49-F238E27FC236}">
                <a16:creationId xmlns:a16="http://schemas.microsoft.com/office/drawing/2014/main" id="{B215ACC5-242D-4D8F-95FA-B4947A48AD9D}"/>
              </a:ext>
            </a:extLst>
          </p:cNvPr>
          <p:cNvSpPr txBox="1">
            <a:spLocks noChangeArrowheads="1"/>
          </p:cNvSpPr>
          <p:nvPr/>
        </p:nvSpPr>
        <p:spPr bwMode="auto">
          <a:xfrm>
            <a:off x="107950" y="908050"/>
            <a:ext cx="8834438" cy="49371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6.1.8 </a:t>
            </a:r>
            <a:r>
              <a:rPr lang="zh-CN" altLang="en-US" sz="2600">
                <a:latin typeface="黑体" panose="02010609060101010101" pitchFamily="49" charset="-122"/>
                <a:ea typeface="黑体" panose="02010609060101010101" pitchFamily="49" charset="-122"/>
              </a:rPr>
              <a:t>消息分类与安全共享技术</a:t>
            </a:r>
          </a:p>
        </p:txBody>
      </p:sp>
      <p:sp>
        <p:nvSpPr>
          <p:cNvPr id="11" name="灯片编号占位符 11">
            <a:extLst>
              <a:ext uri="{FF2B5EF4-FFF2-40B4-BE49-F238E27FC236}">
                <a16:creationId xmlns:a16="http://schemas.microsoft.com/office/drawing/2014/main" id="{2E5C77B6-A461-4E45-AC8A-A180E55A74AF}"/>
              </a:ext>
            </a:extLst>
          </p:cNvPr>
          <p:cNvSpPr txBox="1"/>
          <p:nvPr/>
        </p:nvSpPr>
        <p:spPr bwMode="auto">
          <a:xfrm>
            <a:off x="8726488" y="6492875"/>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48</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a:extLst>
              <a:ext uri="{FF2B5EF4-FFF2-40B4-BE49-F238E27FC236}">
                <a16:creationId xmlns:a16="http://schemas.microsoft.com/office/drawing/2014/main" id="{E9802541-443E-437C-BC6C-92994C3D4AA7}"/>
              </a:ext>
            </a:extLst>
          </p:cNvPr>
          <p:cNvSpPr/>
          <p:nvPr/>
        </p:nvSpPr>
        <p:spPr>
          <a:xfrm>
            <a:off x="468313" y="4060825"/>
            <a:ext cx="8245475" cy="717550"/>
          </a:xfrm>
          <a:prstGeom prst="round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圆角矩形 1">
            <a:extLst>
              <a:ext uri="{FF2B5EF4-FFF2-40B4-BE49-F238E27FC236}">
                <a16:creationId xmlns:a16="http://schemas.microsoft.com/office/drawing/2014/main" id="{4D94A22B-BE2F-4771-8D83-A8CBFAD5372B}"/>
              </a:ext>
            </a:extLst>
          </p:cNvPr>
          <p:cNvSpPr/>
          <p:nvPr/>
        </p:nvSpPr>
        <p:spPr>
          <a:xfrm>
            <a:off x="471488" y="2390775"/>
            <a:ext cx="8245475" cy="987425"/>
          </a:xfrm>
          <a:prstGeom prst="round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468" name="内容占位符 2">
            <a:extLst>
              <a:ext uri="{FF2B5EF4-FFF2-40B4-BE49-F238E27FC236}">
                <a16:creationId xmlns:a16="http://schemas.microsoft.com/office/drawing/2014/main" id="{60D891AC-93B7-4A03-AE70-12EAC648706E}"/>
              </a:ext>
            </a:extLst>
          </p:cNvPr>
          <p:cNvSpPr txBox="1">
            <a:spLocks/>
          </p:cNvSpPr>
          <p:nvPr/>
        </p:nvSpPr>
        <p:spPr bwMode="auto">
          <a:xfrm>
            <a:off x="542925" y="2390775"/>
            <a:ext cx="7989888" cy="363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04800" indent="-304800" defTabSz="4572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628650" indent="-304800" defTabSz="4572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898525" indent="-269875" defTabSz="4572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241425" indent="-233363"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1601788" indent="-233363"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0589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5161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29733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4305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spcAft>
                <a:spcPts val="600"/>
              </a:spcAft>
              <a:buClr>
                <a:schemeClr val="tx1"/>
              </a:buClr>
              <a:buSzPct val="92000"/>
              <a:buFont typeface="Wingdings" panose="05000000000000000000" pitchFamily="2" charset="2"/>
              <a:buChar char="n"/>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匿名证书</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传统数字签名</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spcBef>
                <a:spcPct val="0"/>
              </a:spcBef>
              <a:spcAft>
                <a:spcPts val="600"/>
              </a:spcAft>
              <a:buClr>
                <a:schemeClr val="tx1"/>
              </a:buClr>
              <a:buSzPct val="92000"/>
              <a:buFont typeface="Wingdings" panose="05000000000000000000" pitchFamily="2" charset="2"/>
              <a:buChar char="n"/>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伪名</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基于身份的签名</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spcBef>
                <a:spcPct val="0"/>
              </a:spcBef>
              <a:spcAft>
                <a:spcPts val="600"/>
              </a:spcAft>
              <a:buClr>
                <a:schemeClr val="tx1"/>
              </a:buClr>
              <a:buSzPct val="92000"/>
              <a:buFont typeface="Wingdings" panose="05000000000000000000" pitchFamily="2" charset="2"/>
              <a:buChar char="n"/>
            </a:pPr>
            <a:endParaRPr lang="en-US" altLang="zh-CN" sz="2400" dirty="0">
              <a:solidFill>
                <a:srgbClr val="002060"/>
              </a:solidFill>
              <a:latin typeface="Franklin Gothic Medium" panose="020B0603020102020204" pitchFamily="34" charset="0"/>
            </a:endParaRPr>
          </a:p>
          <a:p>
            <a:pPr eaLnBrk="1" hangingPunct="1">
              <a:spcBef>
                <a:spcPct val="0"/>
              </a:spcBef>
              <a:spcAft>
                <a:spcPts val="600"/>
              </a:spcAft>
              <a:buClr>
                <a:schemeClr val="tx1"/>
              </a:buClr>
              <a:buSzPct val="92000"/>
              <a:buFont typeface="Wingdings" panose="05000000000000000000" pitchFamily="2" charset="2"/>
              <a:buChar char="n"/>
            </a:pPr>
            <a:endParaRPr lang="en-US" altLang="zh-CN" sz="2400" dirty="0">
              <a:solidFill>
                <a:srgbClr val="002060"/>
              </a:solidFill>
              <a:latin typeface="Franklin Gothic Medium" panose="020B0603020102020204" pitchFamily="34" charset="0"/>
            </a:endParaRPr>
          </a:p>
          <a:p>
            <a:pPr eaLnBrk="1" hangingPunct="1">
              <a:spcBef>
                <a:spcPct val="0"/>
              </a:spcBef>
              <a:spcAft>
                <a:spcPts val="600"/>
              </a:spcAft>
              <a:buClr>
                <a:schemeClr val="tx1"/>
              </a:buClr>
              <a:buSzPct val="92000"/>
              <a:buFont typeface="Wingdings" panose="05000000000000000000" pitchFamily="2" charset="2"/>
              <a:buChar char="n"/>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群签名</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spcBef>
                <a:spcPct val="0"/>
              </a:spcBef>
              <a:spcAft>
                <a:spcPts val="600"/>
              </a:spcAft>
              <a:buClr>
                <a:schemeClr val="tx1"/>
              </a:buClr>
              <a:buSzPct val="92000"/>
              <a:buFont typeface="Wingdings" panose="05000000000000000000" pitchFamily="2" charset="2"/>
              <a:buChar char="n"/>
            </a:pPr>
            <a:endParaRPr lang="en-US" altLang="zh-CN" sz="2400" dirty="0">
              <a:solidFill>
                <a:srgbClr val="002060"/>
              </a:solidFill>
              <a:latin typeface="Franklin Gothic Medium" panose="020B0603020102020204" pitchFamily="34" charset="0"/>
            </a:endParaRPr>
          </a:p>
          <a:p>
            <a:pPr eaLnBrk="1" hangingPunct="1">
              <a:spcBef>
                <a:spcPct val="0"/>
              </a:spcBef>
              <a:spcAft>
                <a:spcPts val="600"/>
              </a:spcAft>
              <a:buClr>
                <a:schemeClr val="tx1"/>
              </a:buClr>
              <a:buSzPct val="92000"/>
              <a:buFont typeface="Wingdings" panose="05000000000000000000" pitchFamily="2" charset="2"/>
              <a:buChar char="n"/>
            </a:pPr>
            <a:endParaRPr lang="en-US" altLang="zh-CN" sz="2400" dirty="0">
              <a:solidFill>
                <a:srgbClr val="002060"/>
              </a:solidFill>
              <a:latin typeface="Franklin Gothic Medium" panose="020B0603020102020204" pitchFamily="34" charset="0"/>
            </a:endParaRPr>
          </a:p>
          <a:p>
            <a:pPr eaLnBrk="1" hangingPunct="1">
              <a:spcBef>
                <a:spcPct val="0"/>
              </a:spcBef>
              <a:spcAft>
                <a:spcPts val="600"/>
              </a:spcAft>
              <a:buClr>
                <a:schemeClr val="tx1"/>
              </a:buClr>
              <a:buSzPct val="92000"/>
              <a:buFont typeface="Wingdings" panose="05000000000000000000" pitchFamily="2" charset="2"/>
              <a:buChar char="n"/>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其他</a:t>
            </a:r>
          </a:p>
        </p:txBody>
      </p:sp>
      <p:sp>
        <p:nvSpPr>
          <p:cNvPr id="62469" name="矩形 5">
            <a:extLst>
              <a:ext uri="{FF2B5EF4-FFF2-40B4-BE49-F238E27FC236}">
                <a16:creationId xmlns:a16="http://schemas.microsoft.com/office/drawing/2014/main" id="{4D0750EC-CF7A-425B-99AA-E803E159BFDF}"/>
              </a:ext>
            </a:extLst>
          </p:cNvPr>
          <p:cNvSpPr>
            <a:spLocks noChangeArrowheads="1"/>
          </p:cNvSpPr>
          <p:nvPr/>
        </p:nvSpPr>
        <p:spPr bwMode="auto">
          <a:xfrm>
            <a:off x="436563" y="1624013"/>
            <a:ext cx="76327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800" b="1">
                <a:solidFill>
                  <a:srgbClr val="002060"/>
                </a:solidFill>
              </a:rPr>
              <a:t>一般状态消息安全共享</a:t>
            </a:r>
            <a:r>
              <a:rPr lang="en-US" altLang="zh-CN" sz="2800" b="1">
                <a:solidFill>
                  <a:srgbClr val="002060"/>
                </a:solidFill>
              </a:rPr>
              <a:t>——</a:t>
            </a:r>
            <a:r>
              <a:rPr lang="zh-CN" altLang="en-US" sz="2800" b="1">
                <a:solidFill>
                  <a:srgbClr val="002060"/>
                </a:solidFill>
              </a:rPr>
              <a:t>后验性对策</a:t>
            </a:r>
          </a:p>
        </p:txBody>
      </p:sp>
      <p:sp>
        <p:nvSpPr>
          <p:cNvPr id="7" name="Rectangle 2">
            <a:extLst>
              <a:ext uri="{FF2B5EF4-FFF2-40B4-BE49-F238E27FC236}">
                <a16:creationId xmlns:a16="http://schemas.microsoft.com/office/drawing/2014/main" id="{6A8F8813-DEE2-45C1-ABE0-228CADFDBBA0}"/>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6.1 </a:t>
            </a:r>
            <a:r>
              <a:rPr lang="zh-CN" altLang="en-US" sz="3600" dirty="0">
                <a:latin typeface="黑体" panose="02010609060101010101" pitchFamily="49" charset="-122"/>
                <a:ea typeface="黑体" panose="02010609060101010101" pitchFamily="49" charset="-122"/>
              </a:rPr>
              <a:t>什么是车联网</a:t>
            </a:r>
          </a:p>
        </p:txBody>
      </p:sp>
      <p:sp>
        <p:nvSpPr>
          <p:cNvPr id="62471" name="TextBox 49">
            <a:extLst>
              <a:ext uri="{FF2B5EF4-FFF2-40B4-BE49-F238E27FC236}">
                <a16:creationId xmlns:a16="http://schemas.microsoft.com/office/drawing/2014/main" id="{45A893B8-C44A-4EF4-ADA9-79D33B0FC692}"/>
              </a:ext>
            </a:extLst>
          </p:cNvPr>
          <p:cNvSpPr txBox="1">
            <a:spLocks noChangeArrowheads="1"/>
          </p:cNvSpPr>
          <p:nvPr/>
        </p:nvSpPr>
        <p:spPr bwMode="auto">
          <a:xfrm>
            <a:off x="107950" y="908050"/>
            <a:ext cx="8834438" cy="49371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6.1.8 </a:t>
            </a:r>
            <a:r>
              <a:rPr lang="zh-CN" altLang="en-US" sz="2600">
                <a:latin typeface="黑体" panose="02010609060101010101" pitchFamily="49" charset="-122"/>
                <a:ea typeface="黑体" panose="02010609060101010101" pitchFamily="49" charset="-122"/>
              </a:rPr>
              <a:t>消息分类与安全共享技术</a:t>
            </a:r>
          </a:p>
        </p:txBody>
      </p:sp>
      <p:sp>
        <p:nvSpPr>
          <p:cNvPr id="8" name="灯片编号占位符 11">
            <a:extLst>
              <a:ext uri="{FF2B5EF4-FFF2-40B4-BE49-F238E27FC236}">
                <a16:creationId xmlns:a16="http://schemas.microsoft.com/office/drawing/2014/main" id="{8BC08646-470F-4D6B-8545-369CFD85C39B}"/>
              </a:ext>
            </a:extLst>
          </p:cNvPr>
          <p:cNvSpPr txBox="1"/>
          <p:nvPr/>
        </p:nvSpPr>
        <p:spPr bwMode="auto">
          <a:xfrm>
            <a:off x="8726488" y="6492875"/>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49</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E53CEB7E-74F8-4D84-90C7-D93D04900C8A}"/>
              </a:ext>
            </a:extLst>
          </p:cNvPr>
          <p:cNvSpPr txBox="1">
            <a:spLocks/>
          </p:cNvSpPr>
          <p:nvPr/>
        </p:nvSpPr>
        <p:spPr>
          <a:xfrm>
            <a:off x="581025" y="1677988"/>
            <a:ext cx="3727450" cy="2974975"/>
          </a:xfrm>
          <a:prstGeom prst="rect">
            <a:avLst/>
          </a:prstGeom>
        </p:spPr>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buClr>
                <a:schemeClr val="tx1"/>
              </a:buClr>
              <a:buFont typeface="Wingdings" panose="05000000000000000000" pitchFamily="2" charset="2"/>
              <a:buChar char="u"/>
              <a:defRPr/>
            </a:pPr>
            <a:r>
              <a:rPr lang="zh-CN" altLang="en-US" sz="2400" dirty="0">
                <a:solidFill>
                  <a:schemeClr val="tx1"/>
                </a:solidFill>
                <a:latin typeface="+mn-ea"/>
              </a:rPr>
              <a:t>车载设备</a:t>
            </a:r>
            <a:r>
              <a:rPr lang="en-US" altLang="zh-CN" sz="2400" dirty="0">
                <a:solidFill>
                  <a:schemeClr val="tx1"/>
                </a:solidFill>
                <a:latin typeface="+mn-ea"/>
              </a:rPr>
              <a:t>(OBU) </a:t>
            </a:r>
          </a:p>
          <a:p>
            <a:pPr lvl="1">
              <a:buClr>
                <a:schemeClr val="tx1"/>
              </a:buClr>
              <a:buFont typeface="Wingdings" panose="05000000000000000000" pitchFamily="2" charset="2"/>
              <a:buChar char="n"/>
              <a:defRPr/>
            </a:pPr>
            <a:r>
              <a:rPr lang="zh-CN" altLang="en-US" sz="2200" dirty="0">
                <a:solidFill>
                  <a:schemeClr val="tx1"/>
                </a:solidFill>
                <a:latin typeface="+mn-ea"/>
              </a:rPr>
              <a:t>各类传感器</a:t>
            </a:r>
            <a:endParaRPr lang="en-US" altLang="zh-CN" sz="2200" dirty="0">
              <a:solidFill>
                <a:schemeClr val="tx1"/>
              </a:solidFill>
              <a:latin typeface="+mn-ea"/>
            </a:endParaRPr>
          </a:p>
          <a:p>
            <a:pPr lvl="1">
              <a:buClr>
                <a:schemeClr val="tx1"/>
              </a:buClr>
              <a:buFont typeface="Wingdings" panose="05000000000000000000" pitchFamily="2" charset="2"/>
              <a:buChar char="n"/>
              <a:defRPr/>
            </a:pPr>
            <a:r>
              <a:rPr lang="zh-CN" altLang="en-US" sz="2200" dirty="0">
                <a:solidFill>
                  <a:schemeClr val="tx1"/>
                </a:solidFill>
                <a:latin typeface="+mn-ea"/>
              </a:rPr>
              <a:t>无线通信模块</a:t>
            </a:r>
            <a:endParaRPr lang="en-US" altLang="zh-CN" sz="2200" dirty="0">
              <a:solidFill>
                <a:schemeClr val="tx1"/>
              </a:solidFill>
              <a:latin typeface="+mn-ea"/>
            </a:endParaRPr>
          </a:p>
          <a:p>
            <a:pPr lvl="1">
              <a:buClr>
                <a:schemeClr val="tx1"/>
              </a:buClr>
              <a:buFont typeface="Wingdings" panose="05000000000000000000" pitchFamily="2" charset="2"/>
              <a:buChar char="n"/>
              <a:defRPr/>
            </a:pPr>
            <a:r>
              <a:rPr lang="zh-CN" altLang="en-US" sz="2200" dirty="0">
                <a:solidFill>
                  <a:schemeClr val="tx1"/>
                </a:solidFill>
                <a:latin typeface="+mn-ea"/>
              </a:rPr>
              <a:t>数据处理模块</a:t>
            </a:r>
            <a:endParaRPr lang="en-US" altLang="zh-CN" sz="2200" dirty="0">
              <a:solidFill>
                <a:schemeClr val="tx1"/>
              </a:solidFill>
              <a:latin typeface="+mn-ea"/>
            </a:endParaRPr>
          </a:p>
          <a:p>
            <a:pPr lvl="1">
              <a:buClr>
                <a:schemeClr val="tx1"/>
              </a:buClr>
              <a:buFont typeface="Wingdings" panose="05000000000000000000" pitchFamily="2" charset="2"/>
              <a:buChar char="n"/>
              <a:defRPr/>
            </a:pPr>
            <a:r>
              <a:rPr lang="zh-CN" altLang="en-US" sz="2200" dirty="0">
                <a:solidFill>
                  <a:schemeClr val="tx1"/>
                </a:solidFill>
                <a:latin typeface="+mn-ea"/>
              </a:rPr>
              <a:t>数据存储模块</a:t>
            </a:r>
            <a:endParaRPr lang="en-US" altLang="zh-CN" sz="2200" dirty="0">
              <a:solidFill>
                <a:schemeClr val="tx1"/>
              </a:solidFill>
              <a:latin typeface="+mn-ea"/>
            </a:endParaRPr>
          </a:p>
        </p:txBody>
      </p:sp>
      <p:pic>
        <p:nvPicPr>
          <p:cNvPr id="14339" name="图片 5">
            <a:extLst>
              <a:ext uri="{FF2B5EF4-FFF2-40B4-BE49-F238E27FC236}">
                <a16:creationId xmlns:a16="http://schemas.microsoft.com/office/drawing/2014/main" id="{799F8A4E-9178-4EB1-9E31-83089EE772F7}"/>
              </a:ext>
            </a:extLst>
          </p:cNvPr>
          <p:cNvPicPr>
            <a:picLocks noChangeAspect="1"/>
          </p:cNvPicPr>
          <p:nvPr/>
        </p:nvPicPr>
        <p:blipFill>
          <a:blip r:embed="rId3">
            <a:extLst>
              <a:ext uri="{28A0092B-C50C-407E-A947-70E740481C1C}">
                <a14:useLocalDpi xmlns:a14="http://schemas.microsoft.com/office/drawing/2010/main" val="0"/>
              </a:ext>
            </a:extLst>
          </a:blip>
          <a:srcRect r="-761" b="9361"/>
          <a:stretch>
            <a:fillRect/>
          </a:stretch>
        </p:blipFill>
        <p:spPr bwMode="auto">
          <a:xfrm>
            <a:off x="4152900" y="2420938"/>
            <a:ext cx="4491038"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图片 6">
            <a:extLst>
              <a:ext uri="{FF2B5EF4-FFF2-40B4-BE49-F238E27FC236}">
                <a16:creationId xmlns:a16="http://schemas.microsoft.com/office/drawing/2014/main" id="{713F7492-B5B6-49D5-B1BE-87C7A81B934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77888" y="4270375"/>
            <a:ext cx="2554287" cy="232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矩形 1">
            <a:extLst>
              <a:ext uri="{FF2B5EF4-FFF2-40B4-BE49-F238E27FC236}">
                <a16:creationId xmlns:a16="http://schemas.microsoft.com/office/drawing/2014/main" id="{420FF863-47F3-4F4B-8C0F-F563F38C2168}"/>
              </a:ext>
            </a:extLst>
          </p:cNvPr>
          <p:cNvSpPr>
            <a:spLocks noChangeArrowheads="1"/>
          </p:cNvSpPr>
          <p:nvPr/>
        </p:nvSpPr>
        <p:spPr bwMode="auto">
          <a:xfrm>
            <a:off x="5411788" y="5299075"/>
            <a:ext cx="2039937" cy="461963"/>
          </a:xfrm>
          <a:prstGeom prst="rect">
            <a:avLst/>
          </a:prstGeom>
          <a:noFill/>
          <a:ln>
            <a:noFill/>
          </a:ln>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defRPr/>
            </a:pPr>
            <a:r>
              <a:rPr lang="zh-CN" altLang="en-US" sz="2400" b="1" dirty="0">
                <a:latin typeface="+mn-ea"/>
                <a:ea typeface="+mn-ea"/>
              </a:rPr>
              <a:t>未来的智能车</a:t>
            </a:r>
            <a:endParaRPr lang="en-US" altLang="zh-CN" sz="2400" b="1" dirty="0">
              <a:latin typeface="+mn-ea"/>
              <a:ea typeface="+mn-ea"/>
            </a:endParaRPr>
          </a:p>
        </p:txBody>
      </p:sp>
      <p:sp>
        <p:nvSpPr>
          <p:cNvPr id="8" name="Rectangle 2">
            <a:extLst>
              <a:ext uri="{FF2B5EF4-FFF2-40B4-BE49-F238E27FC236}">
                <a16:creationId xmlns:a16="http://schemas.microsoft.com/office/drawing/2014/main" id="{FADB95BF-323C-4077-881D-BD0674129A18}"/>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a:t>    </a:t>
            </a:r>
            <a:r>
              <a:rPr lang="en-US" altLang="zh-CN" sz="3600">
                <a:latin typeface="黑体" panose="02010609060101010101" pitchFamily="49" charset="-122"/>
                <a:ea typeface="黑体" panose="02010609060101010101" pitchFamily="49" charset="-122"/>
              </a:rPr>
              <a:t>6.1 </a:t>
            </a:r>
            <a:r>
              <a:rPr lang="zh-CN" altLang="en-US" sz="3600">
                <a:latin typeface="黑体" panose="02010609060101010101" pitchFamily="49" charset="-122"/>
                <a:ea typeface="黑体" panose="02010609060101010101" pitchFamily="49" charset="-122"/>
              </a:rPr>
              <a:t>什么是车联网</a:t>
            </a:r>
            <a:endParaRPr lang="zh-CN" altLang="en-US" sz="3600" dirty="0">
              <a:latin typeface="黑体" panose="02010609060101010101" pitchFamily="49" charset="-122"/>
              <a:ea typeface="黑体" panose="02010609060101010101" pitchFamily="49" charset="-122"/>
            </a:endParaRPr>
          </a:p>
        </p:txBody>
      </p:sp>
      <p:sp>
        <p:nvSpPr>
          <p:cNvPr id="14343" name="TextBox 49">
            <a:extLst>
              <a:ext uri="{FF2B5EF4-FFF2-40B4-BE49-F238E27FC236}">
                <a16:creationId xmlns:a16="http://schemas.microsoft.com/office/drawing/2014/main" id="{05055421-5D1F-4F6E-81AC-2A2CAAAB0FD5}"/>
              </a:ext>
            </a:extLst>
          </p:cNvPr>
          <p:cNvSpPr txBox="1">
            <a:spLocks noChangeArrowheads="1"/>
          </p:cNvSpPr>
          <p:nvPr/>
        </p:nvSpPr>
        <p:spPr bwMode="auto">
          <a:xfrm>
            <a:off x="107950" y="908050"/>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6.1.1 </a:t>
            </a:r>
            <a:r>
              <a:rPr lang="zh-CN" altLang="en-US" sz="2600">
                <a:latin typeface="黑体" panose="02010609060101010101" pitchFamily="49" charset="-122"/>
                <a:ea typeface="黑体" panose="02010609060101010101" pitchFamily="49" charset="-122"/>
              </a:rPr>
              <a:t>车联网概述</a:t>
            </a:r>
          </a:p>
        </p:txBody>
      </p:sp>
      <p:sp>
        <p:nvSpPr>
          <p:cNvPr id="9" name="灯片编号占位符 11">
            <a:extLst>
              <a:ext uri="{FF2B5EF4-FFF2-40B4-BE49-F238E27FC236}">
                <a16:creationId xmlns:a16="http://schemas.microsoft.com/office/drawing/2014/main" id="{99D618BF-F799-44B2-B26C-DFA0E97FD0C7}"/>
              </a:ext>
            </a:extLst>
          </p:cNvPr>
          <p:cNvSpPr txBox="1"/>
          <p:nvPr/>
        </p:nvSpPr>
        <p:spPr bwMode="auto">
          <a:xfrm>
            <a:off x="8818562" y="6515819"/>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5</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8D8B057D-B45D-43F2-9AF9-B4B2EC614E1B}"/>
              </a:ext>
            </a:extLst>
          </p:cNvPr>
          <p:cNvSpPr txBox="1">
            <a:spLocks/>
          </p:cNvSpPr>
          <p:nvPr/>
        </p:nvSpPr>
        <p:spPr>
          <a:xfrm>
            <a:off x="4727575" y="2717800"/>
            <a:ext cx="3922713" cy="2190750"/>
          </a:xfrm>
          <a:prstGeom prst="rect">
            <a:avLst/>
          </a:prstGeom>
          <a:solidFill>
            <a:srgbClr val="FFFF00"/>
          </a:solidFill>
          <a:ln>
            <a:solidFill>
              <a:srgbClr val="0070C0"/>
            </a:solidFill>
          </a:ln>
        </p:spPr>
        <p:txBody>
          <a:bodyPr anchor="ct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24000" lvl="1" indent="0">
              <a:spcBef>
                <a:spcPts val="0"/>
              </a:spcBef>
              <a:buFont typeface="Wingdings 2" panose="05020102010507070707" pitchFamily="18" charset="2"/>
              <a:buNone/>
              <a:defRPr/>
            </a:pPr>
            <a:r>
              <a:rPr lang="zh-CN" altLang="en-US" sz="2400" dirty="0">
                <a:solidFill>
                  <a:srgbClr val="002060"/>
                </a:solidFill>
              </a:rPr>
              <a:t>可实现更高的安全保障</a:t>
            </a:r>
            <a:endParaRPr lang="en-US" altLang="zh-CN" sz="2400" dirty="0">
              <a:solidFill>
                <a:srgbClr val="002060"/>
              </a:solidFill>
            </a:endParaRPr>
          </a:p>
          <a:p>
            <a:pPr lvl="1">
              <a:spcBef>
                <a:spcPts val="0"/>
              </a:spcBef>
              <a:buFont typeface="Wingdings" panose="05000000000000000000" pitchFamily="2" charset="2"/>
              <a:buChar char="ü"/>
              <a:defRPr/>
            </a:pPr>
            <a:r>
              <a:rPr lang="zh-CN" altLang="en-US" sz="2200" dirty="0">
                <a:solidFill>
                  <a:srgbClr val="002060"/>
                </a:solidFill>
              </a:rPr>
              <a:t>后验性</a:t>
            </a:r>
            <a:endParaRPr lang="en-US" altLang="zh-CN" sz="2200" dirty="0">
              <a:solidFill>
                <a:srgbClr val="002060"/>
              </a:solidFill>
            </a:endParaRPr>
          </a:p>
          <a:p>
            <a:pPr lvl="1">
              <a:spcBef>
                <a:spcPts val="0"/>
              </a:spcBef>
              <a:buFont typeface="Wingdings" panose="05000000000000000000" pitchFamily="2" charset="2"/>
              <a:buChar char="ü"/>
              <a:defRPr/>
            </a:pPr>
            <a:r>
              <a:rPr lang="zh-CN" altLang="en-US" sz="2200" dirty="0">
                <a:solidFill>
                  <a:srgbClr val="002060"/>
                </a:solidFill>
              </a:rPr>
              <a:t>先验性</a:t>
            </a:r>
            <a:endParaRPr lang="en-US" altLang="zh-CN" sz="2200" dirty="0">
              <a:solidFill>
                <a:srgbClr val="002060"/>
              </a:solidFill>
            </a:endParaRPr>
          </a:p>
          <a:p>
            <a:pPr lvl="1">
              <a:spcBef>
                <a:spcPts val="0"/>
              </a:spcBef>
              <a:buFont typeface="Wingdings" panose="05000000000000000000" pitchFamily="2" charset="2"/>
              <a:buChar char="ü"/>
              <a:defRPr/>
            </a:pPr>
            <a:r>
              <a:rPr lang="zh-CN" altLang="en-US" sz="2200" dirty="0">
                <a:solidFill>
                  <a:srgbClr val="002060"/>
                </a:solidFill>
              </a:rPr>
              <a:t>先验</a:t>
            </a:r>
            <a:r>
              <a:rPr lang="en-US" altLang="zh-CN" sz="2200" dirty="0">
                <a:solidFill>
                  <a:srgbClr val="002060"/>
                </a:solidFill>
              </a:rPr>
              <a:t>-</a:t>
            </a:r>
            <a:r>
              <a:rPr lang="zh-CN" altLang="en-US" sz="2200" dirty="0">
                <a:solidFill>
                  <a:srgbClr val="002060"/>
                </a:solidFill>
              </a:rPr>
              <a:t>后验性</a:t>
            </a:r>
            <a:endParaRPr lang="en-US" altLang="zh-CN" sz="2200" dirty="0">
              <a:solidFill>
                <a:srgbClr val="002060"/>
              </a:solidFill>
            </a:endParaRPr>
          </a:p>
        </p:txBody>
      </p:sp>
      <p:sp>
        <p:nvSpPr>
          <p:cNvPr id="63491" name="内容占位符 2">
            <a:extLst>
              <a:ext uri="{FF2B5EF4-FFF2-40B4-BE49-F238E27FC236}">
                <a16:creationId xmlns:a16="http://schemas.microsoft.com/office/drawing/2014/main" id="{610383AC-A7E3-4C9A-8755-B1B0BF7F6EF7}"/>
              </a:ext>
            </a:extLst>
          </p:cNvPr>
          <p:cNvSpPr txBox="1">
            <a:spLocks/>
          </p:cNvSpPr>
          <p:nvPr/>
        </p:nvSpPr>
        <p:spPr bwMode="auto">
          <a:xfrm>
            <a:off x="1138238" y="1616075"/>
            <a:ext cx="2754312" cy="317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04800" indent="-304800" defTabSz="4572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628650" indent="-304800" defTabSz="4572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898525" indent="-269875" defTabSz="4572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241425" indent="-233363"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1601788" indent="-233363"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0589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5161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29733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4305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spcAft>
                <a:spcPts val="600"/>
              </a:spcAft>
              <a:buSzPct val="92000"/>
              <a:buFont typeface="Wingdings" panose="05000000000000000000" pitchFamily="2" charset="2"/>
              <a:buChar char="n"/>
            </a:pP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通知消息</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lvl="1" eaLnBrk="1" hangingPunct="1">
              <a:spcBef>
                <a:spcPct val="0"/>
              </a:spcBef>
              <a:spcAft>
                <a:spcPts val="600"/>
              </a:spcAft>
              <a:buSzPct val="92000"/>
              <a:buFont typeface="Wingdings" panose="05000000000000000000" pitchFamily="2" charset="2"/>
              <a:buChar char="n"/>
            </a:pP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交通事故</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lvl="1" eaLnBrk="1" hangingPunct="1">
              <a:spcBef>
                <a:spcPct val="0"/>
              </a:spcBef>
              <a:spcAft>
                <a:spcPts val="600"/>
              </a:spcAft>
              <a:buSzPct val="92000"/>
              <a:buFont typeface="Wingdings" panose="05000000000000000000" pitchFamily="2" charset="2"/>
              <a:buChar char="n"/>
            </a:pP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道路拥堵信息</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lvl="1" eaLnBrk="1" hangingPunct="1">
              <a:spcBef>
                <a:spcPct val="0"/>
              </a:spcBef>
              <a:spcAft>
                <a:spcPts val="600"/>
              </a:spcAft>
              <a:buSzPct val="92000"/>
              <a:buFont typeface="Wingdings" panose="05000000000000000000" pitchFamily="2" charset="2"/>
              <a:buChar char="n"/>
            </a:pP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道路损坏</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lvl="1" eaLnBrk="1" hangingPunct="1">
              <a:spcBef>
                <a:spcPct val="0"/>
              </a:spcBef>
              <a:spcAft>
                <a:spcPts val="600"/>
              </a:spcAft>
              <a:buSzPct val="92000"/>
              <a:buFont typeface="Wingdings" panose="05000000000000000000" pitchFamily="2" charset="2"/>
              <a:buChar char="n"/>
            </a:pP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道路异常</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lvl="1" eaLnBrk="1" hangingPunct="1">
              <a:spcBef>
                <a:spcPct val="0"/>
              </a:spcBef>
              <a:spcAft>
                <a:spcPts val="600"/>
              </a:spcAft>
              <a:buSzPct val="92000"/>
              <a:buFont typeface="Wingdings" panose="05000000000000000000" pitchFamily="2" charset="2"/>
              <a:buChar char="n"/>
            </a:pP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a:t>
            </a:r>
          </a:p>
          <a:p>
            <a:pPr lvl="2" eaLnBrk="1" hangingPunct="1">
              <a:spcBef>
                <a:spcPct val="0"/>
              </a:spcBef>
              <a:spcAft>
                <a:spcPts val="600"/>
              </a:spcAft>
              <a:buSzPct val="92000"/>
              <a:buFont typeface="Wingdings" panose="05000000000000000000" pitchFamily="2" charset="2"/>
              <a:buChar char="n"/>
            </a:pPr>
            <a:endParaRPr lang="en-US" altLang="zh-CN" sz="2000" dirty="0">
              <a:solidFill>
                <a:srgbClr val="002060"/>
              </a:solidFill>
              <a:latin typeface="Franklin Gothic Medium" panose="020B0603020102020204" pitchFamily="34" charset="0"/>
            </a:endParaRPr>
          </a:p>
        </p:txBody>
      </p:sp>
      <p:sp>
        <p:nvSpPr>
          <p:cNvPr id="8" name="文本框 7">
            <a:extLst>
              <a:ext uri="{FF2B5EF4-FFF2-40B4-BE49-F238E27FC236}">
                <a16:creationId xmlns:a16="http://schemas.microsoft.com/office/drawing/2014/main" id="{54A43256-BDAA-4094-8814-EB1025E68813}"/>
              </a:ext>
            </a:extLst>
          </p:cNvPr>
          <p:cNvSpPr txBox="1"/>
          <p:nvPr/>
        </p:nvSpPr>
        <p:spPr>
          <a:xfrm>
            <a:off x="1147763" y="4832350"/>
            <a:ext cx="2987675" cy="1322388"/>
          </a:xfrm>
          <a:prstGeom prst="rect">
            <a:avLst/>
          </a:prstGeom>
          <a:noFill/>
          <a:ln cap="rnd">
            <a:solidFill>
              <a:srgbClr val="FF0000"/>
            </a:solidFill>
          </a:ln>
        </p:spPr>
        <p:txBody>
          <a:bodyPr anchor="ctr">
            <a:spAutoFit/>
          </a:bodyPr>
          <a:lstStyle/>
          <a:p>
            <a:pPr marL="108000" lvl="2" algn="just">
              <a:spcBef>
                <a:spcPts val="0"/>
              </a:spcBef>
              <a:defRPr/>
            </a:pPr>
            <a:r>
              <a:rPr lang="zh-CN" altLang="en-US" sz="2000" dirty="0">
                <a:solidFill>
                  <a:srgbClr val="FF0000"/>
                </a:solidFill>
                <a:latin typeface="+mn-ea"/>
                <a:ea typeface="+mn-ea"/>
              </a:rPr>
              <a:t>特点 </a:t>
            </a:r>
            <a:endParaRPr lang="en-US" altLang="zh-CN" sz="2000" dirty="0">
              <a:solidFill>
                <a:srgbClr val="FF0000"/>
              </a:solidFill>
              <a:latin typeface="+mn-ea"/>
              <a:ea typeface="+mn-ea"/>
            </a:endParaRPr>
          </a:p>
          <a:p>
            <a:pPr marL="108000" lvl="2" indent="-108000" algn="just">
              <a:spcBef>
                <a:spcPts val="0"/>
              </a:spcBef>
              <a:buFont typeface="Arial" panose="020B0604020202020204" pitchFamily="34" charset="0"/>
              <a:buChar char="•"/>
              <a:defRPr/>
            </a:pPr>
            <a:r>
              <a:rPr lang="zh-CN" altLang="en-US" sz="2000" dirty="0">
                <a:solidFill>
                  <a:srgbClr val="FF0000"/>
                </a:solidFill>
                <a:latin typeface="+mn-ea"/>
                <a:ea typeface="+mn-ea"/>
              </a:rPr>
              <a:t> 实时性要求通常不高</a:t>
            </a:r>
          </a:p>
          <a:p>
            <a:pPr marL="108000" lvl="2" indent="-108000" algn="just">
              <a:spcBef>
                <a:spcPts val="0"/>
              </a:spcBef>
              <a:buFont typeface="Arial" panose="020B0604020202020204" pitchFamily="34" charset="0"/>
              <a:buChar char="•"/>
              <a:defRPr/>
            </a:pPr>
            <a:r>
              <a:rPr lang="zh-CN" altLang="en-US" sz="2000" dirty="0">
                <a:solidFill>
                  <a:srgbClr val="FF0000"/>
                </a:solidFill>
                <a:latin typeface="+mn-ea"/>
                <a:ea typeface="+mn-ea"/>
              </a:rPr>
              <a:t> 数据量不大</a:t>
            </a:r>
            <a:endParaRPr lang="en-US" altLang="zh-CN" sz="2000" dirty="0">
              <a:solidFill>
                <a:srgbClr val="FF0000"/>
              </a:solidFill>
              <a:latin typeface="+mn-ea"/>
              <a:ea typeface="+mn-ea"/>
            </a:endParaRPr>
          </a:p>
          <a:p>
            <a:pPr marL="108000" lvl="2" indent="-108000" algn="just">
              <a:spcBef>
                <a:spcPts val="0"/>
              </a:spcBef>
              <a:buFont typeface="Arial" panose="020B0604020202020204" pitchFamily="34" charset="0"/>
              <a:buChar char="•"/>
              <a:defRPr/>
            </a:pPr>
            <a:r>
              <a:rPr lang="en-US" altLang="zh-CN" sz="2000" dirty="0">
                <a:solidFill>
                  <a:srgbClr val="FF0000"/>
                </a:solidFill>
                <a:latin typeface="+mn-ea"/>
                <a:ea typeface="+mn-ea"/>
              </a:rPr>
              <a:t> </a:t>
            </a:r>
            <a:r>
              <a:rPr lang="zh-CN" altLang="en-US" sz="2000" dirty="0">
                <a:solidFill>
                  <a:srgbClr val="FF0000"/>
                </a:solidFill>
                <a:latin typeface="+mn-ea"/>
                <a:ea typeface="+mn-ea"/>
              </a:rPr>
              <a:t>保存时间相对较长</a:t>
            </a:r>
          </a:p>
        </p:txBody>
      </p:sp>
      <p:sp>
        <p:nvSpPr>
          <p:cNvPr id="6" name="Rectangle 2">
            <a:extLst>
              <a:ext uri="{FF2B5EF4-FFF2-40B4-BE49-F238E27FC236}">
                <a16:creationId xmlns:a16="http://schemas.microsoft.com/office/drawing/2014/main" id="{EE848299-3581-4C9B-802C-2F5346AD811B}"/>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6.1 </a:t>
            </a:r>
            <a:r>
              <a:rPr lang="zh-CN" altLang="en-US" sz="3600" dirty="0">
                <a:latin typeface="黑体" panose="02010609060101010101" pitchFamily="49" charset="-122"/>
                <a:ea typeface="黑体" panose="02010609060101010101" pitchFamily="49" charset="-122"/>
              </a:rPr>
              <a:t>什么是车联网</a:t>
            </a:r>
          </a:p>
        </p:txBody>
      </p:sp>
      <p:sp>
        <p:nvSpPr>
          <p:cNvPr id="63494" name="TextBox 49">
            <a:extLst>
              <a:ext uri="{FF2B5EF4-FFF2-40B4-BE49-F238E27FC236}">
                <a16:creationId xmlns:a16="http://schemas.microsoft.com/office/drawing/2014/main" id="{0AFADE97-7CEC-4984-9E26-D793C910D078}"/>
              </a:ext>
            </a:extLst>
          </p:cNvPr>
          <p:cNvSpPr txBox="1">
            <a:spLocks noChangeArrowheads="1"/>
          </p:cNvSpPr>
          <p:nvPr/>
        </p:nvSpPr>
        <p:spPr bwMode="auto">
          <a:xfrm>
            <a:off x="107950" y="908050"/>
            <a:ext cx="8834438" cy="49371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6.1.8 </a:t>
            </a:r>
            <a:r>
              <a:rPr lang="zh-CN" altLang="en-US" sz="2600">
                <a:latin typeface="黑体" panose="02010609060101010101" pitchFamily="49" charset="-122"/>
                <a:ea typeface="黑体" panose="02010609060101010101" pitchFamily="49" charset="-122"/>
              </a:rPr>
              <a:t>消息分类与安全共享技术</a:t>
            </a:r>
          </a:p>
        </p:txBody>
      </p:sp>
      <p:sp>
        <p:nvSpPr>
          <p:cNvPr id="7" name="灯片编号占位符 11">
            <a:extLst>
              <a:ext uri="{FF2B5EF4-FFF2-40B4-BE49-F238E27FC236}">
                <a16:creationId xmlns:a16="http://schemas.microsoft.com/office/drawing/2014/main" id="{37E44909-B85C-484B-8BE9-6BFBBFD75EF9}"/>
              </a:ext>
            </a:extLst>
          </p:cNvPr>
          <p:cNvSpPr txBox="1"/>
          <p:nvPr/>
        </p:nvSpPr>
        <p:spPr bwMode="auto">
          <a:xfrm>
            <a:off x="8726488" y="6492875"/>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50</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69A5E5F9-CAC3-4B3C-A7E5-837DCD6F60DA}"/>
              </a:ext>
            </a:extLst>
          </p:cNvPr>
          <p:cNvSpPr txBox="1">
            <a:spLocks/>
          </p:cNvSpPr>
          <p:nvPr/>
        </p:nvSpPr>
        <p:spPr>
          <a:xfrm>
            <a:off x="900113" y="2030413"/>
            <a:ext cx="5870575" cy="3630612"/>
          </a:xfrm>
          <a:prstGeom prst="rect">
            <a:avLst/>
          </a:prstGeom>
        </p:spPr>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buClrTx/>
              <a:buFont typeface="Wingdings" panose="05000000000000000000" pitchFamily="2" charset="2"/>
              <a:buChar char="n"/>
              <a:defRPr/>
            </a:pPr>
            <a:r>
              <a:rPr lang="zh-CN" altLang="en-US"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后验性对策</a:t>
            </a:r>
            <a:endPar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spcBef>
                <a:spcPts val="0"/>
              </a:spcBef>
              <a:buClrTx/>
              <a:buFont typeface="Wingdings" panose="05000000000000000000" pitchFamily="2" charset="2"/>
              <a:buChar char="n"/>
              <a:defRPr/>
            </a:pPr>
            <a:r>
              <a:rPr lang="zh-CN" altLang="en-US"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数字签名</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惩罚机制</a:t>
            </a:r>
            <a:endPar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spcBef>
                <a:spcPts val="0"/>
              </a:spcBef>
              <a:buClrTx/>
              <a:buFont typeface="Wingdings" panose="05000000000000000000" pitchFamily="2" charset="2"/>
              <a:buChar char="n"/>
              <a:defRPr/>
            </a:pPr>
            <a:endPar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spcBef>
                <a:spcPts val="0"/>
              </a:spcBef>
              <a:buClrTx/>
              <a:buFont typeface="Wingdings" panose="05000000000000000000" pitchFamily="2" charset="2"/>
              <a:buChar char="n"/>
              <a:defRPr/>
            </a:pPr>
            <a:r>
              <a:rPr lang="zh-CN" altLang="en-US"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先验性对策</a:t>
            </a:r>
            <a:endPar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spcBef>
                <a:spcPts val="0"/>
              </a:spcBef>
              <a:buClrTx/>
              <a:buFont typeface="Wingdings" panose="05000000000000000000" pitchFamily="2" charset="2"/>
              <a:buChar char="n"/>
              <a:defRPr/>
            </a:pPr>
            <a:r>
              <a:rPr lang="zh-CN" altLang="en-US"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门限机制</a:t>
            </a:r>
            <a:endPar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spcBef>
                <a:spcPts val="0"/>
              </a:spcBef>
              <a:buClrTx/>
              <a:buFont typeface="Wingdings" panose="05000000000000000000" pitchFamily="2" charset="2"/>
              <a:buChar char="n"/>
              <a:defRPr/>
            </a:pPr>
            <a:r>
              <a:rPr lang="zh-CN" altLang="en-US"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门限签名</a:t>
            </a:r>
            <a:endPar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spcBef>
                <a:spcPts val="0"/>
              </a:spcBef>
              <a:buClrTx/>
              <a:buFont typeface="Wingdings" panose="05000000000000000000" pitchFamily="2" charset="2"/>
              <a:buChar char="n"/>
              <a:defRPr/>
            </a:pPr>
            <a:r>
              <a:rPr lang="zh-CN" altLang="en-US"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可链接群签名</a:t>
            </a:r>
            <a:endPar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spcBef>
                <a:spcPts val="0"/>
              </a:spcBef>
              <a:buClrTx/>
              <a:buFont typeface="Wingdings" panose="05000000000000000000" pitchFamily="2" charset="2"/>
              <a:buChar char="n"/>
              <a:defRPr/>
            </a:pPr>
            <a:endPar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spcBef>
                <a:spcPts val="0"/>
              </a:spcBef>
              <a:buClrTx/>
              <a:buFont typeface="Wingdings" panose="05000000000000000000" pitchFamily="2" charset="2"/>
              <a:buChar char="n"/>
              <a:defRPr/>
            </a:pPr>
            <a:r>
              <a:rPr lang="zh-CN" altLang="en-US"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先验</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后验性对策</a:t>
            </a:r>
            <a:endPar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spcBef>
                <a:spcPts val="0"/>
              </a:spcBef>
              <a:buClrTx/>
              <a:buFont typeface="Wingdings" panose="05000000000000000000" pitchFamily="2" charset="2"/>
              <a:buChar char="n"/>
              <a:defRPr/>
            </a:pPr>
            <a:r>
              <a:rPr lang="zh-CN" altLang="en-US"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门限机制</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数字签名</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惩罚机制</a:t>
            </a:r>
            <a:endPar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spcBef>
                <a:spcPts val="0"/>
              </a:spcBef>
              <a:buClrTx/>
              <a:buFont typeface="Wingdings" panose="05000000000000000000" pitchFamily="2" charset="2"/>
              <a:buChar char="n"/>
              <a:defRPr/>
            </a:pPr>
            <a:endParaRPr lang="en-US" altLang="zh-CN" sz="2200" dirty="0">
              <a:solidFill>
                <a:srgbClr val="002060"/>
              </a:solidFill>
            </a:endParaRPr>
          </a:p>
        </p:txBody>
      </p:sp>
      <p:sp>
        <p:nvSpPr>
          <p:cNvPr id="65540" name="矩形 1">
            <a:extLst>
              <a:ext uri="{FF2B5EF4-FFF2-40B4-BE49-F238E27FC236}">
                <a16:creationId xmlns:a16="http://schemas.microsoft.com/office/drawing/2014/main" id="{99DD3D23-3AEC-4914-80C6-9A5B607DF1D3}"/>
              </a:ext>
            </a:extLst>
          </p:cNvPr>
          <p:cNvSpPr>
            <a:spLocks noChangeArrowheads="1"/>
          </p:cNvSpPr>
          <p:nvPr/>
        </p:nvSpPr>
        <p:spPr bwMode="auto">
          <a:xfrm>
            <a:off x="515938" y="1403350"/>
            <a:ext cx="7369175" cy="523875"/>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defRPr/>
            </a:pPr>
            <a:r>
              <a:rPr lang="zh-CN" altLang="en-US" sz="2800" b="1" dirty="0">
                <a:solidFill>
                  <a:srgbClr val="002060"/>
                </a:solidFill>
                <a:latin typeface="+mn-ea"/>
                <a:ea typeface="+mn-ea"/>
              </a:rPr>
              <a:t>通知消息安全共享</a:t>
            </a:r>
            <a:r>
              <a:rPr lang="en-US" altLang="zh-CN" sz="2800" b="1" dirty="0">
                <a:solidFill>
                  <a:srgbClr val="002060"/>
                </a:solidFill>
                <a:latin typeface="+mn-ea"/>
                <a:ea typeface="+mn-ea"/>
              </a:rPr>
              <a:t>——</a:t>
            </a:r>
            <a:r>
              <a:rPr lang="zh-CN" altLang="en-US" sz="2800" b="1" dirty="0">
                <a:solidFill>
                  <a:srgbClr val="002060"/>
                </a:solidFill>
                <a:latin typeface="+mn-ea"/>
                <a:ea typeface="+mn-ea"/>
              </a:rPr>
              <a:t>后验与先验对策</a:t>
            </a:r>
          </a:p>
        </p:txBody>
      </p:sp>
      <p:sp>
        <p:nvSpPr>
          <p:cNvPr id="6" name="Rectangle 2">
            <a:extLst>
              <a:ext uri="{FF2B5EF4-FFF2-40B4-BE49-F238E27FC236}">
                <a16:creationId xmlns:a16="http://schemas.microsoft.com/office/drawing/2014/main" id="{E9178D3C-0B76-46D2-8BE2-95B44EF9482D}"/>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6.1 </a:t>
            </a:r>
            <a:r>
              <a:rPr lang="zh-CN" altLang="en-US" sz="3600" dirty="0">
                <a:latin typeface="黑体" panose="02010609060101010101" pitchFamily="49" charset="-122"/>
                <a:ea typeface="黑体" panose="02010609060101010101" pitchFamily="49" charset="-122"/>
              </a:rPr>
              <a:t>什么是车联网</a:t>
            </a:r>
          </a:p>
        </p:txBody>
      </p:sp>
      <p:sp>
        <p:nvSpPr>
          <p:cNvPr id="64517" name="TextBox 49">
            <a:extLst>
              <a:ext uri="{FF2B5EF4-FFF2-40B4-BE49-F238E27FC236}">
                <a16:creationId xmlns:a16="http://schemas.microsoft.com/office/drawing/2014/main" id="{0CC8A4DF-DD68-4270-A394-0A0DA7E72D87}"/>
              </a:ext>
            </a:extLst>
          </p:cNvPr>
          <p:cNvSpPr txBox="1">
            <a:spLocks noChangeArrowheads="1"/>
          </p:cNvSpPr>
          <p:nvPr/>
        </p:nvSpPr>
        <p:spPr bwMode="auto">
          <a:xfrm>
            <a:off x="107950" y="908050"/>
            <a:ext cx="8834438" cy="49371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6.1.8 </a:t>
            </a:r>
            <a:r>
              <a:rPr lang="zh-CN" altLang="en-US" sz="2600">
                <a:latin typeface="黑体" panose="02010609060101010101" pitchFamily="49" charset="-122"/>
                <a:ea typeface="黑体" panose="02010609060101010101" pitchFamily="49" charset="-122"/>
              </a:rPr>
              <a:t>消息分类与安全共享技术</a:t>
            </a:r>
          </a:p>
        </p:txBody>
      </p:sp>
      <p:sp>
        <p:nvSpPr>
          <p:cNvPr id="7" name="灯片编号占位符 11">
            <a:extLst>
              <a:ext uri="{FF2B5EF4-FFF2-40B4-BE49-F238E27FC236}">
                <a16:creationId xmlns:a16="http://schemas.microsoft.com/office/drawing/2014/main" id="{82DB391C-096E-4EA9-99CD-1394A54D88B1}"/>
              </a:ext>
            </a:extLst>
          </p:cNvPr>
          <p:cNvSpPr txBox="1"/>
          <p:nvPr/>
        </p:nvSpPr>
        <p:spPr bwMode="auto">
          <a:xfrm>
            <a:off x="8726488" y="6492875"/>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51</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1A27E028-EA7D-4F6C-94B6-A1B1E51A2087}"/>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6.1 </a:t>
            </a:r>
            <a:r>
              <a:rPr lang="zh-CN" altLang="en-US" sz="3600" dirty="0">
                <a:latin typeface="黑体" panose="02010609060101010101" pitchFamily="49" charset="-122"/>
                <a:ea typeface="黑体" panose="02010609060101010101" pitchFamily="49" charset="-122"/>
              </a:rPr>
              <a:t>什么是车联网</a:t>
            </a:r>
          </a:p>
        </p:txBody>
      </p:sp>
      <p:sp>
        <p:nvSpPr>
          <p:cNvPr id="65539" name="TextBox 49">
            <a:extLst>
              <a:ext uri="{FF2B5EF4-FFF2-40B4-BE49-F238E27FC236}">
                <a16:creationId xmlns:a16="http://schemas.microsoft.com/office/drawing/2014/main" id="{3DF0B289-C73C-4D64-A37C-057E5DE3F2A1}"/>
              </a:ext>
            </a:extLst>
          </p:cNvPr>
          <p:cNvSpPr txBox="1">
            <a:spLocks noChangeArrowheads="1"/>
          </p:cNvSpPr>
          <p:nvPr/>
        </p:nvSpPr>
        <p:spPr bwMode="auto">
          <a:xfrm>
            <a:off x="107950" y="908050"/>
            <a:ext cx="8834438" cy="493713"/>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6.1.9 </a:t>
            </a:r>
            <a:r>
              <a:rPr lang="zh-CN" altLang="en-US" sz="2600">
                <a:latin typeface="黑体" panose="02010609060101010101" pitchFamily="49" charset="-122"/>
                <a:ea typeface="黑体" panose="02010609060101010101" pitchFamily="49" charset="-122"/>
              </a:rPr>
              <a:t>总结</a:t>
            </a:r>
          </a:p>
        </p:txBody>
      </p:sp>
      <p:sp>
        <p:nvSpPr>
          <p:cNvPr id="7" name="文本框 6">
            <a:extLst>
              <a:ext uri="{FF2B5EF4-FFF2-40B4-BE49-F238E27FC236}">
                <a16:creationId xmlns:a16="http://schemas.microsoft.com/office/drawing/2014/main" id="{F974FF89-BFE3-49F8-8B01-D7BE56EA09D7}"/>
              </a:ext>
            </a:extLst>
          </p:cNvPr>
          <p:cNvSpPr txBox="1"/>
          <p:nvPr/>
        </p:nvSpPr>
        <p:spPr>
          <a:xfrm>
            <a:off x="468313" y="2035175"/>
            <a:ext cx="8064500" cy="4201150"/>
          </a:xfrm>
          <a:prstGeom prst="rect">
            <a:avLst/>
          </a:prstGeom>
          <a:noFill/>
        </p:spPr>
        <p:txBody>
          <a:bodyPr>
            <a:spAutoFit/>
          </a:bodyPr>
          <a:lstStyle/>
          <a:p>
            <a:pPr marL="628650" lvl="1" indent="-304800" defTabSz="457200" eaLnBrk="1" hangingPunct="1">
              <a:spcBef>
                <a:spcPct val="20000"/>
              </a:spcBef>
              <a:spcAft>
                <a:spcPts val="600"/>
              </a:spcAft>
              <a:buSzPct val="92000"/>
              <a:buFont typeface="Wingdings 2" panose="05020102010507070707" pitchFamily="18" charset="2"/>
              <a:buChar char=""/>
              <a:defRPr/>
            </a:pPr>
            <a:r>
              <a:rPr lang="zh-CN" altLang="en-US" sz="2200" dirty="0">
                <a:latin typeface="Times New Roman" panose="02020603050405020304" pitchFamily="18" charset="0"/>
                <a:cs typeface="Times New Roman" panose="02020603050405020304" pitchFamily="18" charset="0"/>
              </a:rPr>
              <a:t>中国虽然后发，但是优势很大</a:t>
            </a:r>
            <a:endParaRPr lang="en-US" altLang="zh-CN" sz="2200" dirty="0">
              <a:latin typeface="Times New Roman" panose="02020603050405020304" pitchFamily="18" charset="0"/>
              <a:cs typeface="Times New Roman" panose="02020603050405020304" pitchFamily="18" charset="0"/>
            </a:endParaRPr>
          </a:p>
          <a:p>
            <a:pPr marL="628650" lvl="1" indent="-304800" defTabSz="457200" eaLnBrk="1" hangingPunct="1">
              <a:spcBef>
                <a:spcPct val="20000"/>
              </a:spcBef>
              <a:spcAft>
                <a:spcPts val="600"/>
              </a:spcAft>
              <a:buSzPct val="92000"/>
              <a:buFont typeface="Wingdings 2" panose="05020102010507070707" pitchFamily="18" charset="2"/>
              <a:buChar char=""/>
              <a:defRPr/>
            </a:pPr>
            <a:r>
              <a:rPr lang="zh-CN" altLang="en-US" sz="2200" dirty="0">
                <a:latin typeface="Times New Roman" panose="02020603050405020304" pitchFamily="18" charset="0"/>
                <a:cs typeface="Times New Roman" panose="02020603050405020304" pitchFamily="18" charset="0"/>
              </a:rPr>
              <a:t>中国特色社会主义制度和国家治理体系能够集中力量办大事，国家制度优势显著</a:t>
            </a:r>
            <a:endParaRPr lang="en-US" altLang="zh-CN" sz="2200" dirty="0">
              <a:latin typeface="Times New Roman" panose="02020603050405020304" pitchFamily="18" charset="0"/>
              <a:cs typeface="Times New Roman" panose="02020603050405020304" pitchFamily="18" charset="0"/>
            </a:endParaRPr>
          </a:p>
          <a:p>
            <a:pPr marL="628650" lvl="1" indent="-304800" defTabSz="457200" eaLnBrk="1" hangingPunct="1">
              <a:spcBef>
                <a:spcPct val="20000"/>
              </a:spcBef>
              <a:spcAft>
                <a:spcPts val="600"/>
              </a:spcAft>
              <a:buSzPct val="92000"/>
              <a:buFont typeface="Wingdings 2" panose="05020102010507070707" pitchFamily="18" charset="2"/>
              <a:buChar char=""/>
              <a:defRPr/>
            </a:pPr>
            <a:r>
              <a:rPr lang="zh-CN" altLang="en-US" sz="2200" dirty="0">
                <a:latin typeface="Times New Roman" panose="02020603050405020304" pitchFamily="18" charset="0"/>
                <a:cs typeface="Times New Roman" panose="02020603050405020304" pitchFamily="18" charset="0"/>
              </a:rPr>
              <a:t>互联网、信息通信等领域涌现一批知名企业，网络通信实力雄厚</a:t>
            </a:r>
            <a:endParaRPr lang="en-US" altLang="zh-CN" sz="2200" dirty="0">
              <a:latin typeface="Times New Roman" panose="02020603050405020304" pitchFamily="18" charset="0"/>
              <a:cs typeface="Times New Roman" panose="02020603050405020304" pitchFamily="18" charset="0"/>
            </a:endParaRPr>
          </a:p>
          <a:p>
            <a:pPr marL="628650" lvl="1" indent="-304800" defTabSz="457200" eaLnBrk="1" hangingPunct="1">
              <a:spcBef>
                <a:spcPct val="20000"/>
              </a:spcBef>
              <a:spcAft>
                <a:spcPts val="600"/>
              </a:spcAft>
              <a:buSzPct val="92000"/>
              <a:buFont typeface="Wingdings 2" panose="05020102010507070707" pitchFamily="18" charset="2"/>
              <a:buChar char=""/>
              <a:defRPr/>
            </a:pPr>
            <a:r>
              <a:rPr lang="zh-CN" altLang="en-US" sz="2200" dirty="0">
                <a:latin typeface="Times New Roman" panose="02020603050405020304" pitchFamily="18" charset="0"/>
                <a:cs typeface="Times New Roman" panose="02020603050405020304" pitchFamily="18" charset="0"/>
              </a:rPr>
              <a:t>路网规模、5G 通信、北斗卫星导航定位系统水平国际领先，基础设施保障有力</a:t>
            </a:r>
            <a:endParaRPr lang="en-US" altLang="zh-CN" sz="2200" dirty="0">
              <a:latin typeface="Times New Roman" panose="02020603050405020304" pitchFamily="18" charset="0"/>
              <a:cs typeface="Times New Roman" panose="02020603050405020304" pitchFamily="18" charset="0"/>
            </a:endParaRPr>
          </a:p>
          <a:p>
            <a:pPr marL="628650" lvl="1" indent="-304800" defTabSz="457200" eaLnBrk="1" hangingPunct="1">
              <a:spcBef>
                <a:spcPct val="20000"/>
              </a:spcBef>
              <a:spcAft>
                <a:spcPts val="600"/>
              </a:spcAft>
              <a:buSzPct val="92000"/>
              <a:buFont typeface="Wingdings 2" panose="05020102010507070707" pitchFamily="18" charset="2"/>
              <a:buChar char=""/>
              <a:defRPr/>
            </a:pPr>
            <a:r>
              <a:rPr lang="zh-CN" altLang="en-US" sz="2200" dirty="0">
                <a:latin typeface="Times New Roman" panose="02020603050405020304" pitchFamily="18" charset="0"/>
                <a:cs typeface="Times New Roman" panose="02020603050405020304" pitchFamily="18" charset="0"/>
              </a:rPr>
              <a:t>全地形完整复杂的测试示范</a:t>
            </a:r>
            <a:endParaRPr lang="en-US" altLang="zh-CN" sz="2200" dirty="0">
              <a:latin typeface="Times New Roman" panose="02020603050405020304" pitchFamily="18" charset="0"/>
              <a:cs typeface="Times New Roman" panose="02020603050405020304" pitchFamily="18" charset="0"/>
            </a:endParaRPr>
          </a:p>
          <a:p>
            <a:pPr marL="628650" lvl="1" indent="-304800" defTabSz="457200" eaLnBrk="1" hangingPunct="1">
              <a:spcBef>
                <a:spcPct val="20000"/>
              </a:spcBef>
              <a:spcAft>
                <a:spcPts val="600"/>
              </a:spcAft>
              <a:buSzPct val="92000"/>
              <a:buFont typeface="Wingdings 2" panose="05020102010507070707" pitchFamily="18" charset="2"/>
              <a:buChar char=""/>
              <a:defRPr/>
            </a:pPr>
            <a:r>
              <a:rPr lang="zh-CN" altLang="en-US" sz="2200" dirty="0">
                <a:latin typeface="Times New Roman" panose="02020603050405020304" pitchFamily="18" charset="0"/>
                <a:cs typeface="Times New Roman" panose="02020603050405020304" pitchFamily="18" charset="0"/>
              </a:rPr>
              <a:t>汽车销量位居世界首位和新型城镇化建设快速推进，市场需求前景广阔</a:t>
            </a:r>
            <a:r>
              <a:rPr lang="en-US" altLang="zh-CN" sz="2200" dirty="0">
                <a:latin typeface="Times New Roman" panose="02020603050405020304" pitchFamily="18" charset="0"/>
                <a:cs typeface="Times New Roman" panose="02020603050405020304" pitchFamily="18" charset="0"/>
              </a:rPr>
              <a:t>                </a:t>
            </a:r>
            <a:endParaRPr lang="zh-CN" altLang="en-US" sz="2200" dirty="0">
              <a:latin typeface="Times New Roman" panose="02020603050405020304" pitchFamily="18" charset="0"/>
              <a:cs typeface="Times New Roman" panose="02020603050405020304" pitchFamily="18" charset="0"/>
            </a:endParaRPr>
          </a:p>
        </p:txBody>
      </p:sp>
      <p:sp>
        <p:nvSpPr>
          <p:cNvPr id="5" name="灯片编号占位符 11">
            <a:extLst>
              <a:ext uri="{FF2B5EF4-FFF2-40B4-BE49-F238E27FC236}">
                <a16:creationId xmlns:a16="http://schemas.microsoft.com/office/drawing/2014/main" id="{AE5E940E-A1BC-44DC-9A2C-610A8FBB2C60}"/>
              </a:ext>
            </a:extLst>
          </p:cNvPr>
          <p:cNvSpPr txBox="1"/>
          <p:nvPr/>
        </p:nvSpPr>
        <p:spPr bwMode="auto">
          <a:xfrm>
            <a:off x="8726488" y="6492875"/>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52</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210E7A08-AC39-46B9-B3D2-B27B4FFC5F00}"/>
              </a:ext>
            </a:extLst>
          </p:cNvPr>
          <p:cNvSpPr>
            <a:spLocks noGrp="1" noChangeArrowheads="1"/>
          </p:cNvSpPr>
          <p:nvPr>
            <p:ph type="title"/>
          </p:nvPr>
        </p:nvSpPr>
        <p:spPr/>
        <p:txBody>
          <a:bodyPr/>
          <a:lstStyle/>
          <a:p>
            <a:pPr>
              <a:defRPr/>
            </a:pPr>
            <a:r>
              <a:rPr lang="zh-CN" altLang="en-US" sz="4000" b="1" dirty="0">
                <a:latin typeface="黑体" panose="02010609060101010101" pitchFamily="49" charset="-122"/>
                <a:ea typeface="黑体" panose="02010609060101010101" pitchFamily="49" charset="-122"/>
              </a:rPr>
              <a:t>第六章 车联网安全</a:t>
            </a:r>
            <a:endParaRPr lang="zh-CN" altLang="en-US" sz="4000" dirty="0">
              <a:latin typeface="黑体" panose="02010609060101010101" pitchFamily="49" charset="-122"/>
              <a:ea typeface="黑体" panose="02010609060101010101" pitchFamily="49" charset="-122"/>
            </a:endParaRPr>
          </a:p>
        </p:txBody>
      </p:sp>
      <p:grpSp>
        <p:nvGrpSpPr>
          <p:cNvPr id="66563" name="组合 1">
            <a:extLst>
              <a:ext uri="{FF2B5EF4-FFF2-40B4-BE49-F238E27FC236}">
                <a16:creationId xmlns:a16="http://schemas.microsoft.com/office/drawing/2014/main" id="{B5C6EBBB-19F0-4623-A8D8-1ECDC2188297}"/>
              </a:ext>
            </a:extLst>
          </p:cNvPr>
          <p:cNvGrpSpPr>
            <a:grpSpLocks/>
          </p:cNvGrpSpPr>
          <p:nvPr/>
        </p:nvGrpSpPr>
        <p:grpSpPr bwMode="auto">
          <a:xfrm>
            <a:off x="2209800" y="1052513"/>
            <a:ext cx="4724400" cy="1044575"/>
            <a:chOff x="2286000" y="2889056"/>
            <a:chExt cx="4724400" cy="1044000"/>
          </a:xfrm>
        </p:grpSpPr>
        <p:sp>
          <p:nvSpPr>
            <p:cNvPr id="7" name="AutoShape 66">
              <a:extLst>
                <a:ext uri="{FF2B5EF4-FFF2-40B4-BE49-F238E27FC236}">
                  <a16:creationId xmlns:a16="http://schemas.microsoft.com/office/drawing/2014/main" id="{48BEB4D7-AE7C-42C9-9440-8DB31D297730}"/>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8" name="AutoShape 67">
              <a:extLst>
                <a:ext uri="{FF2B5EF4-FFF2-40B4-BE49-F238E27FC236}">
                  <a16:creationId xmlns:a16="http://schemas.microsoft.com/office/drawing/2014/main" id="{8EBE11D7-0388-4D69-BC70-5A221A20C035}"/>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9" name="Text Box 68">
              <a:extLst>
                <a:ext uri="{FF2B5EF4-FFF2-40B4-BE49-F238E27FC236}">
                  <a16:creationId xmlns:a16="http://schemas.microsoft.com/office/drawing/2014/main" id="{6EE795F0-72FF-4433-B56B-26E702344C07}"/>
                </a:ext>
              </a:extLst>
            </p:cNvPr>
            <p:cNvSpPr txBox="1">
              <a:spLocks noChangeArrowheads="1"/>
            </p:cNvSpPr>
            <p:nvPr/>
          </p:nvSpPr>
          <p:spPr bwMode="gray">
            <a:xfrm>
              <a:off x="3102206" y="3122447"/>
              <a:ext cx="3429000" cy="584453"/>
            </a:xfrm>
            <a:prstGeom prst="rect">
              <a:avLst/>
            </a:prstGeom>
            <a:noFill/>
            <a:ln>
              <a:noFill/>
            </a:ln>
            <a:effectLst/>
            <a:scene3d>
              <a:camera prst="orthographicFront"/>
              <a:lightRig rig="threePt" dir="t"/>
            </a:scene3d>
            <a:sp3d>
              <a:bevelT/>
            </a:sp3d>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en-US" b="1" dirty="0">
                  <a:solidFill>
                    <a:schemeClr val="bg1"/>
                  </a:solidFill>
                  <a:effectLst>
                    <a:outerShdw blurRad="38100" dist="38100" dir="2700000" algn="tl">
                      <a:srgbClr val="000000">
                        <a:alpha val="43137"/>
                      </a:srgbClr>
                    </a:outerShdw>
                  </a:effectLst>
                  <a:latin typeface="Arial" panose="020B0604020202020204" pitchFamily="34" charset="0"/>
                </a:rPr>
                <a:t>什么是车联网</a:t>
              </a:r>
            </a:p>
          </p:txBody>
        </p:sp>
        <p:sp>
          <p:nvSpPr>
            <p:cNvPr id="10" name="Text Box 69">
              <a:extLst>
                <a:ext uri="{FF2B5EF4-FFF2-40B4-BE49-F238E27FC236}">
                  <a16:creationId xmlns:a16="http://schemas.microsoft.com/office/drawing/2014/main" id="{74923ED0-4ED3-4996-A04E-803DFA509859}"/>
                </a:ext>
              </a:extLst>
            </p:cNvPr>
            <p:cNvSpPr txBox="1">
              <a:spLocks noChangeArrowheads="1"/>
            </p:cNvSpPr>
            <p:nvPr/>
          </p:nvSpPr>
          <p:spPr bwMode="gray">
            <a:xfrm>
              <a:off x="2504484" y="3178974"/>
              <a:ext cx="612668" cy="461411"/>
            </a:xfrm>
            <a:prstGeom prst="rect">
              <a:avLst/>
            </a:prstGeom>
            <a:noFill/>
            <a:ln>
              <a:noFill/>
            </a:ln>
            <a:effectLst/>
            <a:scene3d>
              <a:camera prst="orthographicFront"/>
              <a:lightRig rig="threePt" dir="t"/>
            </a:scene3d>
            <a:sp3d>
              <a:bevelT/>
            </a:sp3d>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6.1</a:t>
              </a:r>
            </a:p>
          </p:txBody>
        </p:sp>
      </p:grpSp>
      <p:grpSp>
        <p:nvGrpSpPr>
          <p:cNvPr id="66564" name="组合 1">
            <a:extLst>
              <a:ext uri="{FF2B5EF4-FFF2-40B4-BE49-F238E27FC236}">
                <a16:creationId xmlns:a16="http://schemas.microsoft.com/office/drawing/2014/main" id="{A7592F3E-E190-4425-A84A-5B839996BD5E}"/>
              </a:ext>
            </a:extLst>
          </p:cNvPr>
          <p:cNvGrpSpPr>
            <a:grpSpLocks/>
          </p:cNvGrpSpPr>
          <p:nvPr/>
        </p:nvGrpSpPr>
        <p:grpSpPr bwMode="auto">
          <a:xfrm>
            <a:off x="2233613" y="2141538"/>
            <a:ext cx="4724400" cy="1044575"/>
            <a:chOff x="2286000" y="2889056"/>
            <a:chExt cx="4724400" cy="1044000"/>
          </a:xfrm>
        </p:grpSpPr>
        <p:sp>
          <p:nvSpPr>
            <p:cNvPr id="12" name="AutoShape 66">
              <a:extLst>
                <a:ext uri="{FF2B5EF4-FFF2-40B4-BE49-F238E27FC236}">
                  <a16:creationId xmlns:a16="http://schemas.microsoft.com/office/drawing/2014/main" id="{4603F64F-E75F-4E32-ABCA-FEDA787DC173}"/>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13" name="AutoShape 67">
              <a:extLst>
                <a:ext uri="{FF2B5EF4-FFF2-40B4-BE49-F238E27FC236}">
                  <a16:creationId xmlns:a16="http://schemas.microsoft.com/office/drawing/2014/main" id="{1E87133D-3A28-4414-8E34-A30A70388378}"/>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14" name="Text Box 68">
              <a:extLst>
                <a:ext uri="{FF2B5EF4-FFF2-40B4-BE49-F238E27FC236}">
                  <a16:creationId xmlns:a16="http://schemas.microsoft.com/office/drawing/2014/main" id="{BBD8743A-3601-4274-B70E-6E32AE03E481}"/>
                </a:ext>
              </a:extLst>
            </p:cNvPr>
            <p:cNvSpPr txBox="1">
              <a:spLocks noChangeArrowheads="1"/>
            </p:cNvSpPr>
            <p:nvPr/>
          </p:nvSpPr>
          <p:spPr bwMode="gray">
            <a:xfrm>
              <a:off x="3102206" y="3122447"/>
              <a:ext cx="3429000" cy="584453"/>
            </a:xfrm>
            <a:prstGeom prst="rect">
              <a:avLst/>
            </a:prstGeom>
            <a:noFill/>
            <a:ln>
              <a:noFill/>
            </a:ln>
            <a:effectLst/>
            <a:scene3d>
              <a:camera prst="orthographicFront"/>
              <a:lightRig rig="threePt" dir="t"/>
            </a:scene3d>
            <a:sp3d>
              <a:bevelT/>
            </a:sp3d>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en-US" altLang="zh-CN"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DSRC</a:t>
              </a:r>
              <a:r>
                <a:rPr lang="en-US" altLang="zh-CN" b="1" dirty="0">
                  <a:solidFill>
                    <a:srgbClr val="FFFF00"/>
                  </a:solidFill>
                  <a:effectLst>
                    <a:outerShdw blurRad="38100" dist="38100" dir="2700000" algn="tl">
                      <a:srgbClr val="000000">
                        <a:alpha val="43137"/>
                      </a:srgbClr>
                    </a:outerShdw>
                  </a:effectLst>
                  <a:latin typeface="Arial" panose="020B0604020202020204" pitchFamily="34" charset="0"/>
                </a:rPr>
                <a:t> </a:t>
              </a:r>
              <a:r>
                <a:rPr lang="zh-CN" altLang="en-US" b="1" dirty="0">
                  <a:solidFill>
                    <a:srgbClr val="FFFF00"/>
                  </a:solidFill>
                  <a:effectLst>
                    <a:outerShdw blurRad="38100" dist="38100" dir="2700000" algn="tl">
                      <a:srgbClr val="000000">
                        <a:alpha val="43137"/>
                      </a:srgbClr>
                    </a:outerShdw>
                  </a:effectLst>
                  <a:latin typeface="Arial" panose="020B0604020202020204" pitchFamily="34" charset="0"/>
                </a:rPr>
                <a:t>与 </a:t>
              </a:r>
              <a:r>
                <a:rPr lang="en-US" altLang="zh-CN"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LTE-V</a:t>
              </a:r>
              <a:endParaRPr lang="zh-CN" altLang="en-US"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5" name="Text Box 69">
              <a:extLst>
                <a:ext uri="{FF2B5EF4-FFF2-40B4-BE49-F238E27FC236}">
                  <a16:creationId xmlns:a16="http://schemas.microsoft.com/office/drawing/2014/main" id="{4B0FFAB5-F2BA-4922-8419-660C29FDE260}"/>
                </a:ext>
              </a:extLst>
            </p:cNvPr>
            <p:cNvSpPr txBox="1">
              <a:spLocks noChangeArrowheads="1"/>
            </p:cNvSpPr>
            <p:nvPr/>
          </p:nvSpPr>
          <p:spPr bwMode="gray">
            <a:xfrm>
              <a:off x="2504485" y="3178974"/>
              <a:ext cx="612667" cy="461411"/>
            </a:xfrm>
            <a:prstGeom prst="rect">
              <a:avLst/>
            </a:prstGeom>
            <a:noFill/>
            <a:ln>
              <a:noFill/>
            </a:ln>
            <a:effectLst/>
            <a:scene3d>
              <a:camera prst="orthographicFront"/>
              <a:lightRig rig="threePt" dir="t"/>
            </a:scene3d>
            <a:sp3d>
              <a:bevelT/>
            </a:sp3d>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rgbClr val="FFFF00"/>
                  </a:solidFill>
                  <a:latin typeface="Arial" panose="020B0604020202020204" pitchFamily="34" charset="0"/>
                </a:rPr>
                <a:t>6.2</a:t>
              </a:r>
            </a:p>
          </p:txBody>
        </p:sp>
      </p:grpSp>
      <p:grpSp>
        <p:nvGrpSpPr>
          <p:cNvPr id="66565" name="组合 1">
            <a:extLst>
              <a:ext uri="{FF2B5EF4-FFF2-40B4-BE49-F238E27FC236}">
                <a16:creationId xmlns:a16="http://schemas.microsoft.com/office/drawing/2014/main" id="{76BCE0F0-DC5B-4C3C-A27A-D91111466119}"/>
              </a:ext>
            </a:extLst>
          </p:cNvPr>
          <p:cNvGrpSpPr>
            <a:grpSpLocks/>
          </p:cNvGrpSpPr>
          <p:nvPr/>
        </p:nvGrpSpPr>
        <p:grpSpPr bwMode="auto">
          <a:xfrm>
            <a:off x="2233613" y="3276600"/>
            <a:ext cx="4724400" cy="1044575"/>
            <a:chOff x="2286000" y="2889056"/>
            <a:chExt cx="4724400" cy="1044000"/>
          </a:xfrm>
        </p:grpSpPr>
        <p:sp>
          <p:nvSpPr>
            <p:cNvPr id="22" name="AutoShape 66">
              <a:extLst>
                <a:ext uri="{FF2B5EF4-FFF2-40B4-BE49-F238E27FC236}">
                  <a16:creationId xmlns:a16="http://schemas.microsoft.com/office/drawing/2014/main" id="{D25195D5-C850-4DD0-A3EC-214ACA2C8BE5}"/>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3" name="AutoShape 67">
              <a:extLst>
                <a:ext uri="{FF2B5EF4-FFF2-40B4-BE49-F238E27FC236}">
                  <a16:creationId xmlns:a16="http://schemas.microsoft.com/office/drawing/2014/main" id="{987A7E2B-3586-4081-9EAC-924FDF705947}"/>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4" name="Text Box 68">
              <a:extLst>
                <a:ext uri="{FF2B5EF4-FFF2-40B4-BE49-F238E27FC236}">
                  <a16:creationId xmlns:a16="http://schemas.microsoft.com/office/drawing/2014/main" id="{A67063FF-33DB-4A19-8D15-C72C93C9C6A0}"/>
                </a:ext>
              </a:extLst>
            </p:cNvPr>
            <p:cNvSpPr txBox="1">
              <a:spLocks noChangeArrowheads="1"/>
            </p:cNvSpPr>
            <p:nvPr/>
          </p:nvSpPr>
          <p:spPr bwMode="gray">
            <a:xfrm>
              <a:off x="3102206" y="3122447"/>
              <a:ext cx="3429000" cy="584453"/>
            </a:xfrm>
            <a:prstGeom prst="rect">
              <a:avLst/>
            </a:prstGeom>
            <a:noFill/>
            <a:ln>
              <a:noFill/>
            </a:ln>
            <a:effectLst/>
            <a:scene3d>
              <a:camera prst="orthographicFront"/>
              <a:lightRig rig="threePt" dir="t"/>
            </a:scene3d>
            <a:sp3d>
              <a:bevelT/>
            </a:sp3d>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安全与隐私挑战</a:t>
              </a:r>
            </a:p>
          </p:txBody>
        </p:sp>
        <p:sp>
          <p:nvSpPr>
            <p:cNvPr id="25" name="Text Box 69">
              <a:extLst>
                <a:ext uri="{FF2B5EF4-FFF2-40B4-BE49-F238E27FC236}">
                  <a16:creationId xmlns:a16="http://schemas.microsoft.com/office/drawing/2014/main" id="{04CB4D7C-A4E6-4368-8815-4CDB0DF4E222}"/>
                </a:ext>
              </a:extLst>
            </p:cNvPr>
            <p:cNvSpPr txBox="1">
              <a:spLocks noChangeArrowheads="1"/>
            </p:cNvSpPr>
            <p:nvPr/>
          </p:nvSpPr>
          <p:spPr bwMode="gray">
            <a:xfrm>
              <a:off x="2504484" y="3178974"/>
              <a:ext cx="612668" cy="461411"/>
            </a:xfrm>
            <a:prstGeom prst="rect">
              <a:avLst/>
            </a:prstGeom>
            <a:noFill/>
            <a:ln>
              <a:noFill/>
            </a:ln>
            <a:effectLst/>
            <a:scene3d>
              <a:camera prst="orthographicFront"/>
              <a:lightRig rig="threePt" dir="t"/>
            </a:scene3d>
            <a:sp3d>
              <a:bevelT/>
            </a:sp3d>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6.3</a:t>
              </a:r>
            </a:p>
          </p:txBody>
        </p:sp>
      </p:grpSp>
      <p:grpSp>
        <p:nvGrpSpPr>
          <p:cNvPr id="66566" name="组合 1">
            <a:extLst>
              <a:ext uri="{FF2B5EF4-FFF2-40B4-BE49-F238E27FC236}">
                <a16:creationId xmlns:a16="http://schemas.microsoft.com/office/drawing/2014/main" id="{EB44B3B3-C15C-4797-84DB-A8D50B71200C}"/>
              </a:ext>
            </a:extLst>
          </p:cNvPr>
          <p:cNvGrpSpPr>
            <a:grpSpLocks/>
          </p:cNvGrpSpPr>
          <p:nvPr/>
        </p:nvGrpSpPr>
        <p:grpSpPr bwMode="auto">
          <a:xfrm>
            <a:off x="2233613" y="4386263"/>
            <a:ext cx="4724400" cy="1044575"/>
            <a:chOff x="2286000" y="2889056"/>
            <a:chExt cx="4724400" cy="1044000"/>
          </a:xfrm>
        </p:grpSpPr>
        <p:sp>
          <p:nvSpPr>
            <p:cNvPr id="20" name="AutoShape 66">
              <a:extLst>
                <a:ext uri="{FF2B5EF4-FFF2-40B4-BE49-F238E27FC236}">
                  <a16:creationId xmlns:a16="http://schemas.microsoft.com/office/drawing/2014/main" id="{9423E33D-E3E3-4206-830B-01F59F922022}"/>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1" name="AutoShape 67">
              <a:extLst>
                <a:ext uri="{FF2B5EF4-FFF2-40B4-BE49-F238E27FC236}">
                  <a16:creationId xmlns:a16="http://schemas.microsoft.com/office/drawing/2014/main" id="{3DC23481-D9E3-4130-ABB3-0EE5155046FE}"/>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26" name="Text Box 68">
              <a:extLst>
                <a:ext uri="{FF2B5EF4-FFF2-40B4-BE49-F238E27FC236}">
                  <a16:creationId xmlns:a16="http://schemas.microsoft.com/office/drawing/2014/main" id="{10647912-A9E3-4DC6-A35D-59A662993C32}"/>
                </a:ext>
              </a:extLst>
            </p:cNvPr>
            <p:cNvSpPr txBox="1">
              <a:spLocks noChangeArrowheads="1"/>
            </p:cNvSpPr>
            <p:nvPr/>
          </p:nvSpPr>
          <p:spPr bwMode="gray">
            <a:xfrm>
              <a:off x="3102206" y="3122447"/>
              <a:ext cx="3429000" cy="584453"/>
            </a:xfrm>
            <a:prstGeom prst="rect">
              <a:avLst/>
            </a:prstGeom>
            <a:noFill/>
            <a:ln>
              <a:noFill/>
            </a:ln>
            <a:effectLst/>
            <a:scene3d>
              <a:camera prst="orthographicFront"/>
              <a:lightRig rig="threePt" dir="t"/>
            </a:scene3d>
            <a:sp3d>
              <a:bevelT/>
            </a:sp3d>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V2V</a:t>
              </a:r>
              <a:r>
                <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与</a:t>
              </a:r>
              <a:r>
                <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V2R</a:t>
              </a:r>
              <a:r>
                <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安全</a:t>
              </a:r>
            </a:p>
          </p:txBody>
        </p:sp>
        <p:sp>
          <p:nvSpPr>
            <p:cNvPr id="27" name="Text Box 69">
              <a:extLst>
                <a:ext uri="{FF2B5EF4-FFF2-40B4-BE49-F238E27FC236}">
                  <a16:creationId xmlns:a16="http://schemas.microsoft.com/office/drawing/2014/main" id="{3B9EB77E-6815-4329-AF52-0732C89A73E0}"/>
                </a:ext>
              </a:extLst>
            </p:cNvPr>
            <p:cNvSpPr txBox="1">
              <a:spLocks noChangeArrowheads="1"/>
            </p:cNvSpPr>
            <p:nvPr/>
          </p:nvSpPr>
          <p:spPr bwMode="gray">
            <a:xfrm>
              <a:off x="2504484" y="3178974"/>
              <a:ext cx="612668" cy="461411"/>
            </a:xfrm>
            <a:prstGeom prst="rect">
              <a:avLst/>
            </a:prstGeom>
            <a:noFill/>
            <a:ln>
              <a:noFill/>
            </a:ln>
            <a:effectLst/>
            <a:scene3d>
              <a:camera prst="orthographicFront"/>
              <a:lightRig rig="threePt" dir="t"/>
            </a:scene3d>
            <a:sp3d>
              <a:bevelT/>
            </a:sp3d>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6.4</a:t>
              </a:r>
            </a:p>
          </p:txBody>
        </p:sp>
      </p:grpSp>
      <p:grpSp>
        <p:nvGrpSpPr>
          <p:cNvPr id="66567" name="组合 1">
            <a:extLst>
              <a:ext uri="{FF2B5EF4-FFF2-40B4-BE49-F238E27FC236}">
                <a16:creationId xmlns:a16="http://schemas.microsoft.com/office/drawing/2014/main" id="{1577481C-7A60-4F41-98A4-D081A3E51CC4}"/>
              </a:ext>
            </a:extLst>
          </p:cNvPr>
          <p:cNvGrpSpPr>
            <a:grpSpLocks/>
          </p:cNvGrpSpPr>
          <p:nvPr/>
        </p:nvGrpSpPr>
        <p:grpSpPr bwMode="auto">
          <a:xfrm>
            <a:off x="2209800" y="5468938"/>
            <a:ext cx="4724400" cy="1044575"/>
            <a:chOff x="2286000" y="2889056"/>
            <a:chExt cx="4724400" cy="1044000"/>
          </a:xfrm>
        </p:grpSpPr>
        <p:sp>
          <p:nvSpPr>
            <p:cNvPr id="29" name="AutoShape 66">
              <a:extLst>
                <a:ext uri="{FF2B5EF4-FFF2-40B4-BE49-F238E27FC236}">
                  <a16:creationId xmlns:a16="http://schemas.microsoft.com/office/drawing/2014/main" id="{D15D0DB4-1F0A-4DF5-B5CF-4A8C872B0A18}"/>
                </a:ext>
              </a:extLst>
            </p:cNvPr>
            <p:cNvSpPr>
              <a:spLocks noChangeArrowheads="1"/>
            </p:cNvSpPr>
            <p:nvPr/>
          </p:nvSpPr>
          <p:spPr bwMode="gray">
            <a:xfrm>
              <a:off x="2667000" y="2993129"/>
              <a:ext cx="4343400" cy="792000"/>
            </a:xfrm>
            <a:prstGeom prst="roundRect">
              <a:avLst>
                <a:gd name="adj" fmla="val 16667"/>
              </a:avLst>
            </a:prstGeom>
            <a:solidFill>
              <a:srgbClr val="4F81BD"/>
            </a:solidFill>
            <a:ln w="12700" algn="ctr">
              <a:noFill/>
              <a:round/>
              <a:headEnd/>
              <a:tailEnd/>
            </a:ln>
            <a:effectLst>
              <a:outerShdw dist="99190" dir="238833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30" name="AutoShape 67">
              <a:extLst>
                <a:ext uri="{FF2B5EF4-FFF2-40B4-BE49-F238E27FC236}">
                  <a16:creationId xmlns:a16="http://schemas.microsoft.com/office/drawing/2014/main" id="{AE609B81-7686-4083-8525-581BF020C983}"/>
                </a:ext>
              </a:extLst>
            </p:cNvPr>
            <p:cNvSpPr>
              <a:spLocks noChangeAspect="1" noChangeArrowheads="1"/>
            </p:cNvSpPr>
            <p:nvPr/>
          </p:nvSpPr>
          <p:spPr bwMode="gray">
            <a:xfrm>
              <a:off x="2286000" y="2889056"/>
              <a:ext cx="1044000" cy="1044000"/>
            </a:xfrm>
            <a:prstGeom prst="diamond">
              <a:avLst/>
            </a:prstGeom>
            <a:solidFill>
              <a:srgbClr val="578BC9"/>
            </a:solidFill>
            <a:ln w="25400" algn="ctr">
              <a:solidFill>
                <a:schemeClr val="bg1"/>
              </a:solidFill>
              <a:miter lim="800000"/>
              <a:headEnd/>
              <a:tailEnd/>
            </a:ln>
            <a:effectLst>
              <a:outerShdw dist="63500" dir="2212194" algn="ctr" rotWithShape="0">
                <a:srgbClr val="333333">
                  <a:alpha val="50000"/>
                </a:srgbClr>
              </a:outerShdw>
            </a:effectLst>
            <a:scene3d>
              <a:camera prst="orthographicFront"/>
              <a:lightRig rig="threePt" dir="t"/>
            </a:scene3d>
            <a:sp3d>
              <a:bevelT/>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en-US" sz="1800" b="1">
                <a:latin typeface="Arial" panose="020B0604020202020204" pitchFamily="34" charset="0"/>
              </a:endParaRPr>
            </a:p>
          </p:txBody>
        </p:sp>
        <p:sp>
          <p:nvSpPr>
            <p:cNvPr id="31" name="Text Box 68">
              <a:extLst>
                <a:ext uri="{FF2B5EF4-FFF2-40B4-BE49-F238E27FC236}">
                  <a16:creationId xmlns:a16="http://schemas.microsoft.com/office/drawing/2014/main" id="{50DF25B8-234B-49BD-8E1C-12F12F0165CE}"/>
                </a:ext>
              </a:extLst>
            </p:cNvPr>
            <p:cNvSpPr txBox="1">
              <a:spLocks noChangeArrowheads="1"/>
            </p:cNvSpPr>
            <p:nvPr/>
          </p:nvSpPr>
          <p:spPr bwMode="gray">
            <a:xfrm>
              <a:off x="3102206" y="3122446"/>
              <a:ext cx="3429000" cy="584453"/>
            </a:xfrm>
            <a:prstGeom prst="rect">
              <a:avLst/>
            </a:prstGeom>
            <a:noFill/>
            <a:ln>
              <a:noFill/>
            </a:ln>
            <a:effectLst/>
            <a:scene3d>
              <a:camera prst="orthographicFront"/>
              <a:lightRig rig="threePt" dir="t"/>
            </a:scene3d>
            <a:sp3d>
              <a:bevelT/>
            </a:sp3d>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panose="05000000000000000000" pitchFamily="2" charset="2"/>
                <a:buNone/>
                <a:defRPr/>
              </a:pPr>
              <a:r>
                <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通告消息安全</a:t>
              </a:r>
            </a:p>
          </p:txBody>
        </p:sp>
        <p:sp>
          <p:nvSpPr>
            <p:cNvPr id="32" name="Text Box 69">
              <a:extLst>
                <a:ext uri="{FF2B5EF4-FFF2-40B4-BE49-F238E27FC236}">
                  <a16:creationId xmlns:a16="http://schemas.microsoft.com/office/drawing/2014/main" id="{D5EC1E73-AF0C-4ECE-A016-DDE52DA003CD}"/>
                </a:ext>
              </a:extLst>
            </p:cNvPr>
            <p:cNvSpPr txBox="1">
              <a:spLocks noChangeArrowheads="1"/>
            </p:cNvSpPr>
            <p:nvPr/>
          </p:nvSpPr>
          <p:spPr bwMode="gray">
            <a:xfrm>
              <a:off x="2504484" y="3178974"/>
              <a:ext cx="612668" cy="461411"/>
            </a:xfrm>
            <a:prstGeom prst="rect">
              <a:avLst/>
            </a:prstGeom>
            <a:noFill/>
            <a:ln>
              <a:noFill/>
            </a:ln>
            <a:effectLst/>
            <a:scene3d>
              <a:camera prst="orthographicFront"/>
              <a:lightRig rig="threePt" dir="t"/>
            </a:scene3d>
            <a:sp3d>
              <a:bevelT/>
            </a:sp3d>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chemeClr val="bg1"/>
                  </a:solidFill>
                  <a:latin typeface="Arial" panose="020B0604020202020204" pitchFamily="34" charset="0"/>
                </a:rPr>
                <a:t>6.5</a:t>
              </a:r>
            </a:p>
          </p:txBody>
        </p:sp>
      </p:grpSp>
      <p:sp>
        <p:nvSpPr>
          <p:cNvPr id="28" name="灯片编号占位符 11">
            <a:extLst>
              <a:ext uri="{FF2B5EF4-FFF2-40B4-BE49-F238E27FC236}">
                <a16:creationId xmlns:a16="http://schemas.microsoft.com/office/drawing/2014/main" id="{CAC451B2-FE00-4CFF-9226-488E22CABC10}"/>
              </a:ext>
            </a:extLst>
          </p:cNvPr>
          <p:cNvSpPr txBox="1"/>
          <p:nvPr/>
        </p:nvSpPr>
        <p:spPr bwMode="auto">
          <a:xfrm>
            <a:off x="8726488" y="6492875"/>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53</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8182B266-A8AC-46A7-BC54-D81FF472DA3A}"/>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6.2 </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DSRC</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与</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LTE-V</a:t>
            </a:r>
            <a:endParaRPr lang="zh-CN" altLang="en-US" sz="3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7587" name="Text Box 3">
            <a:extLst>
              <a:ext uri="{FF2B5EF4-FFF2-40B4-BE49-F238E27FC236}">
                <a16:creationId xmlns:a16="http://schemas.microsoft.com/office/drawing/2014/main" id="{C6F7254F-70D5-4BA4-95BD-D2B9EB7A784A}"/>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67588" name="TextBox 49">
            <a:extLst>
              <a:ext uri="{FF2B5EF4-FFF2-40B4-BE49-F238E27FC236}">
                <a16:creationId xmlns:a16="http://schemas.microsoft.com/office/drawing/2014/main" id="{4D72C2EB-EE22-4FD5-A50F-2957DD541DA2}"/>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6.2.1 </a:t>
            </a:r>
            <a:r>
              <a:rPr lang="zh-CN" altLang="en-US" sz="2600">
                <a:latin typeface="黑体" panose="02010609060101010101" pitchFamily="49" charset="-122"/>
                <a:ea typeface="黑体" panose="02010609060101010101" pitchFamily="49" charset="-122"/>
              </a:rPr>
              <a:t>车联网通信协议</a:t>
            </a:r>
          </a:p>
        </p:txBody>
      </p:sp>
      <p:sp>
        <p:nvSpPr>
          <p:cNvPr id="59397" name="文本框 1">
            <a:extLst>
              <a:ext uri="{FF2B5EF4-FFF2-40B4-BE49-F238E27FC236}">
                <a16:creationId xmlns:a16="http://schemas.microsoft.com/office/drawing/2014/main" id="{EF5BB94F-3D02-49A7-B238-1B0DCAFC8F12}"/>
              </a:ext>
            </a:extLst>
          </p:cNvPr>
          <p:cNvSpPr txBox="1">
            <a:spLocks noChangeArrowheads="1"/>
          </p:cNvSpPr>
          <p:nvPr/>
        </p:nvSpPr>
        <p:spPr bwMode="auto">
          <a:xfrm>
            <a:off x="323850" y="2268538"/>
            <a:ext cx="8266113" cy="3046412"/>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defRPr/>
            </a:pPr>
            <a:r>
              <a:rPr lang="zh-CN" altLang="en-US" sz="2400" dirty="0">
                <a:latin typeface="Arial" panose="020B0604020202020204" pitchFamily="34" charset="0"/>
                <a:ea typeface="宋体" panose="02010600030101010101" pitchFamily="2" charset="-122"/>
              </a:rPr>
              <a:t>各类车辆和设备是由不同的厂家所生产的。为了让本不兼容的它们能都有次序地、高效地、公平地相互通信，我们需要建立通信标准来规范它们的信号发送和接收行为。现如今，</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V2X </a:t>
            </a:r>
            <a:r>
              <a:rPr lang="zh-CN" altLang="en-US" sz="2400" dirty="0">
                <a:latin typeface="Arial" panose="020B0604020202020204" pitchFamily="34" charset="0"/>
                <a:ea typeface="宋体" panose="02010600030101010101" pitchFamily="2" charset="-122"/>
              </a:rPr>
              <a:t>领域存在着两大通信标准，即 </a:t>
            </a:r>
            <a:r>
              <a:rPr lang="en-US" altLang="zh-CN" sz="2400" dirty="0">
                <a:latin typeface="Times New Roman" panose="02020603050405020304" pitchFamily="18" charset="0"/>
                <a:ea typeface="宋体" panose="02010600030101010101" pitchFamily="2" charset="-122"/>
              </a:rPr>
              <a:t>DSRC</a:t>
            </a:r>
            <a:r>
              <a:rPr lang="zh-CN" altLang="en-US" sz="2400" dirty="0">
                <a:latin typeface="Arial" panose="020B0604020202020204" pitchFamily="34" charset="0"/>
                <a:ea typeface="宋体" panose="02010600030101010101" pitchFamily="2" charset="-122"/>
              </a:rPr>
              <a:t>和 </a:t>
            </a:r>
            <a:r>
              <a:rPr lang="en-US" altLang="zh-CN" sz="2400" dirty="0">
                <a:latin typeface="Times New Roman" panose="02020603050405020304" pitchFamily="18" charset="0"/>
                <a:ea typeface="宋体" panose="02010600030101010101" pitchFamily="2" charset="-122"/>
              </a:rPr>
              <a:t>LTE-V</a:t>
            </a:r>
            <a:r>
              <a:rPr lang="zh-CN" altLang="en-US" sz="2400" dirty="0">
                <a:latin typeface="Arial" panose="020B0604020202020204" pitchFamily="34" charset="0"/>
                <a:ea typeface="宋体" panose="02010600030101010101" pitchFamily="2" charset="-122"/>
              </a:rPr>
              <a:t>。</a:t>
            </a:r>
            <a:endParaRPr lang="en-US" altLang="zh-CN" sz="2400" dirty="0">
              <a:latin typeface="Arial" panose="020B0604020202020204" pitchFamily="34" charset="0"/>
              <a:ea typeface="宋体" panose="02010600030101010101" pitchFamily="2" charset="-122"/>
            </a:endParaRPr>
          </a:p>
          <a:p>
            <a:pPr>
              <a:spcBef>
                <a:spcPct val="0"/>
              </a:spcBef>
              <a:buFontTx/>
              <a:buNone/>
              <a:defRPr/>
            </a:pPr>
            <a:endParaRPr lang="en-US" altLang="zh-CN" sz="2400" dirty="0">
              <a:latin typeface="Arial" panose="020B0604020202020204" pitchFamily="34" charset="0"/>
              <a:ea typeface="宋体" panose="02010600030101010101" pitchFamily="2" charset="-122"/>
            </a:endParaRPr>
          </a:p>
          <a:p>
            <a:pPr marL="342900" indent="-342900">
              <a:spcBef>
                <a:spcPct val="0"/>
              </a:spcBef>
              <a:buFont typeface="Wingdings" panose="05000000000000000000" pitchFamily="2" charset="2"/>
              <a:buChar char="u"/>
              <a:defRPr/>
            </a:pPr>
            <a:r>
              <a:rPr lang="en-US" altLang="zh-CN" sz="2200" dirty="0">
                <a:latin typeface="Times New Roman" panose="02020603050405020304" pitchFamily="18" charset="0"/>
                <a:ea typeface="宋体" panose="02010600030101010101" pitchFamily="2" charset="-122"/>
              </a:rPr>
              <a:t>DSRC</a:t>
            </a:r>
          </a:p>
          <a:p>
            <a:pPr marL="342900" indent="-342900">
              <a:spcBef>
                <a:spcPct val="0"/>
              </a:spcBef>
              <a:buFont typeface="Wingdings" panose="05000000000000000000" pitchFamily="2" charset="2"/>
              <a:buChar char="u"/>
              <a:defRPr/>
            </a:pPr>
            <a:r>
              <a:rPr lang="en-US" altLang="zh-CN" sz="2200" dirty="0">
                <a:latin typeface="Times New Roman" panose="02020603050405020304" pitchFamily="18" charset="0"/>
                <a:ea typeface="宋体" panose="02010600030101010101" pitchFamily="2" charset="-122"/>
              </a:rPr>
              <a:t>LTE-V</a:t>
            </a:r>
            <a:endParaRPr lang="zh-CN" altLang="en-US" sz="2200" dirty="0">
              <a:latin typeface="Arial" panose="020B0604020202020204" pitchFamily="34" charset="0"/>
              <a:ea typeface="宋体" panose="02010600030101010101" pitchFamily="2" charset="-122"/>
            </a:endParaRPr>
          </a:p>
          <a:p>
            <a:pPr>
              <a:spcBef>
                <a:spcPct val="0"/>
              </a:spcBef>
              <a:buFontTx/>
              <a:buNone/>
              <a:defRPr/>
            </a:pPr>
            <a:endParaRPr lang="zh-CN" altLang="en-US" sz="2400" dirty="0">
              <a:latin typeface="Arial" panose="020B0604020202020204" pitchFamily="34" charset="0"/>
              <a:ea typeface="宋体" panose="02010600030101010101" pitchFamily="2" charset="-122"/>
            </a:endParaRPr>
          </a:p>
        </p:txBody>
      </p:sp>
      <p:sp>
        <p:nvSpPr>
          <p:cNvPr id="6" name="灯片编号占位符 11">
            <a:extLst>
              <a:ext uri="{FF2B5EF4-FFF2-40B4-BE49-F238E27FC236}">
                <a16:creationId xmlns:a16="http://schemas.microsoft.com/office/drawing/2014/main" id="{E7774053-1124-4710-A824-4CFFC4AC3CF8}"/>
              </a:ext>
            </a:extLst>
          </p:cNvPr>
          <p:cNvSpPr txBox="1"/>
          <p:nvPr/>
        </p:nvSpPr>
        <p:spPr bwMode="auto">
          <a:xfrm>
            <a:off x="8726488" y="6492875"/>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54</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3">
            <a:extLst>
              <a:ext uri="{FF2B5EF4-FFF2-40B4-BE49-F238E27FC236}">
                <a16:creationId xmlns:a16="http://schemas.microsoft.com/office/drawing/2014/main" id="{2B1B5ED3-8626-4173-B6FD-9F7248BE7165}"/>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69635" name="TextBox 49">
            <a:extLst>
              <a:ext uri="{FF2B5EF4-FFF2-40B4-BE49-F238E27FC236}">
                <a16:creationId xmlns:a16="http://schemas.microsoft.com/office/drawing/2014/main" id="{CC412F57-20D2-4D7C-97F9-4626925C15AC}"/>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6.2.1 </a:t>
            </a:r>
            <a:r>
              <a:rPr lang="zh-CN" altLang="en-US" sz="2600">
                <a:latin typeface="黑体" panose="02010609060101010101" pitchFamily="49" charset="-122"/>
                <a:ea typeface="黑体" panose="02010609060101010101" pitchFamily="49" charset="-122"/>
              </a:rPr>
              <a:t>车联网通信协议</a:t>
            </a:r>
          </a:p>
        </p:txBody>
      </p:sp>
      <p:sp>
        <p:nvSpPr>
          <p:cNvPr id="69636" name="文本框 1">
            <a:extLst>
              <a:ext uri="{FF2B5EF4-FFF2-40B4-BE49-F238E27FC236}">
                <a16:creationId xmlns:a16="http://schemas.microsoft.com/office/drawing/2014/main" id="{4A109585-F365-45F4-B67D-2B90652BD4A4}"/>
              </a:ext>
            </a:extLst>
          </p:cNvPr>
          <p:cNvSpPr txBox="1">
            <a:spLocks noChangeArrowheads="1"/>
          </p:cNvSpPr>
          <p:nvPr/>
        </p:nvSpPr>
        <p:spPr bwMode="auto">
          <a:xfrm>
            <a:off x="323850" y="2268538"/>
            <a:ext cx="8266113"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Arial" panose="020B0604020202020204" pitchFamily="34" charset="0"/>
              <a:buNone/>
            </a:pPr>
            <a:r>
              <a:rPr lang="zh-CN" altLang="en-US" sz="240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a:latin typeface="Times New Roman" panose="02020603050405020304" pitchFamily="18" charset="0"/>
                <a:ea typeface="宋体" panose="02010600030101010101" pitchFamily="2" charset="-122"/>
                <a:cs typeface="Times New Roman" panose="02020603050405020304" pitchFamily="18" charset="0"/>
              </a:rPr>
              <a:t>1</a:t>
            </a:r>
            <a:r>
              <a:rPr lang="zh-CN" altLang="en-US" sz="240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a:latin typeface="Times New Roman" panose="02020603050405020304" pitchFamily="18" charset="0"/>
                <a:ea typeface="宋体" panose="02010600030101010101" pitchFamily="2" charset="-122"/>
                <a:cs typeface="Times New Roman" panose="02020603050405020304" pitchFamily="18" charset="0"/>
              </a:rPr>
              <a:t>DSRC</a:t>
            </a:r>
            <a:r>
              <a:rPr lang="zh-CN" altLang="en-US" sz="2400">
                <a:latin typeface="Arial" panose="020B0604020202020204" pitchFamily="34" charset="0"/>
                <a:ea typeface="宋体" panose="02010600030101010101" pitchFamily="2" charset="-122"/>
                <a:cs typeface="Times New Roman" panose="02020603050405020304" pitchFamily="18" charset="0"/>
              </a:rPr>
              <a:t>（车载专用短程通信）：</a:t>
            </a:r>
            <a:r>
              <a:rPr lang="en-US" altLang="zh-CN" sz="2400">
                <a:latin typeface="Times New Roman" panose="02020603050405020304" pitchFamily="18" charset="0"/>
                <a:ea typeface="宋体" panose="02010600030101010101" pitchFamily="2" charset="-122"/>
                <a:cs typeface="Times New Roman" panose="02020603050405020304" pitchFamily="18" charset="0"/>
              </a:rPr>
              <a:t>DSRC</a:t>
            </a:r>
            <a:r>
              <a:rPr lang="en-US" altLang="zh-CN" sz="2400">
                <a:latin typeface="Arial" panose="020B0604020202020204" pitchFamily="34" charset="0"/>
                <a:ea typeface="宋体" panose="02010600030101010101" pitchFamily="2" charset="-122"/>
                <a:cs typeface="Times New Roman" panose="02020603050405020304" pitchFamily="18" charset="0"/>
              </a:rPr>
              <a:t> </a:t>
            </a:r>
            <a:r>
              <a:rPr lang="zh-CN" altLang="en-US" sz="2400">
                <a:latin typeface="Arial" panose="020B0604020202020204" pitchFamily="34" charset="0"/>
                <a:ea typeface="宋体" panose="02010600030101010101" pitchFamily="2" charset="-122"/>
                <a:cs typeface="Times New Roman" panose="02020603050405020304" pitchFamily="18" charset="0"/>
              </a:rPr>
              <a:t>是由电气电子工程师学会（即 </a:t>
            </a:r>
            <a:r>
              <a:rPr lang="en-US" altLang="zh-CN" sz="2400">
                <a:latin typeface="Arial" panose="020B0604020202020204" pitchFamily="34" charset="0"/>
                <a:ea typeface="宋体" panose="02010600030101010101" pitchFamily="2" charset="-122"/>
                <a:cs typeface="Times New Roman" panose="02020603050405020304" pitchFamily="18" charset="0"/>
              </a:rPr>
              <a:t>IEEE</a:t>
            </a:r>
            <a:r>
              <a:rPr lang="zh-CN" altLang="en-US" sz="2400">
                <a:latin typeface="Arial" panose="020B0604020202020204" pitchFamily="34" charset="0"/>
                <a:ea typeface="宋体" panose="02010600030101010101" pitchFamily="2" charset="-122"/>
                <a:cs typeface="Times New Roman" panose="02020603050405020304" pitchFamily="18" charset="0"/>
              </a:rPr>
              <a:t>）制定，并且有主要车辆生产商支持的标准。</a:t>
            </a:r>
            <a:endParaRPr lang="en-US" altLang="zh-CN" sz="2400">
              <a:latin typeface="Arial" panose="020B0604020202020204" pitchFamily="34" charset="0"/>
              <a:ea typeface="宋体" panose="02010600030101010101" pitchFamily="2" charset="-122"/>
              <a:cs typeface="Times New Roman" panose="02020603050405020304" pitchFamily="18" charset="0"/>
            </a:endParaRPr>
          </a:p>
          <a:p>
            <a:pPr>
              <a:spcBef>
                <a:spcPct val="0"/>
              </a:spcBef>
              <a:buFontTx/>
              <a:buNone/>
            </a:pPr>
            <a:endParaRPr lang="en-US" altLang="zh-CN" sz="2400">
              <a:latin typeface="Arial" panose="020B0604020202020204" pitchFamily="34" charset="0"/>
              <a:ea typeface="宋体" panose="02010600030101010101" pitchFamily="2" charset="-122"/>
              <a:cs typeface="Times New Roman" panose="02020603050405020304" pitchFamily="18" charset="0"/>
            </a:endParaRPr>
          </a:p>
          <a:p>
            <a:pPr>
              <a:spcBef>
                <a:spcPct val="0"/>
              </a:spcBef>
              <a:buFont typeface="Arial" panose="020B0604020202020204" pitchFamily="34" charset="0"/>
              <a:buNone/>
            </a:pPr>
            <a:r>
              <a:rPr lang="zh-CN" altLang="en-US" sz="2400">
                <a:latin typeface="Arial" panose="020B0604020202020204" pitchFamily="34" charset="0"/>
                <a:ea typeface="宋体" panose="02010600030101010101" pitchFamily="2" charset="-122"/>
                <a:cs typeface="Times New Roman" panose="02020603050405020304" pitchFamily="18" charset="0"/>
              </a:rPr>
              <a:t>（</a:t>
            </a:r>
            <a:r>
              <a:rPr lang="en-US" altLang="zh-CN" sz="2400">
                <a:latin typeface="Arial" panose="020B0604020202020204" pitchFamily="34" charset="0"/>
                <a:ea typeface="宋体" panose="02010600030101010101" pitchFamily="2" charset="-122"/>
                <a:cs typeface="Times New Roman" panose="02020603050405020304" pitchFamily="18" charset="0"/>
              </a:rPr>
              <a:t>2</a:t>
            </a:r>
            <a:r>
              <a:rPr lang="zh-CN" altLang="en-US" sz="2400">
                <a:latin typeface="Arial" panose="020B0604020202020204" pitchFamily="34" charset="0"/>
                <a:ea typeface="宋体" panose="02010600030101010101" pitchFamily="2" charset="-122"/>
                <a:cs typeface="Times New Roman" panose="02020603050405020304" pitchFamily="18" charset="0"/>
              </a:rPr>
              <a:t>）</a:t>
            </a:r>
            <a:r>
              <a:rPr lang="en-US" altLang="zh-CN" sz="2400">
                <a:latin typeface="Times New Roman" panose="02020603050405020304" pitchFamily="18" charset="0"/>
                <a:ea typeface="宋体" panose="02010600030101010101" pitchFamily="2" charset="-122"/>
                <a:cs typeface="Times New Roman" panose="02020603050405020304" pitchFamily="18" charset="0"/>
              </a:rPr>
              <a:t>LTE-V</a:t>
            </a:r>
            <a:r>
              <a:rPr lang="zh-CN" altLang="en-US" sz="2400">
                <a:latin typeface="Arial" panose="020B0604020202020204" pitchFamily="34" charset="0"/>
                <a:ea typeface="宋体" panose="02010600030101010101" pitchFamily="2" charset="-122"/>
                <a:cs typeface="Times New Roman" panose="02020603050405020304" pitchFamily="18" charset="0"/>
              </a:rPr>
              <a:t>（长期演进技术</a:t>
            </a:r>
            <a:r>
              <a:rPr lang="en-US" altLang="zh-CN" sz="2400">
                <a:latin typeface="Arial" panose="020B0604020202020204" pitchFamily="34" charset="0"/>
                <a:ea typeface="宋体" panose="02010600030101010101" pitchFamily="2" charset="-122"/>
                <a:cs typeface="Times New Roman" panose="02020603050405020304" pitchFamily="18" charset="0"/>
              </a:rPr>
              <a:t>-</a:t>
            </a:r>
            <a:r>
              <a:rPr lang="zh-CN" altLang="en-US" sz="2400">
                <a:latin typeface="Arial" panose="020B0604020202020204" pitchFamily="34" charset="0"/>
                <a:ea typeface="宋体" panose="02010600030101010101" pitchFamily="2" charset="-122"/>
                <a:cs typeface="Times New Roman" panose="02020603050405020304" pitchFamily="18" charset="0"/>
              </a:rPr>
              <a:t>车辆通信）：</a:t>
            </a:r>
            <a:r>
              <a:rPr lang="en-US" altLang="zh-CN" sz="2400">
                <a:latin typeface="Times New Roman" panose="02020603050405020304" pitchFamily="18" charset="0"/>
                <a:ea typeface="宋体" panose="02010600030101010101" pitchFamily="2" charset="-122"/>
                <a:cs typeface="Times New Roman" panose="02020603050405020304" pitchFamily="18" charset="0"/>
              </a:rPr>
              <a:t>LTE-V</a:t>
            </a:r>
            <a:r>
              <a:rPr lang="en-US" altLang="zh-CN" sz="2400">
                <a:latin typeface="Arial" panose="020B0604020202020204" pitchFamily="34" charset="0"/>
                <a:ea typeface="宋体" panose="02010600030101010101" pitchFamily="2" charset="-122"/>
                <a:cs typeface="Times New Roman" panose="02020603050405020304" pitchFamily="18" charset="0"/>
              </a:rPr>
              <a:t> </a:t>
            </a:r>
            <a:r>
              <a:rPr lang="zh-CN" altLang="en-US" sz="2400">
                <a:latin typeface="Arial" panose="020B0604020202020204" pitchFamily="34" charset="0"/>
                <a:ea typeface="宋体" panose="02010600030101010101" pitchFamily="2" charset="-122"/>
                <a:cs typeface="Times New Roman" panose="02020603050405020304" pitchFamily="18" charset="0"/>
              </a:rPr>
              <a:t>是由第三代合作伙伴计划（即 </a:t>
            </a:r>
            <a:r>
              <a:rPr lang="en-US" altLang="zh-CN" sz="2400">
                <a:latin typeface="Times New Roman" panose="02020603050405020304" pitchFamily="18" charset="0"/>
                <a:ea typeface="宋体" panose="02010600030101010101" pitchFamily="2" charset="-122"/>
                <a:cs typeface="Times New Roman" panose="02020603050405020304" pitchFamily="18" charset="0"/>
              </a:rPr>
              <a:t>3GPP</a:t>
            </a:r>
            <a:r>
              <a:rPr lang="zh-CN" altLang="en-US" sz="2400">
                <a:latin typeface="Arial" panose="020B0604020202020204" pitchFamily="34" charset="0"/>
                <a:ea typeface="宋体" panose="02010600030101010101" pitchFamily="2" charset="-122"/>
                <a:cs typeface="Times New Roman" panose="02020603050405020304" pitchFamily="18" charset="0"/>
              </a:rPr>
              <a:t>）通过拓展 </a:t>
            </a:r>
            <a:r>
              <a:rPr lang="en-US" altLang="zh-CN" sz="2400">
                <a:latin typeface="Times New Roman" panose="02020603050405020304" pitchFamily="18" charset="0"/>
                <a:ea typeface="宋体" panose="02010600030101010101" pitchFamily="2" charset="-122"/>
                <a:cs typeface="Times New Roman" panose="02020603050405020304" pitchFamily="18" charset="0"/>
              </a:rPr>
              <a:t>LTE</a:t>
            </a:r>
            <a:r>
              <a:rPr lang="en-US" altLang="zh-CN" sz="2400">
                <a:latin typeface="Arial" panose="020B0604020202020204" pitchFamily="34" charset="0"/>
                <a:ea typeface="宋体" panose="02010600030101010101" pitchFamily="2" charset="-122"/>
                <a:cs typeface="Times New Roman" panose="02020603050405020304" pitchFamily="18" charset="0"/>
              </a:rPr>
              <a:t> </a:t>
            </a:r>
            <a:r>
              <a:rPr lang="zh-CN" altLang="en-US" sz="2400">
                <a:latin typeface="Arial" panose="020B0604020202020204" pitchFamily="34" charset="0"/>
                <a:ea typeface="宋体" panose="02010600030101010101" pitchFamily="2" charset="-122"/>
                <a:cs typeface="Times New Roman" panose="02020603050405020304" pitchFamily="18" charset="0"/>
              </a:rPr>
              <a:t>而制定的。</a:t>
            </a:r>
          </a:p>
          <a:p>
            <a:pPr>
              <a:spcBef>
                <a:spcPct val="0"/>
              </a:spcBef>
              <a:buFontTx/>
              <a:buNone/>
            </a:pPr>
            <a:endParaRPr lang="zh-CN" altLang="en-US" sz="2400">
              <a:latin typeface="Arial" panose="020B0604020202020204" pitchFamily="34" charset="0"/>
              <a:ea typeface="宋体" panose="02010600030101010101" pitchFamily="2" charset="-122"/>
              <a:cs typeface="Times New Roman" panose="02020603050405020304" pitchFamily="18" charset="0"/>
            </a:endParaRPr>
          </a:p>
          <a:p>
            <a:pPr>
              <a:spcBef>
                <a:spcPct val="0"/>
              </a:spcBef>
              <a:buFontTx/>
              <a:buNone/>
            </a:pPr>
            <a:endParaRPr lang="zh-CN" altLang="en-US" sz="2400">
              <a:latin typeface="Arial" panose="020B0604020202020204" pitchFamily="34" charset="0"/>
              <a:ea typeface="宋体" panose="02010600030101010101" pitchFamily="2" charset="-122"/>
              <a:cs typeface="Times New Roman" panose="02020603050405020304" pitchFamily="18" charset="0"/>
            </a:endParaRPr>
          </a:p>
        </p:txBody>
      </p:sp>
      <p:sp>
        <p:nvSpPr>
          <p:cNvPr id="6" name="Rectangle 2">
            <a:extLst>
              <a:ext uri="{FF2B5EF4-FFF2-40B4-BE49-F238E27FC236}">
                <a16:creationId xmlns:a16="http://schemas.microsoft.com/office/drawing/2014/main" id="{B73D04E9-34C1-4FAE-A5A2-479EE7BB22D5}"/>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6.2 </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DSRC</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与</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LTE-V</a:t>
            </a:r>
            <a:endParaRPr lang="zh-CN" altLang="en-US" sz="3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灯片编号占位符 11">
            <a:extLst>
              <a:ext uri="{FF2B5EF4-FFF2-40B4-BE49-F238E27FC236}">
                <a16:creationId xmlns:a16="http://schemas.microsoft.com/office/drawing/2014/main" id="{CE0DAB76-FF8A-48D7-8E33-6CF22C041CC1}"/>
              </a:ext>
            </a:extLst>
          </p:cNvPr>
          <p:cNvSpPr txBox="1"/>
          <p:nvPr/>
        </p:nvSpPr>
        <p:spPr bwMode="auto">
          <a:xfrm>
            <a:off x="8726488" y="6492875"/>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55</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3">
            <a:extLst>
              <a:ext uri="{FF2B5EF4-FFF2-40B4-BE49-F238E27FC236}">
                <a16:creationId xmlns:a16="http://schemas.microsoft.com/office/drawing/2014/main" id="{53161D29-8638-4962-824B-D784E7EFB32B}"/>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71683" name="TextBox 49">
            <a:extLst>
              <a:ext uri="{FF2B5EF4-FFF2-40B4-BE49-F238E27FC236}">
                <a16:creationId xmlns:a16="http://schemas.microsoft.com/office/drawing/2014/main" id="{C34166D2-935B-4A98-9664-0B16C3E4CD6A}"/>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6.2.2 </a:t>
            </a:r>
            <a:r>
              <a:rPr lang="en-US" altLang="zh-CN" sz="2600">
                <a:latin typeface="Times New Roman" panose="02020603050405020304" pitchFamily="18" charset="0"/>
                <a:ea typeface="黑体" panose="02010609060101010101" pitchFamily="49" charset="-122"/>
                <a:cs typeface="Times New Roman" panose="02020603050405020304" pitchFamily="18" charset="0"/>
              </a:rPr>
              <a:t>DSRC</a:t>
            </a:r>
            <a:r>
              <a:rPr lang="zh-CN" altLang="en-US" sz="2600">
                <a:latin typeface="黑体" panose="02010609060101010101" pitchFamily="49" charset="-122"/>
                <a:ea typeface="黑体" panose="02010609060101010101" pitchFamily="49" charset="-122"/>
              </a:rPr>
              <a:t>概述</a:t>
            </a:r>
          </a:p>
        </p:txBody>
      </p:sp>
      <p:sp>
        <p:nvSpPr>
          <p:cNvPr id="13317" name="文本框 1">
            <a:extLst>
              <a:ext uri="{FF2B5EF4-FFF2-40B4-BE49-F238E27FC236}">
                <a16:creationId xmlns:a16="http://schemas.microsoft.com/office/drawing/2014/main" id="{A1F3DE38-7F1C-410F-8E58-A19B7AACF8E5}"/>
              </a:ext>
            </a:extLst>
          </p:cNvPr>
          <p:cNvSpPr txBox="1">
            <a:spLocks noChangeArrowheads="1"/>
          </p:cNvSpPr>
          <p:nvPr/>
        </p:nvSpPr>
        <p:spPr bwMode="auto">
          <a:xfrm>
            <a:off x="755576" y="2268538"/>
            <a:ext cx="7834387" cy="4001095"/>
          </a:xfrm>
          <a:prstGeom prst="rect">
            <a:avLst/>
          </a:prstGeom>
          <a:no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defRPr/>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DSRC</a:t>
            </a:r>
            <a:r>
              <a:rPr lang="zh-CN" altLang="en-US" sz="2400" dirty="0">
                <a:latin typeface="Arial" panose="020B0604020202020204" pitchFamily="34" charset="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Dedicated Short Range Communications</a:t>
            </a:r>
            <a:r>
              <a:rPr lang="zh-CN" altLang="en-US" sz="2400" dirty="0">
                <a:latin typeface="Arial" panose="020B0604020202020204" pitchFamily="34" charset="0"/>
                <a:ea typeface="宋体" panose="02010600030101010101" pitchFamily="2" charset="-122"/>
              </a:rPr>
              <a:t>）是一种高效的无线通信技术，它可以实现小范围内图像、语音和数据的实时，准确和可靠的双向传输，将车辆和道路有机连接。</a:t>
            </a:r>
          </a:p>
          <a:p>
            <a:pPr>
              <a:spcBef>
                <a:spcPct val="0"/>
              </a:spcBef>
              <a:buFontTx/>
              <a:buNone/>
              <a:defRPr/>
            </a:pPr>
            <a:endParaRPr lang="zh-CN" altLang="en-US" sz="2400" dirty="0">
              <a:latin typeface="Arial" panose="020B0604020202020204" pitchFamily="34" charset="0"/>
              <a:ea typeface="宋体" panose="02010600030101010101" pitchFamily="2" charset="-122"/>
            </a:endParaRPr>
          </a:p>
          <a:p>
            <a:pPr marL="342900" indent="-342900">
              <a:spcBef>
                <a:spcPct val="0"/>
              </a:spcBef>
              <a:buFont typeface="Wingdings" panose="05000000000000000000" pitchFamily="2" charset="2"/>
              <a:buChar char="u"/>
              <a:defRPr/>
            </a:pPr>
            <a:r>
              <a:rPr lang="zh-CN" altLang="en-US" sz="2200" dirty="0">
                <a:latin typeface="Arial" panose="020B0604020202020204" pitchFamily="34" charset="0"/>
                <a:ea typeface="宋体" panose="02010600030101010101" pitchFamily="2" charset="-122"/>
              </a:rPr>
              <a:t>建立车</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路之间的连接：根据路况情况实时提供优化的驾驶路线，缓解交通压力。</a:t>
            </a:r>
            <a:endParaRPr lang="en-US" altLang="zh-CN" sz="2200" dirty="0">
              <a:latin typeface="Arial" panose="020B0604020202020204" pitchFamily="34" charset="0"/>
              <a:ea typeface="宋体" panose="02010600030101010101" pitchFamily="2" charset="-122"/>
            </a:endParaRPr>
          </a:p>
          <a:p>
            <a:pPr>
              <a:spcBef>
                <a:spcPct val="0"/>
              </a:spcBef>
              <a:buFont typeface="Arial" panose="020B0604020202020204" pitchFamily="34" charset="0"/>
              <a:buNone/>
              <a:defRPr/>
            </a:pPr>
            <a:endParaRPr lang="zh-CN" altLang="en-US" sz="2200" dirty="0">
              <a:latin typeface="Arial" panose="020B0604020202020204" pitchFamily="34" charset="0"/>
              <a:ea typeface="宋体" panose="02010600030101010101" pitchFamily="2" charset="-122"/>
            </a:endParaRPr>
          </a:p>
          <a:p>
            <a:pPr marL="342900" indent="-342900">
              <a:spcBef>
                <a:spcPct val="0"/>
              </a:spcBef>
              <a:buFont typeface="Wingdings" panose="05000000000000000000" pitchFamily="2" charset="2"/>
              <a:buChar char="u"/>
              <a:defRPr/>
            </a:pPr>
            <a:r>
              <a:rPr lang="zh-CN" altLang="en-US" sz="2200" dirty="0">
                <a:latin typeface="Arial" panose="020B0604020202020204" pitchFamily="34" charset="0"/>
                <a:ea typeface="宋体" panose="02010600030101010101" pitchFamily="2" charset="-122"/>
              </a:rPr>
              <a:t>建立车</a:t>
            </a:r>
            <a:r>
              <a:rPr lang="en-US" altLang="zh-CN" sz="2200" dirty="0">
                <a:latin typeface="Arial" panose="020B0604020202020204" pitchFamily="34" charset="0"/>
                <a:ea typeface="宋体" panose="02010600030101010101" pitchFamily="2" charset="-122"/>
              </a:rPr>
              <a:t>-</a:t>
            </a:r>
            <a:r>
              <a:rPr lang="zh-CN" altLang="en-US" sz="2200" dirty="0">
                <a:latin typeface="Arial" panose="020B0604020202020204" pitchFamily="34" charset="0"/>
                <a:ea typeface="宋体" panose="02010600030101010101" pitchFamily="2" charset="-122"/>
              </a:rPr>
              <a:t>车之间的连接：提示车与车之间的安全距离，提前预警通行前方的事故，提高交通安全的系数。</a:t>
            </a:r>
          </a:p>
          <a:p>
            <a:pPr>
              <a:spcBef>
                <a:spcPct val="0"/>
              </a:spcBef>
              <a:buFontTx/>
              <a:buNone/>
              <a:defRPr/>
            </a:pPr>
            <a:endParaRPr lang="zh-CN" altLang="en-US" sz="2400" dirty="0">
              <a:latin typeface="Arial" panose="020B0604020202020204" pitchFamily="34" charset="0"/>
              <a:ea typeface="宋体" panose="02010600030101010101" pitchFamily="2" charset="-122"/>
            </a:endParaRPr>
          </a:p>
        </p:txBody>
      </p:sp>
      <p:sp>
        <p:nvSpPr>
          <p:cNvPr id="6" name="Rectangle 2">
            <a:extLst>
              <a:ext uri="{FF2B5EF4-FFF2-40B4-BE49-F238E27FC236}">
                <a16:creationId xmlns:a16="http://schemas.microsoft.com/office/drawing/2014/main" id="{DE8148CD-DFCE-4DBD-AB49-CB53B5460D75}"/>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6.2 </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DSRC</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与</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LTE-V</a:t>
            </a:r>
            <a:endParaRPr lang="zh-CN" altLang="en-US" sz="3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灯片编号占位符 11">
            <a:extLst>
              <a:ext uri="{FF2B5EF4-FFF2-40B4-BE49-F238E27FC236}">
                <a16:creationId xmlns:a16="http://schemas.microsoft.com/office/drawing/2014/main" id="{63C4AF89-D708-42DF-97FE-E2D060F0FA70}"/>
              </a:ext>
            </a:extLst>
          </p:cNvPr>
          <p:cNvSpPr txBox="1"/>
          <p:nvPr/>
        </p:nvSpPr>
        <p:spPr bwMode="auto">
          <a:xfrm>
            <a:off x="8726488" y="6492875"/>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56</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3">
            <a:extLst>
              <a:ext uri="{FF2B5EF4-FFF2-40B4-BE49-F238E27FC236}">
                <a16:creationId xmlns:a16="http://schemas.microsoft.com/office/drawing/2014/main" id="{26E6AD2D-80BC-41F8-9E0B-259E88D529F6}"/>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73731" name="TextBox 49">
            <a:extLst>
              <a:ext uri="{FF2B5EF4-FFF2-40B4-BE49-F238E27FC236}">
                <a16:creationId xmlns:a16="http://schemas.microsoft.com/office/drawing/2014/main" id="{DA3D4BD8-599C-48DA-AEA0-07AFFEB269E0}"/>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6.2.2 </a:t>
            </a:r>
            <a:r>
              <a:rPr lang="en-US" altLang="zh-CN" sz="2600">
                <a:latin typeface="Times New Roman" panose="02020603050405020304" pitchFamily="18" charset="0"/>
                <a:ea typeface="黑体" panose="02010609060101010101" pitchFamily="49" charset="-122"/>
                <a:cs typeface="Times New Roman" panose="02020603050405020304" pitchFamily="18" charset="0"/>
              </a:rPr>
              <a:t>DSRC</a:t>
            </a:r>
            <a:r>
              <a:rPr lang="zh-CN" altLang="en-US" sz="2600">
                <a:latin typeface="黑体" panose="02010609060101010101" pitchFamily="49" charset="-122"/>
                <a:ea typeface="黑体" panose="02010609060101010101" pitchFamily="49" charset="-122"/>
              </a:rPr>
              <a:t>概述</a:t>
            </a:r>
          </a:p>
        </p:txBody>
      </p:sp>
      <p:sp>
        <p:nvSpPr>
          <p:cNvPr id="6" name="Rectangle 2">
            <a:extLst>
              <a:ext uri="{FF2B5EF4-FFF2-40B4-BE49-F238E27FC236}">
                <a16:creationId xmlns:a16="http://schemas.microsoft.com/office/drawing/2014/main" id="{89759C43-9B9D-418C-9D24-462922722159}"/>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6.2 </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DSRC</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与</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LTE-V</a:t>
            </a:r>
            <a:endParaRPr lang="zh-CN" altLang="en-US" sz="36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73733" name="图片 2">
            <a:extLst>
              <a:ext uri="{FF2B5EF4-FFF2-40B4-BE49-F238E27FC236}">
                <a16:creationId xmlns:a16="http://schemas.microsoft.com/office/drawing/2014/main" id="{2C477836-E109-4776-8D2B-076FB48E2452}"/>
              </a:ext>
            </a:extLst>
          </p:cNvPr>
          <p:cNvPicPr>
            <a:picLocks noChangeAspect="1"/>
          </p:cNvPicPr>
          <p:nvPr/>
        </p:nvPicPr>
        <p:blipFill rotWithShape="1">
          <a:blip r:embed="rId3">
            <a:extLst>
              <a:ext uri="{28A0092B-C50C-407E-A947-70E740481C1C}">
                <a14:useLocalDpi xmlns:a14="http://schemas.microsoft.com/office/drawing/2010/main" val="0"/>
              </a:ext>
            </a:extLst>
          </a:blip>
          <a:srcRect b="74674"/>
          <a:stretch/>
        </p:blipFill>
        <p:spPr bwMode="auto">
          <a:xfrm>
            <a:off x="115888" y="2292350"/>
            <a:ext cx="7559675" cy="1064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4" name="文本框 1">
            <a:extLst>
              <a:ext uri="{FF2B5EF4-FFF2-40B4-BE49-F238E27FC236}">
                <a16:creationId xmlns:a16="http://schemas.microsoft.com/office/drawing/2014/main" id="{1BB576BA-4035-45E3-A1F8-288CC1B652DB}"/>
              </a:ext>
            </a:extLst>
          </p:cNvPr>
          <p:cNvSpPr txBox="1">
            <a:spLocks noChangeArrowheads="1"/>
          </p:cNvSpPr>
          <p:nvPr/>
        </p:nvSpPr>
        <p:spPr bwMode="auto">
          <a:xfrm>
            <a:off x="392113" y="1876425"/>
            <a:ext cx="826611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2400">
                <a:latin typeface="Arial" panose="020B0604020202020204" pitchFamily="34" charset="0"/>
                <a:ea typeface="宋体" panose="02010600030101010101" pitchFamily="2" charset="-122"/>
              </a:rPr>
              <a:t>DSRC</a:t>
            </a:r>
            <a:r>
              <a:rPr lang="zh-CN" altLang="en-US" sz="2400">
                <a:latin typeface="Arial" panose="020B0604020202020204" pitchFamily="34" charset="0"/>
                <a:ea typeface="宋体" panose="02010600030101010101" pitchFamily="2" charset="-122"/>
              </a:rPr>
              <a:t>技术和其他无线通信技术的比较：</a:t>
            </a:r>
          </a:p>
          <a:p>
            <a:pPr>
              <a:spcBef>
                <a:spcPct val="0"/>
              </a:spcBef>
              <a:buFontTx/>
              <a:buNone/>
            </a:pPr>
            <a:endParaRPr lang="zh-CN" altLang="en-US" sz="2400">
              <a:latin typeface="Arial" panose="020B0604020202020204" pitchFamily="34" charset="0"/>
              <a:ea typeface="宋体" panose="02010600030101010101" pitchFamily="2" charset="-122"/>
            </a:endParaRPr>
          </a:p>
        </p:txBody>
      </p:sp>
      <p:sp>
        <p:nvSpPr>
          <p:cNvPr id="7" name="灯片编号占位符 11">
            <a:extLst>
              <a:ext uri="{FF2B5EF4-FFF2-40B4-BE49-F238E27FC236}">
                <a16:creationId xmlns:a16="http://schemas.microsoft.com/office/drawing/2014/main" id="{91332514-FA6B-4C86-B5DE-CC33AE0DD697}"/>
              </a:ext>
            </a:extLst>
          </p:cNvPr>
          <p:cNvSpPr txBox="1"/>
          <p:nvPr/>
        </p:nvSpPr>
        <p:spPr bwMode="auto">
          <a:xfrm>
            <a:off x="8726488" y="6492875"/>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57</a:t>
            </a:fld>
            <a:endParaRPr lang="zh-CN" altLang="en-US" sz="1800" dirty="0">
              <a:latin typeface="Calibri" panose="020F0502020204030204" pitchFamily="34" charset="0"/>
              <a:ea typeface="宋体" panose="02010600030101010101" pitchFamily="2" charset="-122"/>
            </a:endParaRPr>
          </a:p>
        </p:txBody>
      </p:sp>
      <p:pic>
        <p:nvPicPr>
          <p:cNvPr id="8" name="图片 2">
            <a:extLst>
              <a:ext uri="{FF2B5EF4-FFF2-40B4-BE49-F238E27FC236}">
                <a16:creationId xmlns:a16="http://schemas.microsoft.com/office/drawing/2014/main" id="{2C477836-E109-4776-8D2B-076FB48E2452}"/>
              </a:ext>
            </a:extLst>
          </p:cNvPr>
          <p:cNvPicPr>
            <a:picLocks noChangeAspect="1"/>
          </p:cNvPicPr>
          <p:nvPr/>
        </p:nvPicPr>
        <p:blipFill rotWithShape="1">
          <a:blip r:embed="rId3">
            <a:extLst>
              <a:ext uri="{28A0092B-C50C-407E-A947-70E740481C1C}">
                <a14:useLocalDpi xmlns:a14="http://schemas.microsoft.com/office/drawing/2010/main" val="0"/>
              </a:ext>
            </a:extLst>
          </a:blip>
          <a:srcRect t="35405"/>
          <a:stretch/>
        </p:blipFill>
        <p:spPr bwMode="auto">
          <a:xfrm>
            <a:off x="252685" y="3377311"/>
            <a:ext cx="7559675" cy="2715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16782"/>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3">
            <a:extLst>
              <a:ext uri="{FF2B5EF4-FFF2-40B4-BE49-F238E27FC236}">
                <a16:creationId xmlns:a16="http://schemas.microsoft.com/office/drawing/2014/main" id="{5A12DA5A-BC87-40A9-A460-08BB90BC0BC0}"/>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75779" name="TextBox 49">
            <a:extLst>
              <a:ext uri="{FF2B5EF4-FFF2-40B4-BE49-F238E27FC236}">
                <a16:creationId xmlns:a16="http://schemas.microsoft.com/office/drawing/2014/main" id="{03B3266F-162A-4D39-A384-2D00CE67695F}"/>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6.2.3 </a:t>
            </a:r>
            <a:r>
              <a:rPr lang="en-US" altLang="zh-CN" sz="2600">
                <a:latin typeface="Times New Roman" panose="02020603050405020304" pitchFamily="18" charset="0"/>
                <a:ea typeface="黑体" panose="02010609060101010101" pitchFamily="49" charset="-122"/>
                <a:cs typeface="Times New Roman" panose="02020603050405020304" pitchFamily="18" charset="0"/>
              </a:rPr>
              <a:t>DSRC</a:t>
            </a:r>
            <a:r>
              <a:rPr lang="zh-CN" altLang="en-US" sz="2600">
                <a:latin typeface="黑体" panose="02010609060101010101" pitchFamily="49" charset="-122"/>
                <a:ea typeface="黑体" panose="02010609060101010101" pitchFamily="49" charset="-122"/>
                <a:cs typeface="Times New Roman" panose="02020603050405020304" pitchFamily="18" charset="0"/>
              </a:rPr>
              <a:t>标准化进程</a:t>
            </a:r>
            <a:endParaRPr lang="zh-CN" altLang="en-US" sz="2600">
              <a:latin typeface="黑体" panose="02010609060101010101" pitchFamily="49" charset="-122"/>
              <a:ea typeface="黑体" panose="02010609060101010101" pitchFamily="49" charset="-122"/>
            </a:endParaRPr>
          </a:p>
        </p:txBody>
      </p:sp>
      <p:sp>
        <p:nvSpPr>
          <p:cNvPr id="155652" name="文本框 1">
            <a:extLst>
              <a:ext uri="{FF2B5EF4-FFF2-40B4-BE49-F238E27FC236}">
                <a16:creationId xmlns:a16="http://schemas.microsoft.com/office/drawing/2014/main" id="{171F1E9D-8684-420C-A343-1C7466996B14}"/>
              </a:ext>
            </a:extLst>
          </p:cNvPr>
          <p:cNvSpPr txBox="1">
            <a:spLocks noChangeArrowheads="1"/>
          </p:cNvSpPr>
          <p:nvPr/>
        </p:nvSpPr>
        <p:spPr bwMode="auto">
          <a:xfrm>
            <a:off x="439738" y="1628775"/>
            <a:ext cx="8264525" cy="3632200"/>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 typeface="Arial" panose="020B0604020202020204" pitchFamily="34" charset="0"/>
              <a:buNone/>
              <a:defRPr/>
            </a:pPr>
            <a:r>
              <a:rPr lang="en-US" altLang="zh-CN" sz="2400" dirty="0">
                <a:latin typeface="Times New Roman" panose="02020603050405020304" pitchFamily="18" charset="0"/>
                <a:ea typeface="宋体" panose="02010600030101010101" pitchFamily="2" charset="-122"/>
              </a:rPr>
              <a:t>IEEE 802.11p </a:t>
            </a:r>
            <a:r>
              <a:rPr lang="zh-CN" altLang="en-US" sz="2400" dirty="0">
                <a:latin typeface="Arial" panose="020B0604020202020204" pitchFamily="34" charset="0"/>
                <a:ea typeface="宋体" panose="02010600030101010101" pitchFamily="2" charset="-122"/>
              </a:rPr>
              <a:t>和 </a:t>
            </a:r>
            <a:r>
              <a:rPr lang="en-US" altLang="zh-CN" sz="2400" dirty="0">
                <a:latin typeface="Times New Roman" panose="02020603050405020304" pitchFamily="18" charset="0"/>
                <a:ea typeface="宋体" panose="02010600030101010101" pitchFamily="2" charset="-122"/>
              </a:rPr>
              <a:t>1609.x</a:t>
            </a:r>
            <a:endParaRPr lang="zh-CN" altLang="en-US" sz="2400" dirty="0">
              <a:latin typeface="Arial" panose="020B0604020202020204" pitchFamily="34" charset="0"/>
              <a:ea typeface="宋体" panose="02010600030101010101" pitchFamily="2" charset="-122"/>
            </a:endParaRPr>
          </a:p>
          <a:p>
            <a:pPr>
              <a:spcBef>
                <a:spcPct val="0"/>
              </a:spcBef>
              <a:buFontTx/>
              <a:buNone/>
              <a:defRPr/>
            </a:pP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Bef>
                <a:spcPct val="0"/>
              </a:spcBef>
              <a:defRPr/>
            </a:pPr>
            <a:r>
              <a:rPr lang="en-US" altLang="zh-CN" sz="2400" dirty="0">
                <a:latin typeface="Times New Roman" panose="02020603050405020304" pitchFamily="18" charset="0"/>
                <a:ea typeface="宋体" panose="02010600030101010101" pitchFamily="2" charset="-122"/>
              </a:rPr>
              <a:t>IEEE 802.11p </a:t>
            </a:r>
          </a:p>
          <a:p>
            <a:pPr>
              <a:spcBef>
                <a:spcPct val="0"/>
              </a:spcBef>
              <a:buFontTx/>
              <a:buNone/>
              <a:defRPr/>
            </a:pP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DSRC</a:t>
            </a:r>
            <a:r>
              <a:rPr lang="en-US" altLang="zh-CN" sz="2200" dirty="0">
                <a:latin typeface="Arial" panose="020B0604020202020204" pitchFamily="34" charset="0"/>
                <a:ea typeface="宋体" panose="02010600030101010101" pitchFamily="2" charset="-122"/>
              </a:rPr>
              <a:t> </a:t>
            </a:r>
            <a:r>
              <a:rPr lang="zh-CN" altLang="en-US" sz="2200" dirty="0">
                <a:latin typeface="Arial" panose="020B0604020202020204" pitchFamily="34" charset="0"/>
                <a:ea typeface="宋体" panose="02010600030101010101" pitchFamily="2" charset="-122"/>
              </a:rPr>
              <a:t>的标准化流程可以追溯至 </a:t>
            </a:r>
            <a:r>
              <a:rPr lang="en-US" altLang="zh-CN" sz="2200" dirty="0">
                <a:latin typeface="Times New Roman" panose="02020603050405020304" pitchFamily="18" charset="0"/>
                <a:ea typeface="宋体" panose="02010600030101010101" pitchFamily="2" charset="-122"/>
              </a:rPr>
              <a:t>2004</a:t>
            </a:r>
            <a:r>
              <a:rPr lang="en-US" altLang="zh-CN" sz="2200" dirty="0">
                <a:latin typeface="Arial" panose="020B0604020202020204" pitchFamily="34" charset="0"/>
                <a:ea typeface="宋体" panose="02010600030101010101" pitchFamily="2" charset="-122"/>
              </a:rPr>
              <a:t> </a:t>
            </a:r>
            <a:r>
              <a:rPr lang="zh-CN" altLang="en-US" sz="2200" dirty="0">
                <a:latin typeface="Arial" panose="020B0604020202020204" pitchFamily="34" charset="0"/>
                <a:ea typeface="宋体" panose="02010600030101010101" pitchFamily="2" charset="-122"/>
              </a:rPr>
              <a:t>年。当时，</a:t>
            </a:r>
            <a:r>
              <a:rPr lang="en-US" altLang="zh-CN" sz="2200" dirty="0">
                <a:latin typeface="Times New Roman" panose="02020603050405020304" pitchFamily="18" charset="0"/>
                <a:ea typeface="宋体" panose="02010600030101010101" pitchFamily="2" charset="-122"/>
              </a:rPr>
              <a:t>IEEE</a:t>
            </a:r>
            <a:r>
              <a:rPr lang="en-US" altLang="zh-CN" sz="2200" dirty="0">
                <a:latin typeface="Arial" panose="020B0604020202020204" pitchFamily="34" charset="0"/>
                <a:ea typeface="宋体" panose="02010600030101010101" pitchFamily="2" charset="-122"/>
              </a:rPr>
              <a:t> </a:t>
            </a:r>
            <a:r>
              <a:rPr lang="zh-CN" altLang="en-US" sz="2200" dirty="0">
                <a:latin typeface="Arial" panose="020B0604020202020204" pitchFamily="34" charset="0"/>
                <a:ea typeface="宋体" panose="02010600030101010101" pitchFamily="2" charset="-122"/>
              </a:rPr>
              <a:t>在其 </a:t>
            </a:r>
            <a:r>
              <a:rPr lang="en-US" altLang="zh-CN" sz="2200" dirty="0">
                <a:latin typeface="Times New Roman" panose="02020603050405020304" pitchFamily="18" charset="0"/>
                <a:ea typeface="宋体" panose="02010600030101010101" pitchFamily="2" charset="-122"/>
              </a:rPr>
              <a:t>802.11</a:t>
            </a:r>
            <a:r>
              <a:rPr lang="en-US" altLang="zh-CN" sz="2200" dirty="0">
                <a:latin typeface="Arial" panose="020B0604020202020204" pitchFamily="34" charset="0"/>
                <a:ea typeface="宋体" panose="02010600030101010101" pitchFamily="2" charset="-122"/>
              </a:rPr>
              <a:t> </a:t>
            </a:r>
            <a:r>
              <a:rPr lang="zh-CN" altLang="en-US" sz="2200" dirty="0">
                <a:latin typeface="Arial" panose="020B0604020202020204" pitchFamily="34" charset="0"/>
                <a:ea typeface="宋体" panose="02010600030101010101" pitchFamily="2" charset="-122"/>
              </a:rPr>
              <a:t>无线局域网（即</a:t>
            </a:r>
            <a:r>
              <a:rPr lang="zh-CN" altLang="en-US" sz="2200" dirty="0">
                <a:latin typeface="Times New Roman" panose="02020603050405020304" pitchFamily="18" charset="0"/>
                <a:ea typeface="宋体" panose="02010600030101010101" pitchFamily="2" charset="-122"/>
              </a:rPr>
              <a:t> </a:t>
            </a:r>
            <a:r>
              <a:rPr lang="en-US" altLang="zh-CN" sz="2200" dirty="0">
                <a:latin typeface="Times New Roman" panose="02020603050405020304" pitchFamily="18" charset="0"/>
                <a:ea typeface="宋体" panose="02010600030101010101" pitchFamily="2" charset="-122"/>
              </a:rPr>
              <a:t>Wireless Local Area Networks, WLAN</a:t>
            </a:r>
            <a:r>
              <a:rPr lang="zh-CN" altLang="en-US" sz="2200" dirty="0">
                <a:latin typeface="Arial" panose="020B0604020202020204" pitchFamily="34" charset="0"/>
                <a:ea typeface="宋体" panose="02010600030101010101" pitchFamily="2" charset="-122"/>
              </a:rPr>
              <a:t>）标准系列下，开始制定新的车载通信标准。这一标准即</a:t>
            </a:r>
            <a:r>
              <a:rPr lang="zh-CN" altLang="en-US" sz="2200" dirty="0">
                <a:latin typeface="Times New Roman" panose="02020603050405020304" pitchFamily="18" charset="0"/>
                <a:ea typeface="宋体" panose="02010600030101010101" pitchFamily="2" charset="-122"/>
              </a:rPr>
              <a:t>是 </a:t>
            </a:r>
            <a:r>
              <a:rPr lang="en-US" altLang="zh-CN" sz="2200" dirty="0">
                <a:latin typeface="Times New Roman" panose="02020603050405020304" pitchFamily="18" charset="0"/>
                <a:ea typeface="宋体" panose="02010600030101010101" pitchFamily="2" charset="-122"/>
              </a:rPr>
              <a:t>IEEE 802.11p</a:t>
            </a:r>
            <a:r>
              <a:rPr lang="zh-CN" altLang="en-US" sz="2200" dirty="0">
                <a:latin typeface="Arial" panose="020B0604020202020204" pitchFamily="34" charset="0"/>
                <a:ea typeface="宋体" panose="02010600030101010101" pitchFamily="2" charset="-122"/>
              </a:rPr>
              <a:t>。</a:t>
            </a:r>
            <a:endParaRPr lang="en-US" altLang="zh-CN" sz="2200" dirty="0">
              <a:latin typeface="Arial" panose="020B0604020202020204" pitchFamily="34" charset="0"/>
              <a:ea typeface="宋体" panose="02010600030101010101" pitchFamily="2" charset="-122"/>
            </a:endParaRPr>
          </a:p>
          <a:p>
            <a:pPr marL="342900" indent="-342900">
              <a:spcBef>
                <a:spcPct val="0"/>
              </a:spcBef>
              <a:defRPr/>
            </a:pPr>
            <a:endParaRPr lang="en-US" altLang="zh-CN" sz="2400" dirty="0">
              <a:latin typeface="Arial" panose="020B0604020202020204" pitchFamily="34" charset="0"/>
              <a:ea typeface="宋体" panose="02010600030101010101" pitchFamily="2" charset="-122"/>
            </a:endParaRPr>
          </a:p>
          <a:p>
            <a:pPr marL="342900" indent="-342900">
              <a:spcBef>
                <a:spcPct val="0"/>
              </a:spcBef>
              <a:defRPr/>
            </a:pPr>
            <a:r>
              <a:rPr lang="en-US" altLang="zh-CN" sz="2400" dirty="0">
                <a:latin typeface="Times New Roman" panose="02020603050405020304" pitchFamily="18" charset="0"/>
                <a:ea typeface="宋体" panose="02010600030101010101" pitchFamily="2" charset="-122"/>
              </a:rPr>
              <a:t>1609.x</a:t>
            </a:r>
            <a:endParaRPr lang="zh-CN" altLang="en-US" sz="2400" dirty="0">
              <a:latin typeface="Arial" panose="020B0604020202020204" pitchFamily="34" charset="0"/>
              <a:ea typeface="宋体" panose="02010600030101010101" pitchFamily="2" charset="-122"/>
            </a:endParaRPr>
          </a:p>
          <a:p>
            <a:pPr>
              <a:spcBef>
                <a:spcPct val="0"/>
              </a:spcBef>
              <a:buFontTx/>
              <a:buNone/>
              <a:defRPr/>
            </a:pPr>
            <a:r>
              <a:rPr lang="zh-CN" altLang="en-US" sz="2200" dirty="0">
                <a:latin typeface="Arial" panose="020B0604020202020204" pitchFamily="34" charset="0"/>
                <a:ea typeface="宋体" panose="02010600030101010101" pitchFamily="2" charset="-122"/>
              </a:rPr>
              <a:t>在 </a:t>
            </a:r>
            <a:r>
              <a:rPr lang="en-US" altLang="zh-CN" sz="2200" dirty="0">
                <a:latin typeface="Times New Roman" panose="02020603050405020304" pitchFamily="18" charset="0"/>
                <a:ea typeface="宋体" panose="02010600030101010101" pitchFamily="2" charset="-122"/>
              </a:rPr>
              <a:t>2007</a:t>
            </a:r>
            <a:r>
              <a:rPr lang="en-US" altLang="zh-CN" sz="2200" dirty="0">
                <a:latin typeface="Arial" panose="020B0604020202020204" pitchFamily="34" charset="0"/>
                <a:ea typeface="宋体" panose="02010600030101010101" pitchFamily="2" charset="-122"/>
              </a:rPr>
              <a:t> </a:t>
            </a:r>
            <a:r>
              <a:rPr lang="zh-CN" altLang="en-US" sz="2200" dirty="0">
                <a:latin typeface="Arial" panose="020B0604020202020204" pitchFamily="34" charset="0"/>
                <a:ea typeface="宋体" panose="02010600030101010101" pitchFamily="2" charset="-122"/>
              </a:rPr>
              <a:t>年左右，</a:t>
            </a:r>
            <a:r>
              <a:rPr lang="en-US" altLang="zh-CN" sz="2200" dirty="0">
                <a:latin typeface="Times New Roman" panose="02020603050405020304" pitchFamily="18" charset="0"/>
                <a:ea typeface="宋体" panose="02010600030101010101" pitchFamily="2" charset="-122"/>
              </a:rPr>
              <a:t>IEEE 802.11p </a:t>
            </a:r>
            <a:r>
              <a:rPr lang="zh-CN" altLang="en-US" sz="2200" dirty="0">
                <a:latin typeface="Arial" panose="020B0604020202020204" pitchFamily="34" charset="0"/>
                <a:ea typeface="宋体" panose="02010600030101010101" pitchFamily="2" charset="-122"/>
              </a:rPr>
              <a:t>标准已经趋于稳定。于是，</a:t>
            </a:r>
            <a:r>
              <a:rPr lang="en-US" altLang="zh-CN" sz="2200" dirty="0">
                <a:latin typeface="Times New Roman" panose="02020603050405020304" pitchFamily="18" charset="0"/>
                <a:ea typeface="宋体" panose="02010600030101010101" pitchFamily="2" charset="-122"/>
              </a:rPr>
              <a:t> IEEE</a:t>
            </a:r>
            <a:r>
              <a:rPr lang="en-US" altLang="zh-CN" sz="2200" dirty="0">
                <a:latin typeface="Arial" panose="020B0604020202020204" pitchFamily="34" charset="0"/>
                <a:ea typeface="宋体" panose="02010600030101010101" pitchFamily="2" charset="-122"/>
              </a:rPr>
              <a:t> </a:t>
            </a:r>
            <a:r>
              <a:rPr lang="zh-CN" altLang="en-US" sz="2200" dirty="0">
                <a:latin typeface="Arial" panose="020B0604020202020204" pitchFamily="34" charset="0"/>
                <a:ea typeface="宋体" panose="02010600030101010101" pitchFamily="2" charset="-122"/>
              </a:rPr>
              <a:t>又开始着手</a:t>
            </a:r>
            <a:r>
              <a:rPr lang="zh-CN" altLang="en-US" sz="2200" dirty="0">
                <a:latin typeface="Times New Roman" panose="02020603050405020304" pitchFamily="18" charset="0"/>
                <a:ea typeface="宋体" panose="02010600030101010101" pitchFamily="2" charset="-122"/>
              </a:rPr>
              <a:t>制定 </a:t>
            </a:r>
            <a:r>
              <a:rPr lang="en-US" altLang="zh-CN" sz="2200" dirty="0">
                <a:latin typeface="Times New Roman" panose="02020603050405020304" pitchFamily="18" charset="0"/>
                <a:ea typeface="宋体" panose="02010600030101010101" pitchFamily="2" charset="-122"/>
              </a:rPr>
              <a:t>1609.x </a:t>
            </a:r>
            <a:r>
              <a:rPr lang="zh-CN" altLang="en-US" sz="2200" dirty="0">
                <a:latin typeface="Arial" panose="020B0604020202020204" pitchFamily="34" charset="0"/>
                <a:ea typeface="宋体" panose="02010600030101010101" pitchFamily="2" charset="-122"/>
              </a:rPr>
              <a:t>系列标准，以做为 </a:t>
            </a:r>
            <a:r>
              <a:rPr lang="en-US" altLang="zh-CN" sz="2200" dirty="0">
                <a:latin typeface="Times New Roman" panose="02020603050405020304" pitchFamily="18" charset="0"/>
                <a:ea typeface="宋体" panose="02010600030101010101" pitchFamily="2" charset="-122"/>
              </a:rPr>
              <a:t>V2X </a:t>
            </a:r>
            <a:r>
              <a:rPr lang="zh-CN" altLang="en-US" sz="2200" dirty="0">
                <a:latin typeface="Arial" panose="020B0604020202020204" pitchFamily="34" charset="0"/>
                <a:ea typeface="宋体" panose="02010600030101010101" pitchFamily="2" charset="-122"/>
              </a:rPr>
              <a:t>的安全性框架。</a:t>
            </a:r>
          </a:p>
        </p:txBody>
      </p:sp>
      <p:sp>
        <p:nvSpPr>
          <p:cNvPr id="6" name="Rectangle 2">
            <a:extLst>
              <a:ext uri="{FF2B5EF4-FFF2-40B4-BE49-F238E27FC236}">
                <a16:creationId xmlns:a16="http://schemas.microsoft.com/office/drawing/2014/main" id="{E3EFDE58-F5B8-40EA-8CCA-8A4BEB502111}"/>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6.2 </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DSRC</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与</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LTE-V</a:t>
            </a:r>
            <a:endParaRPr lang="zh-CN" altLang="en-US" sz="3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灯片编号占位符 11">
            <a:extLst>
              <a:ext uri="{FF2B5EF4-FFF2-40B4-BE49-F238E27FC236}">
                <a16:creationId xmlns:a16="http://schemas.microsoft.com/office/drawing/2014/main" id="{2EAF2AB1-F687-4104-8596-CF64DFD8D527}"/>
              </a:ext>
            </a:extLst>
          </p:cNvPr>
          <p:cNvSpPr txBox="1"/>
          <p:nvPr/>
        </p:nvSpPr>
        <p:spPr bwMode="auto">
          <a:xfrm>
            <a:off x="8726488" y="6492875"/>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58</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3">
            <a:extLst>
              <a:ext uri="{FF2B5EF4-FFF2-40B4-BE49-F238E27FC236}">
                <a16:creationId xmlns:a16="http://schemas.microsoft.com/office/drawing/2014/main" id="{A2F75E58-7EE3-460B-BF36-01504D47A6DA}"/>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3317" name="文本框 1">
            <a:extLst>
              <a:ext uri="{FF2B5EF4-FFF2-40B4-BE49-F238E27FC236}">
                <a16:creationId xmlns:a16="http://schemas.microsoft.com/office/drawing/2014/main" id="{2DF62327-8306-4078-91ED-D66D4736796F}"/>
              </a:ext>
            </a:extLst>
          </p:cNvPr>
          <p:cNvSpPr txBox="1">
            <a:spLocks noChangeArrowheads="1"/>
          </p:cNvSpPr>
          <p:nvPr/>
        </p:nvSpPr>
        <p:spPr bwMode="auto">
          <a:xfrm>
            <a:off x="439738" y="1628775"/>
            <a:ext cx="8264525" cy="4893647"/>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indent="-342900">
              <a:spcBef>
                <a:spcPct val="0"/>
              </a:spcBef>
              <a:buFont typeface="Wingdings" panose="05000000000000000000" pitchFamily="2" charset="2"/>
              <a:buChar char="p"/>
              <a:defRPr/>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DSRC</a:t>
            </a:r>
            <a:r>
              <a:rPr lang="zh-CN" altLang="en-US" sz="2400" dirty="0">
                <a:latin typeface="Arial" panose="020B0604020202020204" pitchFamily="34" charset="0"/>
                <a:ea typeface="宋体" panose="02010600030101010101" pitchFamily="2" charset="-122"/>
              </a:rPr>
              <a:t>迄今为止还没有形成统一的国际标准， 国际上</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DSRC</a:t>
            </a:r>
            <a:r>
              <a:rPr lang="zh-CN" altLang="en-US" sz="2400" dirty="0">
                <a:latin typeface="Arial" panose="020B0604020202020204" pitchFamily="34" charset="0"/>
                <a:ea typeface="宋体" panose="02010600030101010101" pitchFamily="2" charset="-122"/>
              </a:rPr>
              <a:t>标准主要有欧、美、 日三大阵营：以欧洲</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CEN/TC278</a:t>
            </a:r>
            <a:r>
              <a:rPr lang="zh-CN" altLang="en-US" sz="2400" dirty="0">
                <a:latin typeface="Arial" panose="020B0604020202020204" pitchFamily="34" charset="0"/>
                <a:ea typeface="宋体" panose="02010600030101010101" pitchFamily="2" charset="-122"/>
              </a:rPr>
              <a:t>，美国</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ASTM/IEEE</a:t>
            </a:r>
            <a:r>
              <a:rPr lang="zh-CN" altLang="en-US" sz="2400" dirty="0">
                <a:latin typeface="Arial" panose="020B0604020202020204" pitchFamily="34" charset="0"/>
                <a:ea typeface="宋体" panose="02010600030101010101" pitchFamily="2" charset="-122"/>
              </a:rPr>
              <a:t>和日本的</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ISO/TC204</a:t>
            </a:r>
            <a:r>
              <a:rPr lang="zh-CN" altLang="en-US" sz="2400" dirty="0">
                <a:latin typeface="Arial" panose="020B0604020202020204" pitchFamily="34" charset="0"/>
                <a:ea typeface="宋体" panose="02010600030101010101" pitchFamily="2" charset="-122"/>
              </a:rPr>
              <a:t>标准体系为代表。</a:t>
            </a:r>
          </a:p>
          <a:p>
            <a:pPr marL="342900" indent="-342900">
              <a:spcBef>
                <a:spcPct val="0"/>
              </a:spcBef>
              <a:buFont typeface="Wingdings" panose="05000000000000000000" pitchFamily="2" charset="2"/>
              <a:buChar char="p"/>
              <a:defRPr/>
            </a:pPr>
            <a:r>
              <a:rPr lang="zh-CN" altLang="en-US" sz="2400" dirty="0">
                <a:latin typeface="Arial" panose="020B0604020202020204" pitchFamily="34" charset="0"/>
                <a:ea typeface="宋体" panose="02010600030101010101" pitchFamily="2" charset="-122"/>
              </a:rPr>
              <a:t>鉴于</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DSRC</a:t>
            </a:r>
            <a:r>
              <a:rPr lang="zh-CN" altLang="en-US" sz="2400" dirty="0">
                <a:latin typeface="Arial" panose="020B0604020202020204" pitchFamily="34" charset="0"/>
                <a:ea typeface="宋体" panose="02010600030101010101" pitchFamily="2" charset="-122"/>
              </a:rPr>
              <a:t>的国际标准发展趋势和应用，</a:t>
            </a:r>
            <a:r>
              <a:rPr lang="en-US" altLang="zh-CN" sz="2400" dirty="0">
                <a:latin typeface="Arial" panose="020B0604020202020204" pitchFamily="34" charset="0"/>
                <a:ea typeface="宋体" panose="02010600030101010101" pitchFamily="2" charset="-122"/>
              </a:rPr>
              <a:t>1998</a:t>
            </a:r>
            <a:r>
              <a:rPr lang="zh-CN" altLang="en-US" sz="2400" dirty="0">
                <a:latin typeface="Arial" panose="020B0604020202020204" pitchFamily="34" charset="0"/>
                <a:ea typeface="宋体" panose="02010600030101010101" pitchFamily="2" charset="-122"/>
              </a:rPr>
              <a:t>年，我国交通部</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ITS</a:t>
            </a:r>
            <a:r>
              <a:rPr lang="zh-CN" altLang="en-US" sz="2400" dirty="0">
                <a:latin typeface="Arial" panose="020B0604020202020204" pitchFamily="34" charset="0"/>
                <a:ea typeface="宋体" panose="02010600030101010101" pitchFamily="2" charset="-122"/>
              </a:rPr>
              <a:t>中心向交通部无线电管理委员会提出将</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5.8GHz</a:t>
            </a:r>
            <a:r>
              <a:rPr lang="zh-CN" altLang="en-US" sz="2400" dirty="0">
                <a:latin typeface="Arial" panose="020B0604020202020204" pitchFamily="34" charset="0"/>
                <a:ea typeface="宋体" panose="02010600030101010101" pitchFamily="2" charset="-122"/>
              </a:rPr>
              <a:t>频段</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(5.795</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5.815GHz:</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下行链路</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500Kbps,</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上行链路</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250Kbps</a:t>
            </a:r>
            <a:r>
              <a:rPr lang="en-US" altLang="zh-CN" sz="24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分配给</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DSRC</a:t>
            </a:r>
            <a:r>
              <a:rPr lang="zh-CN" altLang="en-US" sz="2400" dirty="0">
                <a:latin typeface="Arial" panose="020B0604020202020204" pitchFamily="34" charset="0"/>
                <a:ea typeface="宋体" panose="02010600030101010101" pitchFamily="2" charset="-122"/>
              </a:rPr>
              <a:t>技术领域。</a:t>
            </a:r>
            <a:endParaRPr lang="en-US" altLang="zh-CN" sz="2400" dirty="0">
              <a:latin typeface="Arial" panose="020B0604020202020204" pitchFamily="34" charset="0"/>
              <a:ea typeface="宋体" panose="02010600030101010101" pitchFamily="2" charset="-122"/>
            </a:endParaRPr>
          </a:p>
          <a:p>
            <a:pPr marL="342900" indent="-342900">
              <a:spcBef>
                <a:spcPct val="0"/>
              </a:spcBef>
              <a:buFont typeface="Wingdings" panose="05000000000000000000" pitchFamily="2" charset="2"/>
              <a:buChar char="p"/>
              <a:defRPr/>
            </a:pPr>
            <a:r>
              <a:rPr lang="zh-CN" altLang="en-US" sz="2400" dirty="0">
                <a:latin typeface="Arial" panose="020B0604020202020204" pitchFamily="34" charset="0"/>
                <a:ea typeface="宋体" panose="02010600030101010101" pitchFamily="2" charset="-122"/>
              </a:rPr>
              <a:t>我国在“十五”科技攻关项目中，把发展</a:t>
            </a:r>
            <a:r>
              <a:rPr lang="en-US" altLang="zh-CN" sz="2400" dirty="0">
                <a:latin typeface="Arial" panose="020B0604020202020204" pitchFamily="34" charset="0"/>
                <a:ea typeface="宋体" panose="02010600030101010101" pitchFamily="2" charset="-122"/>
              </a:rPr>
              <a:t>DSRC</a:t>
            </a:r>
            <a:r>
              <a:rPr lang="zh-CN" altLang="en-US" sz="2400" dirty="0">
                <a:latin typeface="Arial" panose="020B0604020202020204" pitchFamily="34" charset="0"/>
                <a:ea typeface="宋体" panose="02010600030101010101" pitchFamily="2" charset="-122"/>
              </a:rPr>
              <a:t>列为重大攻关项目。</a:t>
            </a:r>
            <a:r>
              <a:rPr lang="en-US" altLang="zh-CN" sz="2400" dirty="0">
                <a:latin typeface="Arial" panose="020B0604020202020204" pitchFamily="34" charset="0"/>
                <a:ea typeface="宋体" panose="02010600030101010101" pitchFamily="2" charset="-122"/>
              </a:rPr>
              <a:t>ITSC</a:t>
            </a:r>
            <a:r>
              <a:rPr lang="zh-CN" altLang="en-US" sz="2400" dirty="0">
                <a:latin typeface="Arial" panose="020B0604020202020204" pitchFamily="34" charset="0"/>
                <a:ea typeface="宋体" panose="02010600030101010101" pitchFamily="2" charset="-122"/>
              </a:rPr>
              <a:t>于</a:t>
            </a:r>
            <a:r>
              <a:rPr lang="en-US" altLang="zh-CN" sz="2400" dirty="0">
                <a:latin typeface="Arial" panose="020B0604020202020204" pitchFamily="34" charset="0"/>
                <a:ea typeface="宋体" panose="02010600030101010101" pitchFamily="2" charset="-122"/>
              </a:rPr>
              <a:t>2007</a:t>
            </a:r>
            <a:r>
              <a:rPr lang="zh-CN" altLang="en-US" sz="2400" dirty="0">
                <a:latin typeface="Arial" panose="020B0604020202020204" pitchFamily="34" charset="0"/>
                <a:ea typeface="宋体" panose="02010600030101010101" pitchFamily="2" charset="-122"/>
              </a:rPr>
              <a:t>年发布</a:t>
            </a:r>
            <a:r>
              <a:rPr lang="en-US" altLang="zh-CN" sz="24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电子收费专用短程通信</a:t>
            </a:r>
            <a:r>
              <a:rPr lang="en-US" altLang="zh-CN" sz="24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等</a:t>
            </a:r>
            <a:r>
              <a:rPr lang="en-US" altLang="zh-CN" sz="2400" dirty="0">
                <a:latin typeface="Arial" panose="020B0604020202020204" pitchFamily="34" charset="0"/>
                <a:ea typeface="宋体" panose="02010600030101010101" pitchFamily="2" charset="-122"/>
              </a:rPr>
              <a:t>DSRC</a:t>
            </a:r>
            <a:r>
              <a:rPr lang="zh-CN" altLang="en-US" sz="2400" dirty="0">
                <a:latin typeface="Arial" panose="020B0604020202020204" pitchFamily="34" charset="0"/>
                <a:ea typeface="宋体" panose="02010600030101010101" pitchFamily="2" charset="-122"/>
              </a:rPr>
              <a:t>相关标准。但数据的传输速率低</a:t>
            </a:r>
            <a:r>
              <a:rPr lang="en-US" altLang="zh-CN" sz="2400" dirty="0">
                <a:latin typeface="Arial" panose="020B0604020202020204" pitchFamily="34" charset="0"/>
                <a:ea typeface="宋体" panose="02010600030101010101" pitchFamily="2" charset="-122"/>
              </a:rPr>
              <a:t>,RSU</a:t>
            </a:r>
            <a:r>
              <a:rPr lang="zh-CN" altLang="en-US" sz="2400" dirty="0">
                <a:latin typeface="Arial" panose="020B0604020202020204" pitchFamily="34" charset="0"/>
                <a:ea typeface="宋体" panose="02010600030101010101" pitchFamily="2" charset="-122"/>
              </a:rPr>
              <a:t>覆盖范围小</a:t>
            </a:r>
            <a:r>
              <a:rPr lang="en-US" altLang="zh-CN" sz="24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不易与传统</a:t>
            </a:r>
            <a:r>
              <a:rPr lang="en-US" altLang="zh-CN" sz="2400" dirty="0">
                <a:latin typeface="Arial" panose="020B0604020202020204" pitchFamily="34" charset="0"/>
                <a:ea typeface="宋体" panose="02010600030101010101" pitchFamily="2" charset="-122"/>
              </a:rPr>
              <a:t>Internet</a:t>
            </a:r>
            <a:r>
              <a:rPr lang="zh-CN" altLang="en-US" sz="2400" dirty="0">
                <a:latin typeface="Arial" panose="020B0604020202020204" pitchFamily="34" charset="0"/>
                <a:ea typeface="宋体" panose="02010600030101010101" pitchFamily="2" charset="-122"/>
              </a:rPr>
              <a:t>融合</a:t>
            </a:r>
            <a:r>
              <a:rPr lang="en-US" altLang="zh-CN" sz="24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只能实现有限制的智能交通应用</a:t>
            </a:r>
            <a:r>
              <a:rPr lang="en-US" altLang="zh-CN" sz="24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如不停车收费</a:t>
            </a:r>
            <a:r>
              <a:rPr lang="en-US" altLang="zh-CN" sz="2400" dirty="0">
                <a:latin typeface="Arial" panose="020B0604020202020204" pitchFamily="34" charset="0"/>
                <a:ea typeface="宋体" panose="02010600030101010101" pitchFamily="2" charset="-122"/>
              </a:rPr>
              <a:t>(ETC),</a:t>
            </a:r>
            <a:r>
              <a:rPr lang="zh-CN" altLang="en-US" sz="2400" dirty="0">
                <a:latin typeface="Arial" panose="020B0604020202020204" pitchFamily="34" charset="0"/>
                <a:ea typeface="宋体" panose="02010600030101010101" pitchFamily="2" charset="-122"/>
              </a:rPr>
              <a:t>无法满足</a:t>
            </a:r>
            <a:r>
              <a:rPr lang="en-US" altLang="zh-CN" sz="2400" dirty="0">
                <a:latin typeface="Arial" panose="020B0604020202020204" pitchFamily="34" charset="0"/>
                <a:ea typeface="宋体" panose="02010600030101010101" pitchFamily="2" charset="-122"/>
              </a:rPr>
              <a:t>ITS</a:t>
            </a:r>
            <a:r>
              <a:rPr lang="zh-CN" altLang="en-US" sz="2400" dirty="0">
                <a:latin typeface="Arial" panose="020B0604020202020204" pitchFamily="34" charset="0"/>
                <a:ea typeface="宋体" panose="02010600030101010101" pitchFamily="2" charset="-122"/>
              </a:rPr>
              <a:t>的长远发展需求</a:t>
            </a:r>
          </a:p>
        </p:txBody>
      </p:sp>
      <p:sp>
        <p:nvSpPr>
          <p:cNvPr id="6" name="Rectangle 2">
            <a:extLst>
              <a:ext uri="{FF2B5EF4-FFF2-40B4-BE49-F238E27FC236}">
                <a16:creationId xmlns:a16="http://schemas.microsoft.com/office/drawing/2014/main" id="{9D228E5D-C3B9-4B29-959B-55309BCAC1C6}"/>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6.2 </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DSRC</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与</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LTE-V</a:t>
            </a:r>
            <a:endParaRPr lang="zh-CN" altLang="en-US" sz="3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7829" name="TextBox 49">
            <a:extLst>
              <a:ext uri="{FF2B5EF4-FFF2-40B4-BE49-F238E27FC236}">
                <a16:creationId xmlns:a16="http://schemas.microsoft.com/office/drawing/2014/main" id="{2B14823A-FF49-4522-9183-19D6D3AA9BD6}"/>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6.2.3 </a:t>
            </a:r>
            <a:r>
              <a:rPr lang="en-US" altLang="zh-CN" sz="2600">
                <a:latin typeface="Times New Roman" panose="02020603050405020304" pitchFamily="18" charset="0"/>
                <a:ea typeface="黑体" panose="02010609060101010101" pitchFamily="49" charset="-122"/>
                <a:cs typeface="Times New Roman" panose="02020603050405020304" pitchFamily="18" charset="0"/>
              </a:rPr>
              <a:t>DSRC</a:t>
            </a:r>
            <a:r>
              <a:rPr lang="zh-CN" altLang="en-US" sz="2600">
                <a:latin typeface="黑体" panose="02010609060101010101" pitchFamily="49" charset="-122"/>
                <a:ea typeface="黑体" panose="02010609060101010101" pitchFamily="49" charset="-122"/>
                <a:cs typeface="Times New Roman" panose="02020603050405020304" pitchFamily="18" charset="0"/>
              </a:rPr>
              <a:t>标准化进程</a:t>
            </a:r>
            <a:endParaRPr lang="zh-CN" altLang="en-US" sz="2600">
              <a:latin typeface="黑体" panose="02010609060101010101" pitchFamily="49" charset="-122"/>
              <a:ea typeface="黑体" panose="02010609060101010101" pitchFamily="49" charset="-122"/>
            </a:endParaRPr>
          </a:p>
        </p:txBody>
      </p:sp>
      <p:sp>
        <p:nvSpPr>
          <p:cNvPr id="7" name="灯片编号占位符 11">
            <a:extLst>
              <a:ext uri="{FF2B5EF4-FFF2-40B4-BE49-F238E27FC236}">
                <a16:creationId xmlns:a16="http://schemas.microsoft.com/office/drawing/2014/main" id="{FD482262-134E-48FE-B974-36D0619E1386}"/>
              </a:ext>
            </a:extLst>
          </p:cNvPr>
          <p:cNvSpPr txBox="1"/>
          <p:nvPr/>
        </p:nvSpPr>
        <p:spPr bwMode="auto">
          <a:xfrm>
            <a:off x="8726488" y="6492875"/>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59</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82966F11-C381-43EB-9AA6-8B99BD5DCD6F}"/>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a:t>    </a:t>
            </a:r>
            <a:r>
              <a:rPr lang="en-US" altLang="zh-CN" sz="3600">
                <a:latin typeface="黑体" panose="02010609060101010101" pitchFamily="49" charset="-122"/>
                <a:ea typeface="黑体" panose="02010609060101010101" pitchFamily="49" charset="-122"/>
              </a:rPr>
              <a:t>6.1 </a:t>
            </a:r>
            <a:r>
              <a:rPr lang="zh-CN" altLang="en-US" sz="3600">
                <a:latin typeface="黑体" panose="02010609060101010101" pitchFamily="49" charset="-122"/>
                <a:ea typeface="黑体" panose="02010609060101010101" pitchFamily="49" charset="-122"/>
              </a:rPr>
              <a:t>什么是车联网</a:t>
            </a:r>
            <a:endParaRPr lang="zh-CN" altLang="en-US" sz="3600" dirty="0">
              <a:latin typeface="黑体" panose="02010609060101010101" pitchFamily="49" charset="-122"/>
              <a:ea typeface="黑体" panose="02010609060101010101" pitchFamily="49" charset="-122"/>
            </a:endParaRPr>
          </a:p>
        </p:txBody>
      </p:sp>
      <p:sp>
        <p:nvSpPr>
          <p:cNvPr id="16387" name="TextBox 49">
            <a:extLst>
              <a:ext uri="{FF2B5EF4-FFF2-40B4-BE49-F238E27FC236}">
                <a16:creationId xmlns:a16="http://schemas.microsoft.com/office/drawing/2014/main" id="{2E07DFB0-FD0D-4919-9F18-0984ECFC24FC}"/>
              </a:ext>
            </a:extLst>
          </p:cNvPr>
          <p:cNvSpPr txBox="1">
            <a:spLocks noChangeArrowheads="1"/>
          </p:cNvSpPr>
          <p:nvPr/>
        </p:nvSpPr>
        <p:spPr bwMode="auto">
          <a:xfrm>
            <a:off x="107950" y="908050"/>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6.1.1 </a:t>
            </a:r>
            <a:r>
              <a:rPr lang="zh-CN" altLang="en-US" sz="2600">
                <a:latin typeface="黑体" panose="02010609060101010101" pitchFamily="49" charset="-122"/>
                <a:ea typeface="黑体" panose="02010609060101010101" pitchFamily="49" charset="-122"/>
              </a:rPr>
              <a:t>车联网概述</a:t>
            </a:r>
          </a:p>
        </p:txBody>
      </p:sp>
      <p:sp>
        <p:nvSpPr>
          <p:cNvPr id="5" name="内容占位符 2">
            <a:extLst>
              <a:ext uri="{FF2B5EF4-FFF2-40B4-BE49-F238E27FC236}">
                <a16:creationId xmlns:a16="http://schemas.microsoft.com/office/drawing/2014/main" id="{D46A13A3-C2BA-420F-B5E4-B9C9AB40AFB4}"/>
              </a:ext>
            </a:extLst>
          </p:cNvPr>
          <p:cNvSpPr txBox="1">
            <a:spLocks/>
          </p:cNvSpPr>
          <p:nvPr/>
        </p:nvSpPr>
        <p:spPr>
          <a:xfrm>
            <a:off x="555625" y="1598613"/>
            <a:ext cx="8121650" cy="3630612"/>
          </a:xfrm>
          <a:prstGeom prst="rect">
            <a:avLst/>
          </a:prstGeom>
        </p:spPr>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Font typeface="Wingdings 2" panose="05020102010507070707" pitchFamily="18" charset="2"/>
              <a:buNone/>
              <a:defRPr/>
            </a:pPr>
            <a:r>
              <a:rPr lang="zh-CN" altLang="en-US" sz="2400" dirty="0">
                <a:solidFill>
                  <a:schemeClr val="tx1"/>
                </a:solidFill>
              </a:rPr>
              <a:t>车联网（</a:t>
            </a:r>
            <a:r>
              <a:rPr lang="en-US" altLang="zh-CN" sz="2400" dirty="0">
                <a:solidFill>
                  <a:schemeClr val="tx1"/>
                </a:solidFill>
              </a:rPr>
              <a:t>Internet of  Vehicles</a:t>
            </a:r>
            <a:r>
              <a:rPr lang="zh-CN" altLang="en-US" sz="2400" dirty="0">
                <a:solidFill>
                  <a:schemeClr val="tx1"/>
                </a:solidFill>
              </a:rPr>
              <a:t>）是以车内网、车际网和车载移动互联网为基础，按照约定的通信协议和数据交互标准，在车</a:t>
            </a:r>
            <a:r>
              <a:rPr lang="en-US" altLang="zh-CN" sz="2400" dirty="0">
                <a:solidFill>
                  <a:schemeClr val="tx1"/>
                </a:solidFill>
              </a:rPr>
              <a:t>-X</a:t>
            </a:r>
            <a:r>
              <a:rPr lang="zh-CN" altLang="en-US" sz="2400" dirty="0">
                <a:solidFill>
                  <a:schemeClr val="tx1"/>
                </a:solidFill>
              </a:rPr>
              <a:t>（</a:t>
            </a:r>
            <a:r>
              <a:rPr lang="en-US" altLang="zh-CN" sz="2400" dirty="0">
                <a:solidFill>
                  <a:schemeClr val="tx1"/>
                </a:solidFill>
              </a:rPr>
              <a:t>X</a:t>
            </a:r>
            <a:r>
              <a:rPr lang="zh-CN" altLang="en-US" sz="2400" dirty="0">
                <a:solidFill>
                  <a:schemeClr val="tx1"/>
                </a:solidFill>
              </a:rPr>
              <a:t>：车、路、行人及互联网等）之间，进行无线通讯和信息交换的大系统网络，是能够实现智能化交通管理、智能动态信息服务和车辆智能化控制的一体化网络</a:t>
            </a:r>
          </a:p>
          <a:p>
            <a:pPr>
              <a:buClrTx/>
              <a:buFont typeface="Wingdings" panose="05000000000000000000" pitchFamily="2" charset="2"/>
              <a:buChar char="n"/>
              <a:defRPr/>
            </a:pPr>
            <a:r>
              <a:rPr lang="en-US" altLang="zh-CN" sz="2400" dirty="0">
                <a:solidFill>
                  <a:schemeClr val="tx1"/>
                </a:solidFill>
              </a:rPr>
              <a:t>GPS+</a:t>
            </a:r>
            <a:r>
              <a:rPr lang="zh-CN" altLang="en-US" sz="2400" dirty="0">
                <a:solidFill>
                  <a:schemeClr val="tx1"/>
                </a:solidFill>
              </a:rPr>
              <a:t>蜂窝网</a:t>
            </a:r>
            <a:endParaRPr lang="en-US" altLang="zh-CN" sz="2400" dirty="0">
              <a:solidFill>
                <a:schemeClr val="tx1"/>
              </a:solidFill>
            </a:endParaRPr>
          </a:p>
          <a:p>
            <a:pPr>
              <a:buClrTx/>
              <a:buFont typeface="Wingdings" panose="05000000000000000000" pitchFamily="2" charset="2"/>
              <a:buChar char="n"/>
              <a:defRPr/>
            </a:pPr>
            <a:r>
              <a:rPr lang="zh-CN" altLang="en-US" sz="2400" dirty="0">
                <a:solidFill>
                  <a:schemeClr val="tx1"/>
                </a:solidFill>
              </a:rPr>
              <a:t>并不是完整意义上的车联网</a:t>
            </a:r>
            <a:endParaRPr lang="zh-CN" altLang="en-US" dirty="0">
              <a:solidFill>
                <a:schemeClr val="tx1"/>
              </a:solidFill>
            </a:endParaRPr>
          </a:p>
        </p:txBody>
      </p:sp>
      <p:pic>
        <p:nvPicPr>
          <p:cNvPr id="16389" name="Picture 2" descr="https://timgsa.baidu.com/timg?image&amp;quality=80&amp;size=b9999_10000&amp;sec=1544244654264&amp;di=d34d35817321b8d1788cad0d1caf0e65&amp;imgtype=jpg&amp;src=http%3A%2F%2Fimg0.imgtn.bdimg.com%2Fit%2Fu%3D1240726210%2C2451106239%26fm%3D214%26gp%3D0.jpg">
            <a:extLst>
              <a:ext uri="{FF2B5EF4-FFF2-40B4-BE49-F238E27FC236}">
                <a16:creationId xmlns:a16="http://schemas.microsoft.com/office/drawing/2014/main" id="{216D76C1-9578-437A-84D5-7D076BE0BD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503" t="17961" r="10197" b="13203"/>
          <a:stretch>
            <a:fillRect/>
          </a:stretch>
        </p:blipFill>
        <p:spPr bwMode="auto">
          <a:xfrm>
            <a:off x="654050" y="4597400"/>
            <a:ext cx="3082925"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2" descr="https://hiphotos.baidu.com/feed/pic/item/c83d70cf3bc79f3d15c318c0b1a1cd11728b2924.jpg">
            <a:extLst>
              <a:ext uri="{FF2B5EF4-FFF2-40B4-BE49-F238E27FC236}">
                <a16:creationId xmlns:a16="http://schemas.microsoft.com/office/drawing/2014/main" id="{E64EC26A-4CF1-4964-A9A5-E62290A7878D}"/>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722813" y="3744913"/>
            <a:ext cx="4208462" cy="280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灯片编号占位符 11">
            <a:extLst>
              <a:ext uri="{FF2B5EF4-FFF2-40B4-BE49-F238E27FC236}">
                <a16:creationId xmlns:a16="http://schemas.microsoft.com/office/drawing/2014/main" id="{9BB762B6-C8EE-4B13-8455-4B3CE61F08DD}"/>
              </a:ext>
            </a:extLst>
          </p:cNvPr>
          <p:cNvSpPr txBox="1"/>
          <p:nvPr/>
        </p:nvSpPr>
        <p:spPr bwMode="auto">
          <a:xfrm>
            <a:off x="8818562" y="6515819"/>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6</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3">
            <a:extLst>
              <a:ext uri="{FF2B5EF4-FFF2-40B4-BE49-F238E27FC236}">
                <a16:creationId xmlns:a16="http://schemas.microsoft.com/office/drawing/2014/main" id="{8E67544C-B526-453A-A619-AFE00032058F}"/>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79875" name="文本框 1">
            <a:extLst>
              <a:ext uri="{FF2B5EF4-FFF2-40B4-BE49-F238E27FC236}">
                <a16:creationId xmlns:a16="http://schemas.microsoft.com/office/drawing/2014/main" id="{1D15E047-B722-44A2-B439-16721157B662}"/>
              </a:ext>
            </a:extLst>
          </p:cNvPr>
          <p:cNvSpPr txBox="1">
            <a:spLocks noChangeArrowheads="1"/>
          </p:cNvSpPr>
          <p:nvPr/>
        </p:nvSpPr>
        <p:spPr bwMode="auto">
          <a:xfrm>
            <a:off x="539750" y="2781300"/>
            <a:ext cx="11795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en-US" altLang="zh-CN" sz="2400">
              <a:latin typeface="Arial" panose="020B0604020202020204" pitchFamily="34" charset="0"/>
              <a:ea typeface="宋体" panose="02010600030101010101" pitchFamily="2" charset="-122"/>
            </a:endParaRPr>
          </a:p>
          <a:p>
            <a:pPr>
              <a:spcBef>
                <a:spcPct val="0"/>
              </a:spcBef>
              <a:buFont typeface="Arial" panose="020B0604020202020204" pitchFamily="34" charset="0"/>
              <a:buNone/>
            </a:pPr>
            <a:r>
              <a:rPr lang="zh-CN" altLang="en-US" sz="2400">
                <a:latin typeface="Arial" panose="020B0604020202020204" pitchFamily="34" charset="0"/>
                <a:ea typeface="宋体" panose="02010600030101010101" pitchFamily="2" charset="-122"/>
              </a:rPr>
              <a:t>各国</a:t>
            </a:r>
            <a:r>
              <a:rPr lang="en-US" altLang="zh-CN" sz="2400">
                <a:latin typeface="Arial" panose="020B0604020202020204" pitchFamily="34" charset="0"/>
                <a:ea typeface="宋体" panose="02010600030101010101" pitchFamily="2" charset="-122"/>
              </a:rPr>
              <a:t>DSRC</a:t>
            </a:r>
            <a:r>
              <a:rPr lang="zh-CN" altLang="en-US" sz="2400">
                <a:latin typeface="Arial" panose="020B0604020202020204" pitchFamily="34" charset="0"/>
                <a:ea typeface="宋体" panose="02010600030101010101" pitchFamily="2" charset="-122"/>
              </a:rPr>
              <a:t>使用的频段</a:t>
            </a:r>
          </a:p>
          <a:p>
            <a:pPr>
              <a:spcBef>
                <a:spcPct val="0"/>
              </a:spcBef>
              <a:buFontTx/>
              <a:buNone/>
            </a:pPr>
            <a:endParaRPr lang="zh-CN" altLang="en-US" sz="2400">
              <a:latin typeface="Arial" panose="020B0604020202020204" pitchFamily="34" charset="0"/>
              <a:ea typeface="宋体" panose="02010600030101010101" pitchFamily="2" charset="-122"/>
            </a:endParaRPr>
          </a:p>
        </p:txBody>
      </p:sp>
      <p:sp>
        <p:nvSpPr>
          <p:cNvPr id="6" name="Rectangle 2">
            <a:extLst>
              <a:ext uri="{FF2B5EF4-FFF2-40B4-BE49-F238E27FC236}">
                <a16:creationId xmlns:a16="http://schemas.microsoft.com/office/drawing/2014/main" id="{3703ACB6-43F2-4D27-B221-5DA6E28C6915}"/>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6.2 </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DSRC</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与</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LTE-V</a:t>
            </a:r>
            <a:endParaRPr lang="zh-CN" altLang="en-US" sz="3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9877" name="TextBox 49">
            <a:extLst>
              <a:ext uri="{FF2B5EF4-FFF2-40B4-BE49-F238E27FC236}">
                <a16:creationId xmlns:a16="http://schemas.microsoft.com/office/drawing/2014/main" id="{FA3EC0D4-BBC4-4883-95E3-446706D0B23E}"/>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6.2.3 </a:t>
            </a:r>
            <a:r>
              <a:rPr lang="en-US" altLang="zh-CN" sz="2600">
                <a:latin typeface="Times New Roman" panose="02020603050405020304" pitchFamily="18" charset="0"/>
                <a:ea typeface="黑体" panose="02010609060101010101" pitchFamily="49" charset="-122"/>
                <a:cs typeface="Times New Roman" panose="02020603050405020304" pitchFamily="18" charset="0"/>
              </a:rPr>
              <a:t>DSRC</a:t>
            </a:r>
            <a:r>
              <a:rPr lang="zh-CN" altLang="en-US" sz="2600">
                <a:latin typeface="黑体" panose="02010609060101010101" pitchFamily="49" charset="-122"/>
                <a:ea typeface="黑体" panose="02010609060101010101" pitchFamily="49" charset="-122"/>
                <a:cs typeface="Times New Roman" panose="02020603050405020304" pitchFamily="18" charset="0"/>
              </a:rPr>
              <a:t>标准化进程</a:t>
            </a:r>
            <a:endParaRPr lang="zh-CN" altLang="en-US" sz="2600">
              <a:latin typeface="黑体" panose="02010609060101010101" pitchFamily="49" charset="-122"/>
              <a:ea typeface="黑体" panose="02010609060101010101" pitchFamily="49" charset="-122"/>
            </a:endParaRPr>
          </a:p>
        </p:txBody>
      </p:sp>
      <p:pic>
        <p:nvPicPr>
          <p:cNvPr id="79878" name="图片 1">
            <a:extLst>
              <a:ext uri="{FF2B5EF4-FFF2-40B4-BE49-F238E27FC236}">
                <a16:creationId xmlns:a16="http://schemas.microsoft.com/office/drawing/2014/main" id="{0996D742-71FC-4B42-A93B-8EBCE269BDB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9263" y="1916113"/>
            <a:ext cx="6021387" cy="439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灯片编号占位符 11">
            <a:extLst>
              <a:ext uri="{FF2B5EF4-FFF2-40B4-BE49-F238E27FC236}">
                <a16:creationId xmlns:a16="http://schemas.microsoft.com/office/drawing/2014/main" id="{7C75D4BF-2F11-427A-96E7-FD862F74CBD2}"/>
              </a:ext>
            </a:extLst>
          </p:cNvPr>
          <p:cNvSpPr txBox="1"/>
          <p:nvPr/>
        </p:nvSpPr>
        <p:spPr bwMode="auto">
          <a:xfrm>
            <a:off x="8726488" y="6492875"/>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60</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 Box 3">
            <a:extLst>
              <a:ext uri="{FF2B5EF4-FFF2-40B4-BE49-F238E27FC236}">
                <a16:creationId xmlns:a16="http://schemas.microsoft.com/office/drawing/2014/main" id="{A6B51B5E-2B10-48F3-A3C4-543FD7ABF757}"/>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3317" name="文本框 1">
            <a:extLst>
              <a:ext uri="{FF2B5EF4-FFF2-40B4-BE49-F238E27FC236}">
                <a16:creationId xmlns:a16="http://schemas.microsoft.com/office/drawing/2014/main" id="{FB18F6E8-8F33-476D-9666-47FBC82FF5B2}"/>
              </a:ext>
            </a:extLst>
          </p:cNvPr>
          <p:cNvSpPr txBox="1">
            <a:spLocks noChangeArrowheads="1"/>
          </p:cNvSpPr>
          <p:nvPr/>
        </p:nvSpPr>
        <p:spPr bwMode="auto">
          <a:xfrm>
            <a:off x="439738" y="1628775"/>
            <a:ext cx="8264525" cy="3354388"/>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defRPr/>
            </a:pPr>
            <a:endParaRPr lang="zh-CN" altLang="en-US" sz="2400" dirty="0">
              <a:latin typeface="Arial" panose="020B0604020202020204" pitchFamily="34" charset="0"/>
              <a:ea typeface="宋体" panose="02010600030101010101" pitchFamily="2" charset="-122"/>
            </a:endParaRPr>
          </a:p>
          <a:p>
            <a:pPr>
              <a:spcBef>
                <a:spcPct val="0"/>
              </a:spcBef>
              <a:buFontTx/>
              <a:buNone/>
              <a:defRPr/>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以美国标准化进程为例：</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defRPr/>
            </a:pP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defRPr/>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美国有两个标准化小组来支持</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DSRC </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应用，每个小组分别在</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915 MHz </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5. 9 GHz </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频率出制定标准。</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defRPr/>
            </a:pP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Bef>
                <a:spcPct val="0"/>
              </a:spcBef>
              <a:buFont typeface="Wingdings" panose="05000000000000000000" pitchFamily="2" charset="2"/>
              <a:buChar char="u"/>
              <a:defRPr/>
            </a:pP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915 MHz </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频率的</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DSRC </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标准</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Bef>
                <a:spcPct val="0"/>
              </a:spcBef>
              <a:buFont typeface="Wingdings" panose="05000000000000000000" pitchFamily="2" charset="2"/>
              <a:buChar char="u"/>
              <a:defRPr/>
            </a:pP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5. 9 GHz </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频率的</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DSRC </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标准</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defRPr/>
            </a:pP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Rectangle 2">
            <a:extLst>
              <a:ext uri="{FF2B5EF4-FFF2-40B4-BE49-F238E27FC236}">
                <a16:creationId xmlns:a16="http://schemas.microsoft.com/office/drawing/2014/main" id="{EA0EB765-2321-47A8-83E6-DF6DB57A5754}"/>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6.2 </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DSRC</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与</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LTE-V</a:t>
            </a:r>
            <a:endParaRPr lang="zh-CN" altLang="en-US" sz="3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1925" name="TextBox 49">
            <a:extLst>
              <a:ext uri="{FF2B5EF4-FFF2-40B4-BE49-F238E27FC236}">
                <a16:creationId xmlns:a16="http://schemas.microsoft.com/office/drawing/2014/main" id="{84A4483B-3EC5-4AD3-91F6-6D1091B31046}"/>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6.2.3 </a:t>
            </a:r>
            <a:r>
              <a:rPr lang="en-US" altLang="zh-CN" sz="2600">
                <a:latin typeface="Times New Roman" panose="02020603050405020304" pitchFamily="18" charset="0"/>
                <a:ea typeface="黑体" panose="02010609060101010101" pitchFamily="49" charset="-122"/>
                <a:cs typeface="Times New Roman" panose="02020603050405020304" pitchFamily="18" charset="0"/>
              </a:rPr>
              <a:t>DSRC</a:t>
            </a:r>
            <a:r>
              <a:rPr lang="zh-CN" altLang="en-US" sz="2600">
                <a:latin typeface="黑体" panose="02010609060101010101" pitchFamily="49" charset="-122"/>
                <a:ea typeface="黑体" panose="02010609060101010101" pitchFamily="49" charset="-122"/>
                <a:cs typeface="Times New Roman" panose="02020603050405020304" pitchFamily="18" charset="0"/>
              </a:rPr>
              <a:t>标准化进程</a:t>
            </a:r>
            <a:endParaRPr lang="zh-CN" altLang="en-US" sz="2600">
              <a:latin typeface="黑体" panose="02010609060101010101" pitchFamily="49" charset="-122"/>
              <a:ea typeface="黑体" panose="02010609060101010101" pitchFamily="49" charset="-122"/>
            </a:endParaRPr>
          </a:p>
        </p:txBody>
      </p:sp>
      <p:sp>
        <p:nvSpPr>
          <p:cNvPr id="7" name="灯片编号占位符 11">
            <a:extLst>
              <a:ext uri="{FF2B5EF4-FFF2-40B4-BE49-F238E27FC236}">
                <a16:creationId xmlns:a16="http://schemas.microsoft.com/office/drawing/2014/main" id="{878F971F-51C6-4B4E-B833-86ED0D73256D}"/>
              </a:ext>
            </a:extLst>
          </p:cNvPr>
          <p:cNvSpPr txBox="1"/>
          <p:nvPr/>
        </p:nvSpPr>
        <p:spPr bwMode="auto">
          <a:xfrm>
            <a:off x="8726488" y="6492875"/>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61</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3">
            <a:extLst>
              <a:ext uri="{FF2B5EF4-FFF2-40B4-BE49-F238E27FC236}">
                <a16:creationId xmlns:a16="http://schemas.microsoft.com/office/drawing/2014/main" id="{1BFAC563-4B4A-45FF-81C2-AEBD719D29CB}"/>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3317" name="文本框 1">
            <a:extLst>
              <a:ext uri="{FF2B5EF4-FFF2-40B4-BE49-F238E27FC236}">
                <a16:creationId xmlns:a16="http://schemas.microsoft.com/office/drawing/2014/main" id="{4FF7A87E-5A12-4E0F-9984-5B3D623E6B1E}"/>
              </a:ext>
            </a:extLst>
          </p:cNvPr>
          <p:cNvSpPr txBox="1">
            <a:spLocks noChangeArrowheads="1"/>
          </p:cNvSpPr>
          <p:nvPr/>
        </p:nvSpPr>
        <p:spPr bwMode="auto">
          <a:xfrm>
            <a:off x="439738" y="1628775"/>
            <a:ext cx="8264525" cy="4432300"/>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342900" indent="-342900">
              <a:spcBef>
                <a:spcPct val="0"/>
              </a:spcBef>
              <a:defRPr/>
            </a:pP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Bef>
                <a:spcPct val="0"/>
              </a:spcBef>
              <a:defRPr/>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915 MHz </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频谱处</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 typeface="Arial" panose="020B0604020202020204" pitchFamily="34" charset="0"/>
              <a:buNone/>
              <a:defRPr/>
            </a:pP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915 MHz </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处的</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DSRC </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标准在很多年前就已经完成了，主要应用在商用车辆、电子不停车收费系统和其他应用之中。</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 typeface="Arial" panose="020B0604020202020204" pitchFamily="34" charset="0"/>
              <a:buNone/>
              <a:defRPr/>
            </a:pPr>
            <a:endParaRPr lang="zh-CN" altLang="en-US" sz="2400" dirty="0">
              <a:latin typeface="Arial" panose="020B0604020202020204" pitchFamily="34" charset="0"/>
              <a:ea typeface="宋体" panose="02010600030101010101" pitchFamily="2" charset="-122"/>
            </a:endParaRPr>
          </a:p>
          <a:p>
            <a:pPr marL="342900" indent="-342900">
              <a:spcBef>
                <a:spcPct val="0"/>
              </a:spcBef>
              <a:defRPr/>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5. 9 GHz</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频谱处</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defRPr/>
            </a:pP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5. 9 GHz </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处的</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DSRC </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标准则主要是为公共安全应用设想的，在这个频谱处的</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ITS </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可能应用包括：</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defRPr/>
            </a:pP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碰撞避免、安全警示、先进的车辆控制、旅行信息、增加的货运支持、运输、停车和在修车场处的</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ITS </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系统上下载的交通管理自动化汽车维修信息等。</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defRPr/>
            </a:pP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Rectangle 2">
            <a:extLst>
              <a:ext uri="{FF2B5EF4-FFF2-40B4-BE49-F238E27FC236}">
                <a16:creationId xmlns:a16="http://schemas.microsoft.com/office/drawing/2014/main" id="{BD162494-4969-44E7-9251-B087262E8E7A}"/>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6.2 </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DSRC</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与</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LTE-V</a:t>
            </a:r>
            <a:endParaRPr lang="zh-CN" altLang="en-US" sz="3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3973" name="TextBox 49">
            <a:extLst>
              <a:ext uri="{FF2B5EF4-FFF2-40B4-BE49-F238E27FC236}">
                <a16:creationId xmlns:a16="http://schemas.microsoft.com/office/drawing/2014/main" id="{18E0A58A-E2B6-437D-9AEC-5C3EA4E1CCC3}"/>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6.2.3 </a:t>
            </a:r>
            <a:r>
              <a:rPr lang="en-US" altLang="zh-CN" sz="2600">
                <a:latin typeface="Times New Roman" panose="02020603050405020304" pitchFamily="18" charset="0"/>
                <a:ea typeface="黑体" panose="02010609060101010101" pitchFamily="49" charset="-122"/>
                <a:cs typeface="Times New Roman" panose="02020603050405020304" pitchFamily="18" charset="0"/>
              </a:rPr>
              <a:t>DSRC</a:t>
            </a:r>
            <a:r>
              <a:rPr lang="zh-CN" altLang="en-US" sz="2600">
                <a:latin typeface="黑体" panose="02010609060101010101" pitchFamily="49" charset="-122"/>
                <a:ea typeface="黑体" panose="02010609060101010101" pitchFamily="49" charset="-122"/>
                <a:cs typeface="Times New Roman" panose="02020603050405020304" pitchFamily="18" charset="0"/>
              </a:rPr>
              <a:t>标准化进程</a:t>
            </a:r>
            <a:endParaRPr lang="zh-CN" altLang="en-US" sz="2600">
              <a:latin typeface="黑体" panose="02010609060101010101" pitchFamily="49" charset="-122"/>
              <a:ea typeface="黑体" panose="02010609060101010101" pitchFamily="49" charset="-122"/>
            </a:endParaRPr>
          </a:p>
        </p:txBody>
      </p:sp>
      <p:sp>
        <p:nvSpPr>
          <p:cNvPr id="7" name="灯片编号占位符 11">
            <a:extLst>
              <a:ext uri="{FF2B5EF4-FFF2-40B4-BE49-F238E27FC236}">
                <a16:creationId xmlns:a16="http://schemas.microsoft.com/office/drawing/2014/main" id="{4D6C1396-6E63-4317-8B59-B3F0264DB791}"/>
              </a:ext>
            </a:extLst>
          </p:cNvPr>
          <p:cNvSpPr txBox="1"/>
          <p:nvPr/>
        </p:nvSpPr>
        <p:spPr bwMode="auto">
          <a:xfrm>
            <a:off x="8726488" y="6492875"/>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62</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ext Box 3">
            <a:extLst>
              <a:ext uri="{FF2B5EF4-FFF2-40B4-BE49-F238E27FC236}">
                <a16:creationId xmlns:a16="http://schemas.microsoft.com/office/drawing/2014/main" id="{747F2533-F1DD-4528-A95F-BC50BF81F97C}"/>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86019" name="文本框 1">
            <a:extLst>
              <a:ext uri="{FF2B5EF4-FFF2-40B4-BE49-F238E27FC236}">
                <a16:creationId xmlns:a16="http://schemas.microsoft.com/office/drawing/2014/main" id="{A79DEC80-4079-4E7F-AFC7-E33580879B3C}"/>
              </a:ext>
            </a:extLst>
          </p:cNvPr>
          <p:cNvSpPr txBox="1">
            <a:spLocks noChangeArrowheads="1"/>
          </p:cNvSpPr>
          <p:nvPr/>
        </p:nvSpPr>
        <p:spPr bwMode="auto">
          <a:xfrm>
            <a:off x="2505075" y="5876925"/>
            <a:ext cx="4133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2000">
                <a:latin typeface="Times New Roman" panose="02020603050405020304" pitchFamily="18" charset="0"/>
                <a:ea typeface="宋体" panose="02010600030101010101" pitchFamily="2" charset="-122"/>
                <a:cs typeface="Times New Roman" panose="02020603050405020304" pitchFamily="18" charset="0"/>
              </a:rPr>
              <a:t>915 MHz </a:t>
            </a:r>
            <a:r>
              <a:rPr lang="zh-CN" altLang="en-US" sz="2000">
                <a:latin typeface="Times New Roman" panose="02020603050405020304" pitchFamily="18" charset="0"/>
                <a:ea typeface="宋体" panose="02010600030101010101" pitchFamily="2" charset="-122"/>
                <a:cs typeface="Times New Roman" panose="02020603050405020304" pitchFamily="18" charset="0"/>
              </a:rPr>
              <a:t>和</a:t>
            </a:r>
            <a:r>
              <a:rPr lang="en-US" altLang="zh-CN" sz="2000">
                <a:latin typeface="Times New Roman" panose="02020603050405020304" pitchFamily="18" charset="0"/>
                <a:ea typeface="宋体" panose="02010600030101010101" pitchFamily="2" charset="-122"/>
                <a:cs typeface="Times New Roman" panose="02020603050405020304" pitchFamily="18" charset="0"/>
              </a:rPr>
              <a:t>5. 9 GHz </a:t>
            </a:r>
            <a:r>
              <a:rPr lang="zh-CN" altLang="en-US" sz="2000">
                <a:latin typeface="Times New Roman" panose="02020603050405020304" pitchFamily="18" charset="0"/>
                <a:ea typeface="宋体" panose="02010600030101010101" pitchFamily="2" charset="-122"/>
                <a:cs typeface="Times New Roman" panose="02020603050405020304" pitchFamily="18" charset="0"/>
              </a:rPr>
              <a:t>标准比较</a:t>
            </a:r>
            <a:endParaRPr lang="zh-CN" altLang="en-US" sz="2000">
              <a:latin typeface="Arial" panose="020B0604020202020204" pitchFamily="34" charset="0"/>
              <a:ea typeface="宋体" panose="02010600030101010101" pitchFamily="2" charset="-122"/>
              <a:cs typeface="Times New Roman" panose="02020603050405020304" pitchFamily="18" charset="0"/>
            </a:endParaRPr>
          </a:p>
        </p:txBody>
      </p:sp>
      <p:sp>
        <p:nvSpPr>
          <p:cNvPr id="7" name="Rectangle 2">
            <a:extLst>
              <a:ext uri="{FF2B5EF4-FFF2-40B4-BE49-F238E27FC236}">
                <a16:creationId xmlns:a16="http://schemas.microsoft.com/office/drawing/2014/main" id="{68341C7C-DE75-4957-86B2-478D2C9CA81F}"/>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6.2 </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DSRC</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与</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LTE-V</a:t>
            </a:r>
            <a:endParaRPr lang="zh-CN" altLang="en-US" sz="3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6021" name="TextBox 49">
            <a:extLst>
              <a:ext uri="{FF2B5EF4-FFF2-40B4-BE49-F238E27FC236}">
                <a16:creationId xmlns:a16="http://schemas.microsoft.com/office/drawing/2014/main" id="{7C63A952-BB99-40E1-8F80-2D81F3B977D3}"/>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6.2.3 </a:t>
            </a:r>
            <a:r>
              <a:rPr lang="en-US" altLang="zh-CN" sz="2600">
                <a:latin typeface="Times New Roman" panose="02020603050405020304" pitchFamily="18" charset="0"/>
                <a:ea typeface="黑体" panose="02010609060101010101" pitchFamily="49" charset="-122"/>
                <a:cs typeface="Times New Roman" panose="02020603050405020304" pitchFamily="18" charset="0"/>
              </a:rPr>
              <a:t>DSRC</a:t>
            </a:r>
            <a:r>
              <a:rPr lang="zh-CN" altLang="en-US" sz="2600">
                <a:latin typeface="黑体" panose="02010609060101010101" pitchFamily="49" charset="-122"/>
                <a:ea typeface="黑体" panose="02010609060101010101" pitchFamily="49" charset="-122"/>
                <a:cs typeface="Times New Roman" panose="02020603050405020304" pitchFamily="18" charset="0"/>
              </a:rPr>
              <a:t>标准化进程</a:t>
            </a:r>
            <a:endParaRPr lang="zh-CN" altLang="en-US" sz="2600">
              <a:latin typeface="黑体" panose="02010609060101010101" pitchFamily="49" charset="-122"/>
              <a:ea typeface="黑体" panose="02010609060101010101" pitchFamily="49" charset="-122"/>
            </a:endParaRPr>
          </a:p>
        </p:txBody>
      </p:sp>
      <p:graphicFrame>
        <p:nvGraphicFramePr>
          <p:cNvPr id="2" name="表格 1">
            <a:extLst>
              <a:ext uri="{FF2B5EF4-FFF2-40B4-BE49-F238E27FC236}">
                <a16:creationId xmlns:a16="http://schemas.microsoft.com/office/drawing/2014/main" id="{45BCEC84-5829-4AE8-AB47-E635ACB9DF95}"/>
              </a:ext>
            </a:extLst>
          </p:cNvPr>
          <p:cNvGraphicFramePr>
            <a:graphicFrameLocks noGrp="1"/>
          </p:cNvGraphicFramePr>
          <p:nvPr/>
        </p:nvGraphicFramePr>
        <p:xfrm>
          <a:off x="466725" y="1730375"/>
          <a:ext cx="7620000" cy="4119564"/>
        </p:xfrm>
        <a:graphic>
          <a:graphicData uri="http://schemas.openxmlformats.org/drawingml/2006/table">
            <a:tbl>
              <a:tblPr firstRow="1" bandRow="1">
                <a:tableStyleId>{5C22544A-7EE6-4342-B048-85BDC9FD1C3A}</a:tableStyleId>
              </a:tblPr>
              <a:tblGrid>
                <a:gridCol w="2540000">
                  <a:extLst>
                    <a:ext uri="{9D8B030D-6E8A-4147-A177-3AD203B41FA5}">
                      <a16:colId xmlns:a16="http://schemas.microsoft.com/office/drawing/2014/main" val="20000"/>
                    </a:ext>
                  </a:extLst>
                </a:gridCol>
                <a:gridCol w="2540000">
                  <a:extLst>
                    <a:ext uri="{9D8B030D-6E8A-4147-A177-3AD203B41FA5}">
                      <a16:colId xmlns:a16="http://schemas.microsoft.com/office/drawing/2014/main" val="20001"/>
                    </a:ext>
                  </a:extLst>
                </a:gridCol>
                <a:gridCol w="2540000">
                  <a:extLst>
                    <a:ext uri="{9D8B030D-6E8A-4147-A177-3AD203B41FA5}">
                      <a16:colId xmlns:a16="http://schemas.microsoft.com/office/drawing/2014/main" val="20002"/>
                    </a:ext>
                  </a:extLst>
                </a:gridCol>
              </a:tblGrid>
              <a:tr h="686594">
                <a:tc>
                  <a:txBody>
                    <a:bodyPr/>
                    <a:lstStyle/>
                    <a:p>
                      <a:endParaRPr lang="zh-CN" altLang="en-US" sz="1800" dirty="0"/>
                    </a:p>
                  </a:txBody>
                  <a:tcPr marT="45713" marB="45713"/>
                </a:tc>
                <a:tc>
                  <a:txBody>
                    <a:bodyPr/>
                    <a:lstStyle/>
                    <a:p>
                      <a:r>
                        <a:rPr lang="en-US" altLang="zh-CN" sz="1800" dirty="0"/>
                        <a:t>915MHz</a:t>
                      </a:r>
                      <a:r>
                        <a:rPr lang="zh-CN" altLang="en-US" sz="1800" dirty="0"/>
                        <a:t>系统</a:t>
                      </a:r>
                    </a:p>
                  </a:txBody>
                  <a:tcPr marT="45713" marB="45713"/>
                </a:tc>
                <a:tc>
                  <a:txBody>
                    <a:bodyPr/>
                    <a:lstStyle/>
                    <a:p>
                      <a:r>
                        <a:rPr lang="en-US" altLang="zh-CN" sz="1800" dirty="0"/>
                        <a:t>5.9GHz</a:t>
                      </a:r>
                      <a:r>
                        <a:rPr lang="zh-CN" altLang="en-US" sz="1800" dirty="0"/>
                        <a:t>系统</a:t>
                      </a:r>
                    </a:p>
                  </a:txBody>
                  <a:tcPr marT="45713" marB="45713"/>
                </a:tc>
                <a:extLst>
                  <a:ext uri="{0D108BD9-81ED-4DB2-BD59-A6C34878D82A}">
                    <a16:rowId xmlns:a16="http://schemas.microsoft.com/office/drawing/2014/main" val="10000"/>
                  </a:ext>
                </a:extLst>
              </a:tr>
              <a:tr h="686594">
                <a:tc>
                  <a:txBody>
                    <a:bodyPr/>
                    <a:lstStyle/>
                    <a:p>
                      <a:r>
                        <a:rPr lang="zh-CN" altLang="en-US" sz="1800" dirty="0">
                          <a:latin typeface="+mn-ea"/>
                          <a:ea typeface="+mn-ea"/>
                        </a:rPr>
                        <a:t>距离</a:t>
                      </a:r>
                      <a:r>
                        <a:rPr lang="en-US" altLang="zh-CN" sz="1800" dirty="0">
                          <a:latin typeface="+mn-ea"/>
                          <a:ea typeface="+mn-ea"/>
                        </a:rPr>
                        <a:t>/</a:t>
                      </a:r>
                      <a:r>
                        <a:rPr lang="en-US" altLang="zh-CN" sz="1800" dirty="0">
                          <a:latin typeface="+mn-lt"/>
                          <a:ea typeface="+mn-ea"/>
                        </a:rPr>
                        <a:t>m</a:t>
                      </a:r>
                      <a:endParaRPr lang="zh-CN" altLang="en-US" sz="1800" dirty="0">
                        <a:latin typeface="+mn-lt"/>
                        <a:ea typeface="+mn-ea"/>
                      </a:endParaRPr>
                    </a:p>
                  </a:txBody>
                  <a:tcPr marT="45713" marB="45713"/>
                </a:tc>
                <a:tc>
                  <a:txBody>
                    <a:bodyPr/>
                    <a:lstStyle/>
                    <a:p>
                      <a:r>
                        <a:rPr lang="en-US" altLang="zh-CN" sz="1800" dirty="0"/>
                        <a:t>&lt;30</a:t>
                      </a:r>
                      <a:endParaRPr lang="zh-CN" altLang="en-US" sz="1800" dirty="0"/>
                    </a:p>
                  </a:txBody>
                  <a:tcPr marT="45713" marB="45713"/>
                </a:tc>
                <a:tc>
                  <a:txBody>
                    <a:bodyPr/>
                    <a:lstStyle/>
                    <a:p>
                      <a:r>
                        <a:rPr lang="zh-CN" altLang="en-US" sz="1800" dirty="0"/>
                        <a:t>可至</a:t>
                      </a:r>
                      <a:r>
                        <a:rPr lang="en-US" altLang="zh-CN" sz="1800" dirty="0"/>
                        <a:t>1000</a:t>
                      </a:r>
                      <a:endParaRPr lang="zh-CN" altLang="en-US" sz="1800" dirty="0"/>
                    </a:p>
                  </a:txBody>
                  <a:tcPr marT="45713" marB="45713"/>
                </a:tc>
                <a:extLst>
                  <a:ext uri="{0D108BD9-81ED-4DB2-BD59-A6C34878D82A}">
                    <a16:rowId xmlns:a16="http://schemas.microsoft.com/office/drawing/2014/main" val="10001"/>
                  </a:ext>
                </a:extLst>
              </a:tr>
              <a:tr h="686594">
                <a:tc>
                  <a:txBody>
                    <a:bodyPr/>
                    <a:lstStyle/>
                    <a:p>
                      <a:r>
                        <a:rPr lang="zh-CN" altLang="en-US" sz="1800" dirty="0"/>
                        <a:t>数据速率</a:t>
                      </a:r>
                      <a:r>
                        <a:rPr lang="en-US" altLang="zh-CN" sz="1800" dirty="0"/>
                        <a:t>/(Mbps/s)</a:t>
                      </a:r>
                      <a:endParaRPr lang="zh-CN" altLang="en-US" sz="1800" dirty="0"/>
                    </a:p>
                  </a:txBody>
                  <a:tcPr marT="45713" marB="45713"/>
                </a:tc>
                <a:tc>
                  <a:txBody>
                    <a:bodyPr/>
                    <a:lstStyle/>
                    <a:p>
                      <a:r>
                        <a:rPr lang="en-US" altLang="zh-CN" sz="1800" dirty="0"/>
                        <a:t>0.5</a:t>
                      </a:r>
                      <a:endParaRPr lang="zh-CN" altLang="en-US" sz="1800" dirty="0"/>
                    </a:p>
                  </a:txBody>
                  <a:tcPr marT="45713" marB="45713"/>
                </a:tc>
                <a:tc>
                  <a:txBody>
                    <a:bodyPr/>
                    <a:lstStyle/>
                    <a:p>
                      <a:r>
                        <a:rPr lang="en-US" altLang="zh-CN" sz="1800" dirty="0"/>
                        <a:t>3~27</a:t>
                      </a:r>
                      <a:endParaRPr lang="zh-CN" altLang="en-US" sz="1800" dirty="0"/>
                    </a:p>
                  </a:txBody>
                  <a:tcPr marT="45713" marB="45713"/>
                </a:tc>
                <a:extLst>
                  <a:ext uri="{0D108BD9-81ED-4DB2-BD59-A6C34878D82A}">
                    <a16:rowId xmlns:a16="http://schemas.microsoft.com/office/drawing/2014/main" val="10002"/>
                  </a:ext>
                </a:extLst>
              </a:tr>
              <a:tr h="686594">
                <a:tc>
                  <a:txBody>
                    <a:bodyPr/>
                    <a:lstStyle/>
                    <a:p>
                      <a:r>
                        <a:rPr lang="zh-CN" altLang="en-US" sz="1800" dirty="0"/>
                        <a:t>应用</a:t>
                      </a:r>
                    </a:p>
                  </a:txBody>
                  <a:tcPr marT="45713" marB="45713"/>
                </a:tc>
                <a:tc>
                  <a:txBody>
                    <a:bodyPr/>
                    <a:lstStyle/>
                    <a:p>
                      <a:r>
                        <a:rPr lang="zh-CN" altLang="en-US" sz="1800" dirty="0"/>
                        <a:t>电子收费等</a:t>
                      </a:r>
                    </a:p>
                  </a:txBody>
                  <a:tcPr marT="45713" marB="45713"/>
                </a:tc>
                <a:tc>
                  <a:txBody>
                    <a:bodyPr/>
                    <a:lstStyle/>
                    <a:p>
                      <a:r>
                        <a:rPr lang="zh-CN" altLang="en-US" sz="1800" dirty="0"/>
                        <a:t>安全警示，互联网接入，电子收费等</a:t>
                      </a:r>
                    </a:p>
                  </a:txBody>
                  <a:tcPr marT="45713" marB="45713"/>
                </a:tc>
                <a:extLst>
                  <a:ext uri="{0D108BD9-81ED-4DB2-BD59-A6C34878D82A}">
                    <a16:rowId xmlns:a16="http://schemas.microsoft.com/office/drawing/2014/main" val="10003"/>
                  </a:ext>
                </a:extLst>
              </a:tr>
              <a:tr h="686594">
                <a:tc>
                  <a:txBody>
                    <a:bodyPr/>
                    <a:lstStyle/>
                    <a:p>
                      <a:r>
                        <a:rPr lang="zh-CN" altLang="en-US" sz="1800" dirty="0"/>
                        <a:t>信道</a:t>
                      </a:r>
                    </a:p>
                  </a:txBody>
                  <a:tcPr marT="45713" marB="45713"/>
                </a:tc>
                <a:tc>
                  <a:txBody>
                    <a:bodyPr/>
                    <a:lstStyle/>
                    <a:p>
                      <a:r>
                        <a:rPr lang="zh-CN" altLang="en-US" sz="1800" dirty="0"/>
                        <a:t>单个无牌照信道</a:t>
                      </a:r>
                    </a:p>
                  </a:txBody>
                  <a:tcPr marT="45713" marB="45713"/>
                </a:tc>
                <a:tc>
                  <a:txBody>
                    <a:bodyPr/>
                    <a:lstStyle/>
                    <a:p>
                      <a:r>
                        <a:rPr lang="en-US" altLang="zh-CN" sz="1800" dirty="0"/>
                        <a:t>7</a:t>
                      </a:r>
                      <a:r>
                        <a:rPr lang="zh-CN" altLang="en-US" sz="1800" dirty="0"/>
                        <a:t>个有牌照信道</a:t>
                      </a:r>
                    </a:p>
                  </a:txBody>
                  <a:tcPr marT="45713" marB="45713"/>
                </a:tc>
                <a:extLst>
                  <a:ext uri="{0D108BD9-81ED-4DB2-BD59-A6C34878D82A}">
                    <a16:rowId xmlns:a16="http://schemas.microsoft.com/office/drawing/2014/main" val="10004"/>
                  </a:ext>
                </a:extLst>
              </a:tr>
              <a:tr h="686594">
                <a:tc>
                  <a:txBody>
                    <a:bodyPr/>
                    <a:lstStyle/>
                    <a:p>
                      <a:r>
                        <a:rPr lang="zh-CN" altLang="en-US" sz="1800" dirty="0"/>
                        <a:t>实现</a:t>
                      </a:r>
                    </a:p>
                  </a:txBody>
                  <a:tcPr marT="45713" marB="45713"/>
                </a:tc>
                <a:tc>
                  <a:txBody>
                    <a:bodyPr/>
                    <a:lstStyle/>
                    <a:p>
                      <a:r>
                        <a:rPr lang="zh-CN" altLang="en-US" sz="1800" dirty="0"/>
                        <a:t>需要特定芯片和软件</a:t>
                      </a:r>
                    </a:p>
                  </a:txBody>
                  <a:tcPr marT="45713" marB="45713"/>
                </a:tc>
                <a:tc>
                  <a:txBody>
                    <a:bodyPr/>
                    <a:lstStyle/>
                    <a:p>
                      <a:r>
                        <a:rPr lang="zh-CN" altLang="en-US" sz="1800" dirty="0"/>
                        <a:t>成品芯片和软件</a:t>
                      </a:r>
                    </a:p>
                  </a:txBody>
                  <a:tcPr marT="45713" marB="45713"/>
                </a:tc>
                <a:extLst>
                  <a:ext uri="{0D108BD9-81ED-4DB2-BD59-A6C34878D82A}">
                    <a16:rowId xmlns:a16="http://schemas.microsoft.com/office/drawing/2014/main" val="10005"/>
                  </a:ext>
                </a:extLst>
              </a:tr>
            </a:tbl>
          </a:graphicData>
        </a:graphic>
      </p:graphicFrame>
      <p:sp>
        <p:nvSpPr>
          <p:cNvPr id="8" name="灯片编号占位符 11">
            <a:extLst>
              <a:ext uri="{FF2B5EF4-FFF2-40B4-BE49-F238E27FC236}">
                <a16:creationId xmlns:a16="http://schemas.microsoft.com/office/drawing/2014/main" id="{412AC89D-AB57-4760-9D33-C5F702A62597}"/>
              </a:ext>
            </a:extLst>
          </p:cNvPr>
          <p:cNvSpPr txBox="1"/>
          <p:nvPr/>
        </p:nvSpPr>
        <p:spPr bwMode="auto">
          <a:xfrm>
            <a:off x="8726488" y="6492875"/>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63</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ext Box 3">
            <a:extLst>
              <a:ext uri="{FF2B5EF4-FFF2-40B4-BE49-F238E27FC236}">
                <a16:creationId xmlns:a16="http://schemas.microsoft.com/office/drawing/2014/main" id="{6BCA4910-FF81-4074-9B30-5905F4347180}"/>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72035" name="文本框 1">
            <a:extLst>
              <a:ext uri="{FF2B5EF4-FFF2-40B4-BE49-F238E27FC236}">
                <a16:creationId xmlns:a16="http://schemas.microsoft.com/office/drawing/2014/main" id="{BC26EB9C-FE2D-4FE7-BE1C-D778422B188A}"/>
              </a:ext>
            </a:extLst>
          </p:cNvPr>
          <p:cNvSpPr txBox="1">
            <a:spLocks noChangeArrowheads="1"/>
          </p:cNvSpPr>
          <p:nvPr/>
        </p:nvSpPr>
        <p:spPr bwMode="auto">
          <a:xfrm>
            <a:off x="439738" y="1628775"/>
            <a:ext cx="8264525" cy="3940175"/>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defRPr/>
            </a:pPr>
            <a:endParaRPr lang="zh-CN" altLang="en-US" sz="2400" dirty="0">
              <a:latin typeface="Arial" panose="020B0604020202020204" pitchFamily="34" charset="0"/>
              <a:ea typeface="宋体" panose="02010600030101010101" pitchFamily="2" charset="-122"/>
            </a:endParaRPr>
          </a:p>
          <a:p>
            <a:pPr>
              <a:spcBef>
                <a:spcPct val="0"/>
              </a:spcBef>
              <a:buFont typeface="Arial" panose="020B0604020202020204" pitchFamily="34" charset="0"/>
              <a:buNone/>
              <a:defRPr/>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915 MHz </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5. 9 GHz </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标准比较</a:t>
            </a:r>
            <a:endParaRPr lang="zh-CN" altLang="en-US" sz="2400" dirty="0">
              <a:latin typeface="Arial" panose="020B0604020202020204" pitchFamily="34" charset="0"/>
              <a:ea typeface="宋体" panose="02010600030101010101" pitchFamily="2" charset="-122"/>
              <a:cs typeface="Times New Roman" panose="02020603050405020304" pitchFamily="18" charset="0"/>
            </a:endParaRPr>
          </a:p>
          <a:p>
            <a:pPr>
              <a:spcBef>
                <a:spcPct val="0"/>
              </a:spcBef>
              <a:buFontTx/>
              <a:buNone/>
              <a:defRPr/>
            </a:pP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Bef>
                <a:spcPct val="0"/>
              </a:spcBef>
              <a:buFont typeface="Wingdings" panose="05000000000000000000" pitchFamily="2" charset="2"/>
              <a:buChar char="u"/>
              <a:defRPr/>
            </a:pP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与</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915 MHz </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处的</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DSRC </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标准相比，</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5. 9 GHz</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处</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标准提供了一个更高的信息容量，拥有一个更长的通信距离。</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Bef>
                <a:spcPct val="0"/>
              </a:spcBef>
              <a:buFont typeface="Wingdings" panose="05000000000000000000" pitchFamily="2" charset="2"/>
              <a:buChar char="u"/>
              <a:defRPr/>
            </a:pP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Bef>
                <a:spcPct val="0"/>
              </a:spcBef>
              <a:buFont typeface="Wingdings" panose="05000000000000000000" pitchFamily="2" charset="2"/>
              <a:buChar char="u"/>
              <a:defRPr/>
            </a:pP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美国联邦通信委员会提议将</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5. 9GHz </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频谱处的</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75 MHz ( 5. 85 </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5. 925 GHz) </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专门用作</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V2V </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V2I </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通信。工作范围为</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1000 m</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内，此网络支持私人数据通信和公众通信</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主要是安全类通信</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，但是公众通信应当有较高的优先级。</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defRPr/>
            </a:pPr>
            <a:endParaRPr lang="zh-CN" altLang="en-US" sz="2400" dirty="0">
              <a:latin typeface="Arial" panose="020B0604020202020204" pitchFamily="34" charset="0"/>
              <a:ea typeface="宋体" panose="02010600030101010101" pitchFamily="2" charset="-122"/>
            </a:endParaRPr>
          </a:p>
        </p:txBody>
      </p:sp>
      <p:sp>
        <p:nvSpPr>
          <p:cNvPr id="6" name="Rectangle 2">
            <a:extLst>
              <a:ext uri="{FF2B5EF4-FFF2-40B4-BE49-F238E27FC236}">
                <a16:creationId xmlns:a16="http://schemas.microsoft.com/office/drawing/2014/main" id="{AAEAB9C1-7F5F-4A56-814F-1FA9F55AF7A6}"/>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6.2 </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DSRC</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与</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LTE-V</a:t>
            </a:r>
            <a:endParaRPr lang="zh-CN" altLang="en-US" sz="3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8069" name="TextBox 49">
            <a:extLst>
              <a:ext uri="{FF2B5EF4-FFF2-40B4-BE49-F238E27FC236}">
                <a16:creationId xmlns:a16="http://schemas.microsoft.com/office/drawing/2014/main" id="{036CE2EE-A122-46AE-8EE9-2AD5C3E6BE1A}"/>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6.2.3 </a:t>
            </a:r>
            <a:r>
              <a:rPr lang="en-US" altLang="zh-CN" sz="2600">
                <a:latin typeface="Times New Roman" panose="02020603050405020304" pitchFamily="18" charset="0"/>
                <a:ea typeface="黑体" panose="02010609060101010101" pitchFamily="49" charset="-122"/>
                <a:cs typeface="Times New Roman" panose="02020603050405020304" pitchFamily="18" charset="0"/>
              </a:rPr>
              <a:t>DSRC</a:t>
            </a:r>
            <a:r>
              <a:rPr lang="zh-CN" altLang="en-US" sz="2600">
                <a:latin typeface="黑体" panose="02010609060101010101" pitchFamily="49" charset="-122"/>
                <a:ea typeface="黑体" panose="02010609060101010101" pitchFamily="49" charset="-122"/>
                <a:cs typeface="Times New Roman" panose="02020603050405020304" pitchFamily="18" charset="0"/>
              </a:rPr>
              <a:t>标准化进程</a:t>
            </a:r>
            <a:endParaRPr lang="zh-CN" altLang="en-US" sz="2600">
              <a:latin typeface="黑体" panose="02010609060101010101" pitchFamily="49" charset="-122"/>
              <a:ea typeface="黑体" panose="02010609060101010101" pitchFamily="49" charset="-122"/>
            </a:endParaRPr>
          </a:p>
        </p:txBody>
      </p:sp>
      <p:sp>
        <p:nvSpPr>
          <p:cNvPr id="7" name="灯片编号占位符 11">
            <a:extLst>
              <a:ext uri="{FF2B5EF4-FFF2-40B4-BE49-F238E27FC236}">
                <a16:creationId xmlns:a16="http://schemas.microsoft.com/office/drawing/2014/main" id="{F4CCBE89-4459-485D-B75D-0468CEF9D86B}"/>
              </a:ext>
            </a:extLst>
          </p:cNvPr>
          <p:cNvSpPr txBox="1"/>
          <p:nvPr/>
        </p:nvSpPr>
        <p:spPr bwMode="auto">
          <a:xfrm>
            <a:off x="8726488" y="6492875"/>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64</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ext Box 3">
            <a:extLst>
              <a:ext uri="{FF2B5EF4-FFF2-40B4-BE49-F238E27FC236}">
                <a16:creationId xmlns:a16="http://schemas.microsoft.com/office/drawing/2014/main" id="{FC287C3E-9FCF-4979-9639-2CE88FBC62A9}"/>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90115" name="文本框 1">
            <a:extLst>
              <a:ext uri="{FF2B5EF4-FFF2-40B4-BE49-F238E27FC236}">
                <a16:creationId xmlns:a16="http://schemas.microsoft.com/office/drawing/2014/main" id="{55E2521F-5A50-46ED-AFF4-462AFC9C19CB}"/>
              </a:ext>
            </a:extLst>
          </p:cNvPr>
          <p:cNvSpPr txBox="1">
            <a:spLocks noChangeArrowheads="1"/>
          </p:cNvSpPr>
          <p:nvPr/>
        </p:nvSpPr>
        <p:spPr bwMode="auto">
          <a:xfrm>
            <a:off x="392113" y="1844675"/>
            <a:ext cx="8266112"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a:latin typeface="Times New Roman" panose="02020603050405020304" pitchFamily="18" charset="0"/>
                <a:ea typeface="宋体" panose="02010600030101010101" pitchFamily="2" charset="-122"/>
                <a:cs typeface="Times New Roman" panose="02020603050405020304" pitchFamily="18" charset="0"/>
              </a:rPr>
              <a:t>美国联邦通信委员会将</a:t>
            </a:r>
            <a:r>
              <a:rPr lang="en-US" altLang="zh-CN" sz="2400">
                <a:latin typeface="Times New Roman" panose="02020603050405020304" pitchFamily="18" charset="0"/>
                <a:ea typeface="宋体" panose="02010600030101010101" pitchFamily="2" charset="-122"/>
                <a:cs typeface="Times New Roman" panose="02020603050405020304" pitchFamily="18" charset="0"/>
              </a:rPr>
              <a:t>5. 9GHz </a:t>
            </a:r>
            <a:r>
              <a:rPr lang="zh-CN" altLang="en-US" sz="2400">
                <a:latin typeface="Times New Roman" panose="02020603050405020304" pitchFamily="18" charset="0"/>
                <a:ea typeface="宋体" panose="02010600030101010101" pitchFamily="2" charset="-122"/>
                <a:cs typeface="Times New Roman" panose="02020603050405020304" pitchFamily="18" charset="0"/>
              </a:rPr>
              <a:t>频谱处的</a:t>
            </a:r>
            <a:r>
              <a:rPr lang="en-US" altLang="zh-CN" sz="2400">
                <a:latin typeface="Times New Roman" panose="02020603050405020304" pitchFamily="18" charset="0"/>
                <a:ea typeface="宋体" panose="02010600030101010101" pitchFamily="2" charset="-122"/>
                <a:cs typeface="Times New Roman" panose="02020603050405020304" pitchFamily="18" charset="0"/>
              </a:rPr>
              <a:t>75 MHz </a:t>
            </a:r>
            <a:r>
              <a:rPr lang="zh-CN" altLang="en-US" sz="2400">
                <a:latin typeface="Times New Roman" panose="02020603050405020304" pitchFamily="18" charset="0"/>
                <a:ea typeface="宋体" panose="02010600030101010101" pitchFamily="2" charset="-122"/>
                <a:cs typeface="Times New Roman" panose="02020603050405020304" pitchFamily="18" charset="0"/>
              </a:rPr>
              <a:t>进行信道分配，共划分成</a:t>
            </a:r>
            <a:r>
              <a:rPr lang="en-US" altLang="zh-CN" sz="2400">
                <a:latin typeface="Times New Roman" panose="02020603050405020304" pitchFamily="18" charset="0"/>
                <a:ea typeface="宋体" panose="02010600030101010101" pitchFamily="2" charset="-122"/>
                <a:cs typeface="Times New Roman" panose="02020603050405020304" pitchFamily="18" charset="0"/>
              </a:rPr>
              <a:t>7</a:t>
            </a:r>
            <a:r>
              <a:rPr lang="zh-CN" altLang="en-US" sz="2400">
                <a:latin typeface="Times New Roman" panose="02020603050405020304" pitchFamily="18" charset="0"/>
                <a:ea typeface="宋体" panose="02010600030101010101" pitchFamily="2" charset="-122"/>
                <a:cs typeface="Times New Roman" panose="02020603050405020304" pitchFamily="18" charset="0"/>
              </a:rPr>
              <a:t>个信道。</a:t>
            </a:r>
            <a:endParaRPr lang="en-US" altLang="zh-CN" sz="240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r>
              <a:rPr lang="zh-CN" altLang="en-US" sz="240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2400">
              <a:latin typeface="Arial" panose="020B0604020202020204" pitchFamily="34" charset="0"/>
              <a:ea typeface="宋体" panose="02010600030101010101" pitchFamily="2" charset="-122"/>
              <a:cs typeface="Times New Roman" panose="02020603050405020304" pitchFamily="18" charset="0"/>
            </a:endParaRPr>
          </a:p>
          <a:p>
            <a:pPr>
              <a:spcBef>
                <a:spcPct val="0"/>
              </a:spcBef>
              <a:buFontTx/>
              <a:buNone/>
            </a:pPr>
            <a:endParaRPr lang="zh-CN" altLang="en-US" sz="2400">
              <a:latin typeface="Arial" panose="020B0604020202020204" pitchFamily="34" charset="0"/>
              <a:ea typeface="宋体" panose="02010600030101010101" pitchFamily="2" charset="-122"/>
              <a:cs typeface="Times New Roman" panose="02020603050405020304" pitchFamily="18" charset="0"/>
            </a:endParaRPr>
          </a:p>
          <a:p>
            <a:pPr>
              <a:spcBef>
                <a:spcPct val="0"/>
              </a:spcBef>
              <a:buFontTx/>
              <a:buNone/>
            </a:pPr>
            <a:endParaRPr lang="zh-CN" altLang="en-US" sz="2400">
              <a:latin typeface="Arial" panose="020B0604020202020204" pitchFamily="34" charset="0"/>
              <a:ea typeface="宋体" panose="02010600030101010101" pitchFamily="2" charset="-122"/>
              <a:cs typeface="Times New Roman" panose="02020603050405020304" pitchFamily="18" charset="0"/>
            </a:endParaRPr>
          </a:p>
        </p:txBody>
      </p:sp>
      <p:sp>
        <p:nvSpPr>
          <p:cNvPr id="6" name="Rectangle 2">
            <a:extLst>
              <a:ext uri="{FF2B5EF4-FFF2-40B4-BE49-F238E27FC236}">
                <a16:creationId xmlns:a16="http://schemas.microsoft.com/office/drawing/2014/main" id="{805EE4B8-11E5-4847-A00F-A7F999771DAE}"/>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6.2 </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DSRC</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与</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LTE-V</a:t>
            </a:r>
            <a:endParaRPr lang="zh-CN" altLang="en-US" sz="36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90117" name="图片 1">
            <a:extLst>
              <a:ext uri="{FF2B5EF4-FFF2-40B4-BE49-F238E27FC236}">
                <a16:creationId xmlns:a16="http://schemas.microsoft.com/office/drawing/2014/main" id="{972446B1-4ACD-4640-B5EC-EF05A72EBF3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2579069"/>
            <a:ext cx="6806331" cy="3634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8" name="TextBox 49">
            <a:extLst>
              <a:ext uri="{FF2B5EF4-FFF2-40B4-BE49-F238E27FC236}">
                <a16:creationId xmlns:a16="http://schemas.microsoft.com/office/drawing/2014/main" id="{A9927360-F535-4890-9E65-C8C7F2B54C30}"/>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6.2.3 </a:t>
            </a:r>
            <a:r>
              <a:rPr lang="en-US" altLang="zh-CN" sz="2600">
                <a:latin typeface="Times New Roman" panose="02020603050405020304" pitchFamily="18" charset="0"/>
                <a:ea typeface="黑体" panose="02010609060101010101" pitchFamily="49" charset="-122"/>
                <a:cs typeface="Times New Roman" panose="02020603050405020304" pitchFamily="18" charset="0"/>
              </a:rPr>
              <a:t>DSRC</a:t>
            </a:r>
            <a:r>
              <a:rPr lang="zh-CN" altLang="en-US" sz="2600">
                <a:latin typeface="黑体" panose="02010609060101010101" pitchFamily="49" charset="-122"/>
                <a:ea typeface="黑体" panose="02010609060101010101" pitchFamily="49" charset="-122"/>
                <a:cs typeface="Times New Roman" panose="02020603050405020304" pitchFamily="18" charset="0"/>
              </a:rPr>
              <a:t>标准化进程</a:t>
            </a:r>
            <a:endParaRPr lang="zh-CN" altLang="en-US" sz="2600">
              <a:latin typeface="黑体" panose="02010609060101010101" pitchFamily="49" charset="-122"/>
              <a:ea typeface="黑体" panose="02010609060101010101" pitchFamily="49" charset="-122"/>
            </a:endParaRPr>
          </a:p>
        </p:txBody>
      </p:sp>
      <p:sp>
        <p:nvSpPr>
          <p:cNvPr id="7" name="灯片编号占位符 11">
            <a:extLst>
              <a:ext uri="{FF2B5EF4-FFF2-40B4-BE49-F238E27FC236}">
                <a16:creationId xmlns:a16="http://schemas.microsoft.com/office/drawing/2014/main" id="{180D0764-4BE5-47D7-A4E6-391A91DD4CBA}"/>
              </a:ext>
            </a:extLst>
          </p:cNvPr>
          <p:cNvSpPr txBox="1"/>
          <p:nvPr/>
        </p:nvSpPr>
        <p:spPr bwMode="auto">
          <a:xfrm>
            <a:off x="8726488" y="6492875"/>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65</a:t>
            </a:fld>
            <a:endParaRPr lang="zh-CN" altLang="en-US" sz="1800" dirty="0">
              <a:latin typeface="Calibri" panose="020F0502020204030204" pitchFamily="34" charset="0"/>
              <a:ea typeface="宋体" panose="02010600030101010101" pitchFamily="2" charset="-122"/>
            </a:endParaRPr>
          </a:p>
        </p:txBody>
      </p:sp>
      <p:sp>
        <p:nvSpPr>
          <p:cNvPr id="2" name="矩形 1"/>
          <p:cNvSpPr/>
          <p:nvPr/>
        </p:nvSpPr>
        <p:spPr>
          <a:xfrm>
            <a:off x="2008658" y="6169709"/>
            <a:ext cx="5308278" cy="646331"/>
          </a:xfrm>
          <a:prstGeom prst="rect">
            <a:avLst/>
          </a:prstGeom>
        </p:spPr>
        <p:txBody>
          <a:bodyPr wrap="square">
            <a:spAutoFit/>
          </a:bodyPr>
          <a:lstStyle/>
          <a:p>
            <a:pPr eaLnBrk="1" hangingPunct="1"/>
            <a:r>
              <a:rPr lang="en-US" altLang="zh-CN" b="1" dirty="0"/>
              <a:t>CH172~CH184</a:t>
            </a:r>
            <a:r>
              <a:rPr lang="zh-CN" altLang="en-US" b="1" dirty="0"/>
              <a:t>都为</a:t>
            </a:r>
            <a:r>
              <a:rPr lang="en-US" altLang="zh-CN" b="1" dirty="0"/>
              <a:t>10MHZ</a:t>
            </a:r>
            <a:r>
              <a:rPr lang="zh-CN" altLang="en-US" b="1" dirty="0"/>
              <a:t>带宽</a:t>
            </a:r>
            <a:endParaRPr lang="en-US" altLang="zh-CN" b="1" dirty="0"/>
          </a:p>
          <a:p>
            <a:pPr eaLnBrk="1" hangingPunct="1"/>
            <a:r>
              <a:rPr lang="en-US" altLang="zh-CN" b="1" dirty="0"/>
              <a:t>CH172</a:t>
            </a:r>
            <a:r>
              <a:rPr lang="zh-CN" altLang="en-US" b="1" dirty="0"/>
              <a:t>前部保留了</a:t>
            </a:r>
            <a:r>
              <a:rPr lang="en-US" altLang="zh-CN" b="1" dirty="0"/>
              <a:t>5MHZ</a:t>
            </a:r>
            <a:r>
              <a:rPr lang="zh-CN" altLang="en-US" b="1" dirty="0"/>
              <a:t>带宽为了未来的扩展</a:t>
            </a:r>
            <a:endParaRPr lang="en-US" altLang="zh-CN" b="1" dirty="0"/>
          </a:p>
        </p:txBody>
      </p:sp>
    </p:spTree>
  </p:cSld>
  <p:clrMapOvr>
    <a:masterClrMapping/>
  </p:clrMapOvr>
  <p:transition advTm="16782"/>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ext Box 3">
            <a:extLst>
              <a:ext uri="{FF2B5EF4-FFF2-40B4-BE49-F238E27FC236}">
                <a16:creationId xmlns:a16="http://schemas.microsoft.com/office/drawing/2014/main" id="{B1C7DC58-1595-4778-8C08-86493320F4E7}"/>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6" name="Rectangle 2">
            <a:extLst>
              <a:ext uri="{FF2B5EF4-FFF2-40B4-BE49-F238E27FC236}">
                <a16:creationId xmlns:a16="http://schemas.microsoft.com/office/drawing/2014/main" id="{C4E25994-E0A3-462B-B4EB-32D88F741892}"/>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6.2 </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DSRC</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与</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LTE-V</a:t>
            </a:r>
            <a:endParaRPr lang="zh-CN" altLang="en-US" sz="3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2165" name="TextBox 49">
            <a:extLst>
              <a:ext uri="{FF2B5EF4-FFF2-40B4-BE49-F238E27FC236}">
                <a16:creationId xmlns:a16="http://schemas.microsoft.com/office/drawing/2014/main" id="{9B61F00B-B329-4B4B-A1EA-C7EBB92F3FE3}"/>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dirty="0">
                <a:latin typeface="黑体" panose="02010609060101010101" pitchFamily="49" charset="-122"/>
                <a:ea typeface="黑体" panose="02010609060101010101" pitchFamily="49" charset="-122"/>
              </a:rPr>
              <a:t>6.2.3 </a:t>
            </a:r>
            <a:r>
              <a:rPr lang="en-US" altLang="zh-CN" sz="2600" dirty="0">
                <a:latin typeface="Times New Roman" panose="02020603050405020304" pitchFamily="18" charset="0"/>
                <a:ea typeface="黑体" panose="02010609060101010101" pitchFamily="49" charset="-122"/>
                <a:cs typeface="Times New Roman" panose="02020603050405020304" pitchFamily="18" charset="0"/>
              </a:rPr>
              <a:t>DSRC</a:t>
            </a:r>
            <a:r>
              <a:rPr lang="zh-CN" altLang="en-US" sz="2600" dirty="0">
                <a:latin typeface="黑体" panose="02010609060101010101" pitchFamily="49" charset="-122"/>
                <a:ea typeface="黑体" panose="02010609060101010101" pitchFamily="49" charset="-122"/>
                <a:cs typeface="Times New Roman" panose="02020603050405020304" pitchFamily="18" charset="0"/>
              </a:rPr>
              <a:t>标准化进程</a:t>
            </a:r>
            <a:endParaRPr lang="zh-CN" altLang="en-US" sz="2600" dirty="0">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BE6E3927-79F3-415D-B164-0EF6DDF96BC2}"/>
              </a:ext>
            </a:extLst>
          </p:cNvPr>
          <p:cNvPicPr>
            <a:picLocks noChangeAspect="1"/>
          </p:cNvPicPr>
          <p:nvPr/>
        </p:nvPicPr>
        <p:blipFill>
          <a:blip r:embed="rId3"/>
          <a:stretch>
            <a:fillRect/>
          </a:stretch>
        </p:blipFill>
        <p:spPr>
          <a:xfrm>
            <a:off x="4387081" y="3853544"/>
            <a:ext cx="4657725" cy="1495425"/>
          </a:xfrm>
          <a:prstGeom prst="rect">
            <a:avLst/>
          </a:prstGeom>
        </p:spPr>
      </p:pic>
      <p:pic>
        <p:nvPicPr>
          <p:cNvPr id="8" name="图片 7">
            <a:extLst>
              <a:ext uri="{FF2B5EF4-FFF2-40B4-BE49-F238E27FC236}">
                <a16:creationId xmlns:a16="http://schemas.microsoft.com/office/drawing/2014/main" id="{60BEE6DB-DA56-43F8-ABEE-678DEDE56E8E}"/>
              </a:ext>
            </a:extLst>
          </p:cNvPr>
          <p:cNvPicPr>
            <a:picLocks noChangeAspect="1"/>
          </p:cNvPicPr>
          <p:nvPr/>
        </p:nvPicPr>
        <p:blipFill>
          <a:blip r:embed="rId4"/>
          <a:stretch>
            <a:fillRect/>
          </a:stretch>
        </p:blipFill>
        <p:spPr>
          <a:xfrm>
            <a:off x="1103313" y="1846845"/>
            <a:ext cx="7839075" cy="1257300"/>
          </a:xfrm>
          <a:prstGeom prst="rect">
            <a:avLst/>
          </a:prstGeom>
        </p:spPr>
      </p:pic>
      <p:sp>
        <p:nvSpPr>
          <p:cNvPr id="13" name="文本框 12">
            <a:extLst>
              <a:ext uri="{FF2B5EF4-FFF2-40B4-BE49-F238E27FC236}">
                <a16:creationId xmlns:a16="http://schemas.microsoft.com/office/drawing/2014/main" id="{4A786674-C365-4E99-97E8-9A15A7B9B2D1}"/>
              </a:ext>
            </a:extLst>
          </p:cNvPr>
          <p:cNvSpPr txBox="1"/>
          <p:nvPr/>
        </p:nvSpPr>
        <p:spPr>
          <a:xfrm>
            <a:off x="326561" y="3568601"/>
            <a:ext cx="4226372" cy="2308324"/>
          </a:xfrm>
          <a:prstGeom prst="rect">
            <a:avLst/>
          </a:prstGeom>
          <a:noFill/>
        </p:spPr>
        <p:txBody>
          <a:bodyPr wrap="square">
            <a:spAutoFit/>
          </a:bodyPr>
          <a:lstStyle/>
          <a:p>
            <a:pPr marL="342900" indent="-342900">
              <a:spcBef>
                <a:spcPct val="0"/>
              </a:spcBef>
              <a:defRPr/>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CH172</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：用于碰撞避免、车间通信等</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t>
            </a:r>
          </a:p>
          <a:p>
            <a:pPr marL="342900" indent="-342900">
              <a:defRPr/>
            </a:pPr>
            <a:r>
              <a:rPr lang="en-US" altLang="zh-CN" dirty="0">
                <a:latin typeface="Times New Roman" panose="02020603050405020304" pitchFamily="18" charset="0"/>
                <a:cs typeface="Times New Roman" panose="02020603050405020304" pitchFamily="18" charset="0"/>
              </a:rPr>
              <a:t>CH174</a:t>
            </a:r>
            <a:r>
              <a:rPr lang="zh-CN" altLang="en-US" dirty="0">
                <a:latin typeface="Times New Roman" panose="02020603050405020304" pitchFamily="18" charset="0"/>
                <a:cs typeface="Times New Roman" panose="02020603050405020304" pitchFamily="18" charset="0"/>
              </a:rPr>
              <a:t>和</a:t>
            </a:r>
            <a:r>
              <a:rPr lang="en-US" altLang="zh-CN" dirty="0">
                <a:latin typeface="Times New Roman" panose="02020603050405020304" pitchFamily="18" charset="0"/>
                <a:cs typeface="Times New Roman" panose="02020603050405020304" pitchFamily="18" charset="0"/>
              </a:rPr>
              <a:t>CH176 </a:t>
            </a:r>
            <a:r>
              <a:rPr lang="zh-CN" altLang="en-US" dirty="0">
                <a:latin typeface="Times New Roman" panose="02020603050405020304" pitchFamily="18" charset="0"/>
                <a:cs typeface="Times New Roman" panose="02020603050405020304" pitchFamily="18" charset="0"/>
              </a:rPr>
              <a:t>：中距离公共安全、私用共享服务频道</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Bef>
                <a:spcPct val="0"/>
              </a:spcBef>
              <a:defRPr/>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CH178</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：用于控制信道</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发送广播消息或者控制信令</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Bef>
                <a:spcPct val="0"/>
              </a:spcBef>
              <a:defRPr/>
            </a:pPr>
            <a:r>
              <a:rPr lang="en-US" altLang="zh-CN" dirty="0">
                <a:latin typeface="Times New Roman" panose="02020603050405020304" pitchFamily="18" charset="0"/>
                <a:cs typeface="Times New Roman" panose="02020603050405020304" pitchFamily="18" charset="0"/>
              </a:rPr>
              <a:t>CH180</a:t>
            </a:r>
            <a:r>
              <a:rPr lang="zh-CN" altLang="en-US" dirty="0">
                <a:latin typeface="Times New Roman" panose="02020603050405020304" pitchFamily="18" charset="0"/>
                <a:cs typeface="Times New Roman" panose="02020603050405020304" pitchFamily="18" charset="0"/>
              </a:rPr>
              <a:t>和</a:t>
            </a:r>
            <a:r>
              <a:rPr lang="en-US" altLang="zh-CN" dirty="0">
                <a:latin typeface="Times New Roman" panose="02020603050405020304" pitchFamily="18" charset="0"/>
                <a:cs typeface="Times New Roman" panose="02020603050405020304" pitchFamily="18" charset="0"/>
              </a:rPr>
              <a:t>CH182</a:t>
            </a:r>
            <a:r>
              <a:rPr lang="zh-CN" altLang="en-US" dirty="0">
                <a:latin typeface="Times New Roman" panose="02020603050405020304" pitchFamily="18" charset="0"/>
                <a:cs typeface="Times New Roman" panose="02020603050405020304" pitchFamily="18" charset="0"/>
              </a:rPr>
              <a:t>：短距离公共安全、私用共享服务频道</a:t>
            </a:r>
            <a:endParaRPr lang="en-US" altLang="zh-CN" dirty="0">
              <a:latin typeface="Times New Roman" panose="02020603050405020304" pitchFamily="18" charset="0"/>
              <a:cs typeface="Times New Roman" panose="02020603050405020304" pitchFamily="18" charset="0"/>
            </a:endParaRPr>
          </a:p>
          <a:p>
            <a:pPr marL="342900" indent="-342900">
              <a:spcBef>
                <a:spcPct val="0"/>
              </a:spcBef>
              <a:defRPr/>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CH184</a:t>
            </a:r>
            <a:r>
              <a:rPr lang="zh-CN" altLang="en-US" dirty="0">
                <a:latin typeface="Times New Roman" panose="02020603050405020304" pitchFamily="18" charset="0"/>
                <a:cs typeface="Times New Roman" panose="02020603050405020304" pitchFamily="18" charset="0"/>
              </a:rPr>
              <a:t>：</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长距离、大功率的通信</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1" name="图片 10">
            <a:extLst>
              <a:ext uri="{FF2B5EF4-FFF2-40B4-BE49-F238E27FC236}">
                <a16:creationId xmlns:a16="http://schemas.microsoft.com/office/drawing/2014/main" id="{CFA4413D-C168-4EDF-9683-A0FC0C5F7576}"/>
              </a:ext>
            </a:extLst>
          </p:cNvPr>
          <p:cNvPicPr>
            <a:picLocks noChangeAspect="1"/>
          </p:cNvPicPr>
          <p:nvPr/>
        </p:nvPicPr>
        <p:blipFill>
          <a:blip r:embed="rId5"/>
          <a:stretch>
            <a:fillRect/>
          </a:stretch>
        </p:blipFill>
        <p:spPr>
          <a:xfrm>
            <a:off x="5218113" y="5241118"/>
            <a:ext cx="3724275" cy="857250"/>
          </a:xfrm>
          <a:prstGeom prst="rect">
            <a:avLst/>
          </a:prstGeom>
        </p:spPr>
      </p:pic>
      <p:sp>
        <p:nvSpPr>
          <p:cNvPr id="16" name="灯片编号占位符 11">
            <a:extLst>
              <a:ext uri="{FF2B5EF4-FFF2-40B4-BE49-F238E27FC236}">
                <a16:creationId xmlns:a16="http://schemas.microsoft.com/office/drawing/2014/main" id="{461CC6D8-AB30-42DA-ABB0-9EBA59E1717A}"/>
              </a:ext>
            </a:extLst>
          </p:cNvPr>
          <p:cNvSpPr txBox="1"/>
          <p:nvPr/>
        </p:nvSpPr>
        <p:spPr bwMode="auto">
          <a:xfrm>
            <a:off x="8726488" y="6492875"/>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66</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ext Box 3">
            <a:extLst>
              <a:ext uri="{FF2B5EF4-FFF2-40B4-BE49-F238E27FC236}">
                <a16:creationId xmlns:a16="http://schemas.microsoft.com/office/drawing/2014/main" id="{84E8DABC-8442-4F73-BF21-635EAAE8D316}"/>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94211" name="TextBox 49">
            <a:extLst>
              <a:ext uri="{FF2B5EF4-FFF2-40B4-BE49-F238E27FC236}">
                <a16:creationId xmlns:a16="http://schemas.microsoft.com/office/drawing/2014/main" id="{5F802AEB-6F23-42C6-968B-A0A09D6ACF2A}"/>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dirty="0">
                <a:latin typeface="黑体" panose="02010609060101010101" pitchFamily="49" charset="-122"/>
                <a:ea typeface="黑体" panose="02010609060101010101" pitchFamily="49" charset="-122"/>
              </a:rPr>
              <a:t>6.2.3 </a:t>
            </a:r>
            <a:r>
              <a:rPr lang="en-US" altLang="zh-CN" sz="2600" dirty="0">
                <a:latin typeface="Times New Roman" panose="02020603050405020304" pitchFamily="18" charset="0"/>
                <a:ea typeface="黑体" panose="02010609060101010101" pitchFamily="49" charset="-122"/>
                <a:cs typeface="Times New Roman" panose="02020603050405020304" pitchFamily="18" charset="0"/>
              </a:rPr>
              <a:t>DSRC</a:t>
            </a:r>
            <a:r>
              <a:rPr lang="zh-CN" altLang="en-US" sz="2600" dirty="0">
                <a:latin typeface="黑体" panose="02010609060101010101" pitchFamily="49" charset="-122"/>
                <a:ea typeface="黑体" panose="02010609060101010101" pitchFamily="49" charset="-122"/>
                <a:cs typeface="Times New Roman" panose="02020603050405020304" pitchFamily="18" charset="0"/>
              </a:rPr>
              <a:t>标准化进程</a:t>
            </a:r>
            <a:endParaRPr lang="zh-CN" altLang="en-US" sz="2600" dirty="0">
              <a:latin typeface="黑体" panose="02010609060101010101" pitchFamily="49" charset="-122"/>
              <a:ea typeface="黑体" panose="02010609060101010101" pitchFamily="49" charset="-122"/>
            </a:endParaRPr>
          </a:p>
        </p:txBody>
      </p:sp>
      <p:sp>
        <p:nvSpPr>
          <p:cNvPr id="6" name="Rectangle 2">
            <a:extLst>
              <a:ext uri="{FF2B5EF4-FFF2-40B4-BE49-F238E27FC236}">
                <a16:creationId xmlns:a16="http://schemas.microsoft.com/office/drawing/2014/main" id="{7C42B53E-36AB-45EA-8216-16CC712A2D08}"/>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6.2 </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DSRC</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与</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LTE-V</a:t>
            </a:r>
            <a:endParaRPr lang="zh-CN" altLang="en-US" sz="3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Rectangle 7">
            <a:extLst>
              <a:ext uri="{FF2B5EF4-FFF2-40B4-BE49-F238E27FC236}">
                <a16:creationId xmlns:a16="http://schemas.microsoft.com/office/drawing/2014/main" id="{01F2984C-964C-48F8-9B73-A7FD5C780780}"/>
              </a:ext>
            </a:extLst>
          </p:cNvPr>
          <p:cNvSpPr>
            <a:spLocks noChangeArrowheads="1"/>
          </p:cNvSpPr>
          <p:nvPr/>
        </p:nvSpPr>
        <p:spPr bwMode="auto">
          <a:xfrm>
            <a:off x="5150709" y="1781493"/>
            <a:ext cx="2308225" cy="1013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r>
              <a:rPr lang="en-US" altLang="zh-CN" sz="1000" b="1" dirty="0">
                <a:ea typeface="宋体" panose="02010600030101010101" pitchFamily="2" charset="-122"/>
              </a:rPr>
              <a:t> </a:t>
            </a:r>
          </a:p>
          <a:p>
            <a:pPr algn="ctr"/>
            <a:r>
              <a:rPr lang="en-US" altLang="zh-CN" sz="1000" b="1" dirty="0">
                <a:ea typeface="宋体" panose="02010600030101010101" pitchFamily="2" charset="-122"/>
              </a:rPr>
              <a:t>5.875-5.885 and 5.915-5.925 GHz</a:t>
            </a:r>
          </a:p>
          <a:p>
            <a:pPr algn="ctr"/>
            <a:r>
              <a:rPr lang="en-US" altLang="zh-CN" sz="1000" b="1" dirty="0">
                <a:solidFill>
                  <a:schemeClr val="hlink"/>
                </a:solidFill>
                <a:ea typeface="宋体" panose="02010600030101010101" pitchFamily="2" charset="-122"/>
              </a:rPr>
              <a:t>Emergency Vehicle Application</a:t>
            </a:r>
            <a:r>
              <a:rPr lang="en-US" altLang="zh-CN" sz="1000" b="1" dirty="0">
                <a:solidFill>
                  <a:schemeClr val="accent2"/>
                </a:solidFill>
                <a:ea typeface="宋体" panose="02010600030101010101" pitchFamily="2" charset="-122"/>
              </a:rPr>
              <a:t> </a:t>
            </a:r>
            <a:endParaRPr lang="en-US" altLang="zh-CN" sz="1000" b="1" dirty="0">
              <a:ea typeface="宋体" panose="02010600030101010101" pitchFamily="2" charset="-122"/>
            </a:endParaRPr>
          </a:p>
          <a:p>
            <a:pPr algn="ctr"/>
            <a:r>
              <a:rPr lang="en-US" altLang="zh-CN" sz="1000" b="1" dirty="0">
                <a:ea typeface="宋体" panose="02010600030101010101" pitchFamily="2" charset="-122"/>
              </a:rPr>
              <a:t>OBU with a multidirectional antenna</a:t>
            </a:r>
          </a:p>
          <a:p>
            <a:pPr algn="ctr"/>
            <a:r>
              <a:rPr lang="en-US" altLang="zh-CN" sz="1000" b="1" dirty="0">
                <a:ea typeface="宋体" panose="02010600030101010101" pitchFamily="2" charset="-122"/>
              </a:rPr>
              <a:t>mounted on the light bar</a:t>
            </a:r>
          </a:p>
        </p:txBody>
      </p:sp>
      <p:sp>
        <p:nvSpPr>
          <p:cNvPr id="10" name="Line 8">
            <a:extLst>
              <a:ext uri="{FF2B5EF4-FFF2-40B4-BE49-F238E27FC236}">
                <a16:creationId xmlns:a16="http://schemas.microsoft.com/office/drawing/2014/main" id="{B635FED9-D625-4BFE-BD8E-CDEA11C24715}"/>
              </a:ext>
            </a:extLst>
          </p:cNvPr>
          <p:cNvSpPr>
            <a:spLocks noChangeShapeType="1"/>
          </p:cNvSpPr>
          <p:nvPr/>
        </p:nvSpPr>
        <p:spPr bwMode="auto">
          <a:xfrm flipH="1">
            <a:off x="5907946" y="2946718"/>
            <a:ext cx="409575" cy="9048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AutoShape 9">
            <a:extLst>
              <a:ext uri="{FF2B5EF4-FFF2-40B4-BE49-F238E27FC236}">
                <a16:creationId xmlns:a16="http://schemas.microsoft.com/office/drawing/2014/main" id="{FD99890F-D375-45A1-BA31-9F9F34BD4DE1}"/>
              </a:ext>
            </a:extLst>
          </p:cNvPr>
          <p:cNvSpPr>
            <a:spLocks noChangeArrowheads="1"/>
          </p:cNvSpPr>
          <p:nvPr/>
        </p:nvSpPr>
        <p:spPr bwMode="auto">
          <a:xfrm flipV="1">
            <a:off x="5738084" y="3911918"/>
            <a:ext cx="323850" cy="73025"/>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0000"/>
          </a:solidFill>
          <a:ln w="12700">
            <a:solidFill>
              <a:schemeClr val="tx1"/>
            </a:solidFill>
            <a:miter lim="800000"/>
            <a:headEnd/>
            <a:tailEnd/>
          </a:ln>
          <a:effectLst/>
        </p:spPr>
        <p:txBody>
          <a:bodyPr wrap="none" anchor="ctr"/>
          <a:lstStyle/>
          <a:p>
            <a:endParaRPr lang="zh-CN" altLang="en-US">
              <a:solidFill>
                <a:srgbClr val="FF0000"/>
              </a:solidFill>
            </a:endParaRPr>
          </a:p>
        </p:txBody>
      </p:sp>
      <p:sp>
        <p:nvSpPr>
          <p:cNvPr id="13" name="Rectangle 11">
            <a:extLst>
              <a:ext uri="{FF2B5EF4-FFF2-40B4-BE49-F238E27FC236}">
                <a16:creationId xmlns:a16="http://schemas.microsoft.com/office/drawing/2014/main" id="{AA0D495D-B1EC-4236-B6CE-8481DFC8EAF1}"/>
              </a:ext>
            </a:extLst>
          </p:cNvPr>
          <p:cNvSpPr>
            <a:spLocks noChangeArrowheads="1"/>
          </p:cNvSpPr>
          <p:nvPr/>
        </p:nvSpPr>
        <p:spPr bwMode="auto">
          <a:xfrm>
            <a:off x="5736496" y="4002405"/>
            <a:ext cx="330200" cy="61913"/>
          </a:xfrm>
          <a:prstGeom prst="rect">
            <a:avLst/>
          </a:prstGeom>
          <a:solidFill>
            <a:schemeClr val="tx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Rectangle 24">
            <a:extLst>
              <a:ext uri="{FF2B5EF4-FFF2-40B4-BE49-F238E27FC236}">
                <a16:creationId xmlns:a16="http://schemas.microsoft.com/office/drawing/2014/main" id="{DC94BFEB-B4DB-48C7-8346-26DD1CC53794}"/>
              </a:ext>
            </a:extLst>
          </p:cNvPr>
          <p:cNvSpPr>
            <a:spLocks noChangeArrowheads="1"/>
          </p:cNvSpPr>
          <p:nvPr/>
        </p:nvSpPr>
        <p:spPr bwMode="auto">
          <a:xfrm>
            <a:off x="4334734" y="4581843"/>
            <a:ext cx="330200" cy="193675"/>
          </a:xfrm>
          <a:prstGeom prst="rect">
            <a:avLst/>
          </a:prstGeom>
          <a:solidFill>
            <a:schemeClr val="tx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Rectangle 25">
            <a:extLst>
              <a:ext uri="{FF2B5EF4-FFF2-40B4-BE49-F238E27FC236}">
                <a16:creationId xmlns:a16="http://schemas.microsoft.com/office/drawing/2014/main" id="{805587C8-3183-4D0B-952B-798C9465381B}"/>
              </a:ext>
            </a:extLst>
          </p:cNvPr>
          <p:cNvSpPr>
            <a:spLocks noChangeArrowheads="1"/>
          </p:cNvSpPr>
          <p:nvPr/>
        </p:nvSpPr>
        <p:spPr bwMode="auto">
          <a:xfrm>
            <a:off x="3855309" y="5775643"/>
            <a:ext cx="2087562"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r>
              <a:rPr lang="en-US" altLang="zh-CN" sz="1000" b="1" dirty="0">
                <a:ea typeface="宋体" panose="02010600030101010101" pitchFamily="2" charset="-122"/>
              </a:rPr>
              <a:t>Computer</a:t>
            </a:r>
          </a:p>
        </p:txBody>
      </p:sp>
      <p:sp>
        <p:nvSpPr>
          <p:cNvPr id="18" name="Rectangle 26">
            <a:extLst>
              <a:ext uri="{FF2B5EF4-FFF2-40B4-BE49-F238E27FC236}">
                <a16:creationId xmlns:a16="http://schemas.microsoft.com/office/drawing/2014/main" id="{7BE60090-4128-4BD8-9FB8-AB6100D5C4FE}"/>
              </a:ext>
            </a:extLst>
          </p:cNvPr>
          <p:cNvSpPr>
            <a:spLocks noChangeArrowheads="1"/>
          </p:cNvSpPr>
          <p:nvPr/>
        </p:nvSpPr>
        <p:spPr bwMode="auto">
          <a:xfrm>
            <a:off x="4325209" y="4589780"/>
            <a:ext cx="149225" cy="47625"/>
          </a:xfrm>
          <a:prstGeom prst="rect">
            <a:avLst/>
          </a:prstGeom>
          <a:solidFill>
            <a:schemeClr val="accent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1400"/>
          </a:p>
        </p:txBody>
      </p:sp>
      <p:grpSp>
        <p:nvGrpSpPr>
          <p:cNvPr id="20" name="Group 28">
            <a:extLst>
              <a:ext uri="{FF2B5EF4-FFF2-40B4-BE49-F238E27FC236}">
                <a16:creationId xmlns:a16="http://schemas.microsoft.com/office/drawing/2014/main" id="{F5236941-DEC1-470E-851C-4F7396DDE054}"/>
              </a:ext>
            </a:extLst>
          </p:cNvPr>
          <p:cNvGrpSpPr>
            <a:grpSpLocks/>
          </p:cNvGrpSpPr>
          <p:nvPr/>
        </p:nvGrpSpPr>
        <p:grpSpPr bwMode="auto">
          <a:xfrm>
            <a:off x="3623534" y="4069080"/>
            <a:ext cx="5289550" cy="1487488"/>
            <a:chOff x="1243" y="2326"/>
            <a:chExt cx="3332" cy="1064"/>
          </a:xfrm>
        </p:grpSpPr>
        <p:sp>
          <p:nvSpPr>
            <p:cNvPr id="21" name="Freeform 29">
              <a:extLst>
                <a:ext uri="{FF2B5EF4-FFF2-40B4-BE49-F238E27FC236}">
                  <a16:creationId xmlns:a16="http://schemas.microsoft.com/office/drawing/2014/main" id="{DDBF651A-7DDE-4374-A578-97CA405CF3CA}"/>
                </a:ext>
              </a:extLst>
            </p:cNvPr>
            <p:cNvSpPr>
              <a:spLocks/>
            </p:cNvSpPr>
            <p:nvPr/>
          </p:nvSpPr>
          <p:spPr bwMode="auto">
            <a:xfrm>
              <a:off x="1700" y="2809"/>
              <a:ext cx="2375" cy="386"/>
            </a:xfrm>
            <a:custGeom>
              <a:avLst/>
              <a:gdLst>
                <a:gd name="T0" fmla="*/ 1812 w 2375"/>
                <a:gd name="T1" fmla="*/ 345 h 362"/>
                <a:gd name="T2" fmla="*/ 1825 w 2375"/>
                <a:gd name="T3" fmla="*/ 291 h 362"/>
                <a:gd name="T4" fmla="*/ 1837 w 2375"/>
                <a:gd name="T5" fmla="*/ 243 h 362"/>
                <a:gd name="T6" fmla="*/ 1847 w 2375"/>
                <a:gd name="T7" fmla="*/ 201 h 362"/>
                <a:gd name="T8" fmla="*/ 1858 w 2375"/>
                <a:gd name="T9" fmla="*/ 164 h 362"/>
                <a:gd name="T10" fmla="*/ 1869 w 2375"/>
                <a:gd name="T11" fmla="*/ 132 h 362"/>
                <a:gd name="T12" fmla="*/ 1880 w 2375"/>
                <a:gd name="T13" fmla="*/ 105 h 362"/>
                <a:gd name="T14" fmla="*/ 1891 w 2375"/>
                <a:gd name="T15" fmla="*/ 83 h 362"/>
                <a:gd name="T16" fmla="*/ 1904 w 2375"/>
                <a:gd name="T17" fmla="*/ 63 h 362"/>
                <a:gd name="T18" fmla="*/ 1917 w 2375"/>
                <a:gd name="T19" fmla="*/ 48 h 362"/>
                <a:gd name="T20" fmla="*/ 1934 w 2375"/>
                <a:gd name="T21" fmla="*/ 35 h 362"/>
                <a:gd name="T22" fmla="*/ 1953 w 2375"/>
                <a:gd name="T23" fmla="*/ 25 h 362"/>
                <a:gd name="T24" fmla="*/ 1974 w 2375"/>
                <a:gd name="T25" fmla="*/ 17 h 362"/>
                <a:gd name="T26" fmla="*/ 1999 w 2375"/>
                <a:gd name="T27" fmla="*/ 11 h 362"/>
                <a:gd name="T28" fmla="*/ 2027 w 2375"/>
                <a:gd name="T29" fmla="*/ 7 h 362"/>
                <a:gd name="T30" fmla="*/ 2060 w 2375"/>
                <a:gd name="T31" fmla="*/ 3 h 362"/>
                <a:gd name="T32" fmla="*/ 2097 w 2375"/>
                <a:gd name="T33" fmla="*/ 0 h 362"/>
                <a:gd name="T34" fmla="*/ 2130 w 2375"/>
                <a:gd name="T35" fmla="*/ 0 h 362"/>
                <a:gd name="T36" fmla="*/ 2159 w 2375"/>
                <a:gd name="T37" fmla="*/ 3 h 362"/>
                <a:gd name="T38" fmla="*/ 2186 w 2375"/>
                <a:gd name="T39" fmla="*/ 8 h 362"/>
                <a:gd name="T40" fmla="*/ 2211 w 2375"/>
                <a:gd name="T41" fmla="*/ 14 h 362"/>
                <a:gd name="T42" fmla="*/ 2233 w 2375"/>
                <a:gd name="T43" fmla="*/ 25 h 362"/>
                <a:gd name="T44" fmla="*/ 2253 w 2375"/>
                <a:gd name="T45" fmla="*/ 37 h 362"/>
                <a:gd name="T46" fmla="*/ 2272 w 2375"/>
                <a:gd name="T47" fmla="*/ 53 h 362"/>
                <a:gd name="T48" fmla="*/ 2289 w 2375"/>
                <a:gd name="T49" fmla="*/ 72 h 362"/>
                <a:gd name="T50" fmla="*/ 2303 w 2375"/>
                <a:gd name="T51" fmla="*/ 93 h 362"/>
                <a:gd name="T52" fmla="*/ 2316 w 2375"/>
                <a:gd name="T53" fmla="*/ 117 h 362"/>
                <a:gd name="T54" fmla="*/ 2329 w 2375"/>
                <a:gd name="T55" fmla="*/ 146 h 362"/>
                <a:gd name="T56" fmla="*/ 2339 w 2375"/>
                <a:gd name="T57" fmla="*/ 176 h 362"/>
                <a:gd name="T58" fmla="*/ 2349 w 2375"/>
                <a:gd name="T59" fmla="*/ 211 h 362"/>
                <a:gd name="T60" fmla="*/ 2359 w 2375"/>
                <a:gd name="T61" fmla="*/ 249 h 362"/>
                <a:gd name="T62" fmla="*/ 2366 w 2375"/>
                <a:gd name="T63" fmla="*/ 291 h 362"/>
                <a:gd name="T64" fmla="*/ 2374 w 2375"/>
                <a:gd name="T65" fmla="*/ 337 h 362"/>
                <a:gd name="T66" fmla="*/ 0 w 2375"/>
                <a:gd name="T67" fmla="*/ 320 h 362"/>
                <a:gd name="T68" fmla="*/ 4 w 2375"/>
                <a:gd name="T69" fmla="*/ 244 h 362"/>
                <a:gd name="T70" fmla="*/ 16 w 2375"/>
                <a:gd name="T71" fmla="*/ 182 h 362"/>
                <a:gd name="T72" fmla="*/ 38 w 2375"/>
                <a:gd name="T73" fmla="*/ 133 h 362"/>
                <a:gd name="T74" fmla="*/ 68 w 2375"/>
                <a:gd name="T75" fmla="*/ 95 h 362"/>
                <a:gd name="T76" fmla="*/ 105 w 2375"/>
                <a:gd name="T77" fmla="*/ 66 h 362"/>
                <a:gd name="T78" fmla="*/ 149 w 2375"/>
                <a:gd name="T79" fmla="*/ 47 h 362"/>
                <a:gd name="T80" fmla="*/ 198 w 2375"/>
                <a:gd name="T81" fmla="*/ 36 h 362"/>
                <a:gd name="T82" fmla="*/ 251 w 2375"/>
                <a:gd name="T83" fmla="*/ 31 h 362"/>
                <a:gd name="T84" fmla="*/ 284 w 2375"/>
                <a:gd name="T85" fmla="*/ 33 h 362"/>
                <a:gd name="T86" fmla="*/ 314 w 2375"/>
                <a:gd name="T87" fmla="*/ 37 h 362"/>
                <a:gd name="T88" fmla="*/ 341 w 2375"/>
                <a:gd name="T89" fmla="*/ 43 h 362"/>
                <a:gd name="T90" fmla="*/ 365 w 2375"/>
                <a:gd name="T91" fmla="*/ 50 h 362"/>
                <a:gd name="T92" fmla="*/ 387 w 2375"/>
                <a:gd name="T93" fmla="*/ 60 h 362"/>
                <a:gd name="T94" fmla="*/ 407 w 2375"/>
                <a:gd name="T95" fmla="*/ 72 h 362"/>
                <a:gd name="T96" fmla="*/ 424 w 2375"/>
                <a:gd name="T97" fmla="*/ 87 h 362"/>
                <a:gd name="T98" fmla="*/ 439 w 2375"/>
                <a:gd name="T99" fmla="*/ 103 h 362"/>
                <a:gd name="T100" fmla="*/ 453 w 2375"/>
                <a:gd name="T101" fmla="*/ 123 h 362"/>
                <a:gd name="T102" fmla="*/ 464 w 2375"/>
                <a:gd name="T103" fmla="*/ 146 h 362"/>
                <a:gd name="T104" fmla="*/ 474 w 2375"/>
                <a:gd name="T105" fmla="*/ 172 h 362"/>
                <a:gd name="T106" fmla="*/ 482 w 2375"/>
                <a:gd name="T107" fmla="*/ 202 h 362"/>
                <a:gd name="T108" fmla="*/ 489 w 2375"/>
                <a:gd name="T109" fmla="*/ 236 h 362"/>
                <a:gd name="T110" fmla="*/ 494 w 2375"/>
                <a:gd name="T111" fmla="*/ 273 h 362"/>
                <a:gd name="T112" fmla="*/ 499 w 2375"/>
                <a:gd name="T113" fmla="*/ 315 h 362"/>
                <a:gd name="T114" fmla="*/ 501 w 2375"/>
                <a:gd name="T115" fmla="*/ 361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75" h="362">
                  <a:moveTo>
                    <a:pt x="2374" y="337"/>
                  </a:moveTo>
                  <a:lnTo>
                    <a:pt x="1812" y="345"/>
                  </a:lnTo>
                  <a:lnTo>
                    <a:pt x="1818" y="317"/>
                  </a:lnTo>
                  <a:lnTo>
                    <a:pt x="1825" y="291"/>
                  </a:lnTo>
                  <a:lnTo>
                    <a:pt x="1831" y="266"/>
                  </a:lnTo>
                  <a:lnTo>
                    <a:pt x="1837" y="243"/>
                  </a:lnTo>
                  <a:lnTo>
                    <a:pt x="1843" y="221"/>
                  </a:lnTo>
                  <a:lnTo>
                    <a:pt x="1847" y="201"/>
                  </a:lnTo>
                  <a:lnTo>
                    <a:pt x="1853" y="181"/>
                  </a:lnTo>
                  <a:lnTo>
                    <a:pt x="1858" y="164"/>
                  </a:lnTo>
                  <a:lnTo>
                    <a:pt x="1864" y="148"/>
                  </a:lnTo>
                  <a:lnTo>
                    <a:pt x="1869" y="132"/>
                  </a:lnTo>
                  <a:lnTo>
                    <a:pt x="1874" y="118"/>
                  </a:lnTo>
                  <a:lnTo>
                    <a:pt x="1880" y="105"/>
                  </a:lnTo>
                  <a:lnTo>
                    <a:pt x="1885" y="94"/>
                  </a:lnTo>
                  <a:lnTo>
                    <a:pt x="1891" y="83"/>
                  </a:lnTo>
                  <a:lnTo>
                    <a:pt x="1897" y="72"/>
                  </a:lnTo>
                  <a:lnTo>
                    <a:pt x="1904" y="63"/>
                  </a:lnTo>
                  <a:lnTo>
                    <a:pt x="1910" y="55"/>
                  </a:lnTo>
                  <a:lnTo>
                    <a:pt x="1917" y="48"/>
                  </a:lnTo>
                  <a:lnTo>
                    <a:pt x="1926" y="41"/>
                  </a:lnTo>
                  <a:lnTo>
                    <a:pt x="1934" y="35"/>
                  </a:lnTo>
                  <a:lnTo>
                    <a:pt x="1943" y="30"/>
                  </a:lnTo>
                  <a:lnTo>
                    <a:pt x="1953" y="25"/>
                  </a:lnTo>
                  <a:lnTo>
                    <a:pt x="1963" y="20"/>
                  </a:lnTo>
                  <a:lnTo>
                    <a:pt x="1974" y="17"/>
                  </a:lnTo>
                  <a:lnTo>
                    <a:pt x="1987" y="14"/>
                  </a:lnTo>
                  <a:lnTo>
                    <a:pt x="1999" y="11"/>
                  </a:lnTo>
                  <a:lnTo>
                    <a:pt x="2013" y="9"/>
                  </a:lnTo>
                  <a:lnTo>
                    <a:pt x="2027" y="7"/>
                  </a:lnTo>
                  <a:lnTo>
                    <a:pt x="2043" y="4"/>
                  </a:lnTo>
                  <a:lnTo>
                    <a:pt x="2060" y="3"/>
                  </a:lnTo>
                  <a:lnTo>
                    <a:pt x="2078" y="1"/>
                  </a:lnTo>
                  <a:lnTo>
                    <a:pt x="2097" y="0"/>
                  </a:lnTo>
                  <a:lnTo>
                    <a:pt x="2113" y="0"/>
                  </a:lnTo>
                  <a:lnTo>
                    <a:pt x="2130" y="0"/>
                  </a:lnTo>
                  <a:lnTo>
                    <a:pt x="2145" y="1"/>
                  </a:lnTo>
                  <a:lnTo>
                    <a:pt x="2159" y="3"/>
                  </a:lnTo>
                  <a:lnTo>
                    <a:pt x="2173" y="4"/>
                  </a:lnTo>
                  <a:lnTo>
                    <a:pt x="2186" y="8"/>
                  </a:lnTo>
                  <a:lnTo>
                    <a:pt x="2199" y="11"/>
                  </a:lnTo>
                  <a:lnTo>
                    <a:pt x="2211" y="14"/>
                  </a:lnTo>
                  <a:lnTo>
                    <a:pt x="2223" y="20"/>
                  </a:lnTo>
                  <a:lnTo>
                    <a:pt x="2233" y="25"/>
                  </a:lnTo>
                  <a:lnTo>
                    <a:pt x="2243" y="31"/>
                  </a:lnTo>
                  <a:lnTo>
                    <a:pt x="2253" y="37"/>
                  </a:lnTo>
                  <a:lnTo>
                    <a:pt x="2263" y="45"/>
                  </a:lnTo>
                  <a:lnTo>
                    <a:pt x="2272" y="53"/>
                  </a:lnTo>
                  <a:lnTo>
                    <a:pt x="2280" y="62"/>
                  </a:lnTo>
                  <a:lnTo>
                    <a:pt x="2289" y="72"/>
                  </a:lnTo>
                  <a:lnTo>
                    <a:pt x="2296" y="82"/>
                  </a:lnTo>
                  <a:lnTo>
                    <a:pt x="2303" y="93"/>
                  </a:lnTo>
                  <a:lnTo>
                    <a:pt x="2310" y="105"/>
                  </a:lnTo>
                  <a:lnTo>
                    <a:pt x="2316" y="117"/>
                  </a:lnTo>
                  <a:lnTo>
                    <a:pt x="2322" y="130"/>
                  </a:lnTo>
                  <a:lnTo>
                    <a:pt x="2329" y="146"/>
                  </a:lnTo>
                  <a:lnTo>
                    <a:pt x="2334" y="160"/>
                  </a:lnTo>
                  <a:lnTo>
                    <a:pt x="2339" y="176"/>
                  </a:lnTo>
                  <a:lnTo>
                    <a:pt x="2345" y="193"/>
                  </a:lnTo>
                  <a:lnTo>
                    <a:pt x="2349" y="211"/>
                  </a:lnTo>
                  <a:lnTo>
                    <a:pt x="2354" y="230"/>
                  </a:lnTo>
                  <a:lnTo>
                    <a:pt x="2359" y="249"/>
                  </a:lnTo>
                  <a:lnTo>
                    <a:pt x="2362" y="270"/>
                  </a:lnTo>
                  <a:lnTo>
                    <a:pt x="2366" y="291"/>
                  </a:lnTo>
                  <a:lnTo>
                    <a:pt x="2370" y="314"/>
                  </a:lnTo>
                  <a:lnTo>
                    <a:pt x="2374" y="337"/>
                  </a:lnTo>
                  <a:lnTo>
                    <a:pt x="501" y="361"/>
                  </a:lnTo>
                  <a:lnTo>
                    <a:pt x="0" y="320"/>
                  </a:lnTo>
                  <a:lnTo>
                    <a:pt x="1" y="280"/>
                  </a:lnTo>
                  <a:lnTo>
                    <a:pt x="4" y="244"/>
                  </a:lnTo>
                  <a:lnTo>
                    <a:pt x="9" y="211"/>
                  </a:lnTo>
                  <a:lnTo>
                    <a:pt x="16" y="182"/>
                  </a:lnTo>
                  <a:lnTo>
                    <a:pt x="26" y="156"/>
                  </a:lnTo>
                  <a:lnTo>
                    <a:pt x="38" y="133"/>
                  </a:lnTo>
                  <a:lnTo>
                    <a:pt x="52" y="112"/>
                  </a:lnTo>
                  <a:lnTo>
                    <a:pt x="68" y="95"/>
                  </a:lnTo>
                  <a:lnTo>
                    <a:pt x="86" y="79"/>
                  </a:lnTo>
                  <a:lnTo>
                    <a:pt x="105" y="66"/>
                  </a:lnTo>
                  <a:lnTo>
                    <a:pt x="126" y="55"/>
                  </a:lnTo>
                  <a:lnTo>
                    <a:pt x="149" y="47"/>
                  </a:lnTo>
                  <a:lnTo>
                    <a:pt x="173" y="40"/>
                  </a:lnTo>
                  <a:lnTo>
                    <a:pt x="198" y="36"/>
                  </a:lnTo>
                  <a:lnTo>
                    <a:pt x="224" y="32"/>
                  </a:lnTo>
                  <a:lnTo>
                    <a:pt x="251" y="31"/>
                  </a:lnTo>
                  <a:lnTo>
                    <a:pt x="268" y="32"/>
                  </a:lnTo>
                  <a:lnTo>
                    <a:pt x="284" y="33"/>
                  </a:lnTo>
                  <a:lnTo>
                    <a:pt x="299" y="36"/>
                  </a:lnTo>
                  <a:lnTo>
                    <a:pt x="314" y="37"/>
                  </a:lnTo>
                  <a:lnTo>
                    <a:pt x="328" y="40"/>
                  </a:lnTo>
                  <a:lnTo>
                    <a:pt x="341" y="43"/>
                  </a:lnTo>
                  <a:lnTo>
                    <a:pt x="353" y="47"/>
                  </a:lnTo>
                  <a:lnTo>
                    <a:pt x="365" y="50"/>
                  </a:lnTo>
                  <a:lnTo>
                    <a:pt x="377" y="55"/>
                  </a:lnTo>
                  <a:lnTo>
                    <a:pt x="387" y="60"/>
                  </a:lnTo>
                  <a:lnTo>
                    <a:pt x="397" y="66"/>
                  </a:lnTo>
                  <a:lnTo>
                    <a:pt x="407" y="72"/>
                  </a:lnTo>
                  <a:lnTo>
                    <a:pt x="416" y="78"/>
                  </a:lnTo>
                  <a:lnTo>
                    <a:pt x="424" y="87"/>
                  </a:lnTo>
                  <a:lnTo>
                    <a:pt x="432" y="95"/>
                  </a:lnTo>
                  <a:lnTo>
                    <a:pt x="439" y="103"/>
                  </a:lnTo>
                  <a:lnTo>
                    <a:pt x="447" y="113"/>
                  </a:lnTo>
                  <a:lnTo>
                    <a:pt x="453" y="123"/>
                  </a:lnTo>
                  <a:lnTo>
                    <a:pt x="459" y="134"/>
                  </a:lnTo>
                  <a:lnTo>
                    <a:pt x="464" y="146"/>
                  </a:lnTo>
                  <a:lnTo>
                    <a:pt x="470" y="158"/>
                  </a:lnTo>
                  <a:lnTo>
                    <a:pt x="474" y="172"/>
                  </a:lnTo>
                  <a:lnTo>
                    <a:pt x="479" y="187"/>
                  </a:lnTo>
                  <a:lnTo>
                    <a:pt x="482" y="202"/>
                  </a:lnTo>
                  <a:lnTo>
                    <a:pt x="486" y="218"/>
                  </a:lnTo>
                  <a:lnTo>
                    <a:pt x="489" y="236"/>
                  </a:lnTo>
                  <a:lnTo>
                    <a:pt x="492" y="254"/>
                  </a:lnTo>
                  <a:lnTo>
                    <a:pt x="494" y="273"/>
                  </a:lnTo>
                  <a:lnTo>
                    <a:pt x="497" y="294"/>
                  </a:lnTo>
                  <a:lnTo>
                    <a:pt x="499" y="315"/>
                  </a:lnTo>
                  <a:lnTo>
                    <a:pt x="500" y="337"/>
                  </a:lnTo>
                  <a:lnTo>
                    <a:pt x="501" y="361"/>
                  </a:lnTo>
                  <a:lnTo>
                    <a:pt x="2374" y="337"/>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Freeform 30">
              <a:extLst>
                <a:ext uri="{FF2B5EF4-FFF2-40B4-BE49-F238E27FC236}">
                  <a16:creationId xmlns:a16="http://schemas.microsoft.com/office/drawing/2014/main" id="{98A6729F-7D95-4853-8B08-ADD10D9F763E}"/>
                </a:ext>
              </a:extLst>
            </p:cNvPr>
            <p:cNvSpPr>
              <a:spLocks/>
            </p:cNvSpPr>
            <p:nvPr/>
          </p:nvSpPr>
          <p:spPr bwMode="auto">
            <a:xfrm>
              <a:off x="3512" y="3171"/>
              <a:ext cx="563" cy="10"/>
            </a:xfrm>
            <a:custGeom>
              <a:avLst/>
              <a:gdLst>
                <a:gd name="T0" fmla="*/ 6 w 563"/>
                <a:gd name="T1" fmla="*/ 7 h 10"/>
                <a:gd name="T2" fmla="*/ 3 w 563"/>
                <a:gd name="T3" fmla="*/ 5 h 10"/>
                <a:gd name="T4" fmla="*/ 562 w 563"/>
                <a:gd name="T5" fmla="*/ 0 h 10"/>
                <a:gd name="T6" fmla="*/ 562 w 563"/>
                <a:gd name="T7" fmla="*/ 4 h 10"/>
                <a:gd name="T8" fmla="*/ 3 w 563"/>
                <a:gd name="T9" fmla="*/ 9 h 10"/>
                <a:gd name="T10" fmla="*/ 0 w 563"/>
                <a:gd name="T11" fmla="*/ 6 h 10"/>
                <a:gd name="T12" fmla="*/ 3 w 563"/>
                <a:gd name="T13" fmla="*/ 9 h 10"/>
                <a:gd name="T14" fmla="*/ 1 w 563"/>
                <a:gd name="T15" fmla="*/ 8 h 10"/>
                <a:gd name="T16" fmla="*/ 0 w 563"/>
                <a:gd name="T17" fmla="*/ 7 h 10"/>
                <a:gd name="T18" fmla="*/ 1 w 563"/>
                <a:gd name="T19" fmla="*/ 5 h 10"/>
                <a:gd name="T20" fmla="*/ 3 w 563"/>
                <a:gd name="T21" fmla="*/ 5 h 10"/>
                <a:gd name="T22" fmla="*/ 6 w 563"/>
                <a:gd name="T23"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3" h="10">
                  <a:moveTo>
                    <a:pt x="6" y="7"/>
                  </a:moveTo>
                  <a:lnTo>
                    <a:pt x="3" y="5"/>
                  </a:lnTo>
                  <a:lnTo>
                    <a:pt x="562" y="0"/>
                  </a:lnTo>
                  <a:lnTo>
                    <a:pt x="562" y="4"/>
                  </a:lnTo>
                  <a:lnTo>
                    <a:pt x="3" y="9"/>
                  </a:lnTo>
                  <a:lnTo>
                    <a:pt x="0" y="6"/>
                  </a:lnTo>
                  <a:lnTo>
                    <a:pt x="3" y="9"/>
                  </a:lnTo>
                  <a:lnTo>
                    <a:pt x="1" y="8"/>
                  </a:lnTo>
                  <a:lnTo>
                    <a:pt x="0" y="7"/>
                  </a:lnTo>
                  <a:lnTo>
                    <a:pt x="1" y="5"/>
                  </a:lnTo>
                  <a:lnTo>
                    <a:pt x="3" y="5"/>
                  </a:lnTo>
                  <a:lnTo>
                    <a:pt x="6" y="7"/>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Freeform 31">
              <a:extLst>
                <a:ext uri="{FF2B5EF4-FFF2-40B4-BE49-F238E27FC236}">
                  <a16:creationId xmlns:a16="http://schemas.microsoft.com/office/drawing/2014/main" id="{C60E11EC-4F19-4D57-9B87-77422DA60CAE}"/>
                </a:ext>
              </a:extLst>
            </p:cNvPr>
            <p:cNvSpPr>
              <a:spLocks/>
            </p:cNvSpPr>
            <p:nvPr/>
          </p:nvSpPr>
          <p:spPr bwMode="auto">
            <a:xfrm>
              <a:off x="3512" y="2804"/>
              <a:ext cx="289" cy="374"/>
            </a:xfrm>
            <a:custGeom>
              <a:avLst/>
              <a:gdLst>
                <a:gd name="T0" fmla="*/ 285 w 289"/>
                <a:gd name="T1" fmla="*/ 7 h 351"/>
                <a:gd name="T2" fmla="*/ 248 w 289"/>
                <a:gd name="T3" fmla="*/ 9 h 351"/>
                <a:gd name="T4" fmla="*/ 217 w 289"/>
                <a:gd name="T5" fmla="*/ 14 h 351"/>
                <a:gd name="T6" fmla="*/ 188 w 289"/>
                <a:gd name="T7" fmla="*/ 18 h 351"/>
                <a:gd name="T8" fmla="*/ 164 w 289"/>
                <a:gd name="T9" fmla="*/ 24 h 351"/>
                <a:gd name="T10" fmla="*/ 144 w 289"/>
                <a:gd name="T11" fmla="*/ 32 h 351"/>
                <a:gd name="T12" fmla="*/ 125 w 289"/>
                <a:gd name="T13" fmla="*/ 41 h 351"/>
                <a:gd name="T14" fmla="*/ 109 w 289"/>
                <a:gd name="T15" fmla="*/ 54 h 351"/>
                <a:gd name="T16" fmla="*/ 96 w 289"/>
                <a:gd name="T17" fmla="*/ 69 h 351"/>
                <a:gd name="T18" fmla="*/ 84 w 289"/>
                <a:gd name="T19" fmla="*/ 88 h 351"/>
                <a:gd name="T20" fmla="*/ 72 w 289"/>
                <a:gd name="T21" fmla="*/ 110 h 351"/>
                <a:gd name="T22" fmla="*/ 62 w 289"/>
                <a:gd name="T23" fmla="*/ 137 h 351"/>
                <a:gd name="T24" fmla="*/ 52 w 289"/>
                <a:gd name="T25" fmla="*/ 169 h 351"/>
                <a:gd name="T26" fmla="*/ 42 w 289"/>
                <a:gd name="T27" fmla="*/ 206 h 351"/>
                <a:gd name="T28" fmla="*/ 31 w 289"/>
                <a:gd name="T29" fmla="*/ 248 h 351"/>
                <a:gd name="T30" fmla="*/ 19 w 289"/>
                <a:gd name="T31" fmla="*/ 296 h 351"/>
                <a:gd name="T32" fmla="*/ 6 w 289"/>
                <a:gd name="T33" fmla="*/ 350 h 351"/>
                <a:gd name="T34" fmla="*/ 6 w 289"/>
                <a:gd name="T35" fmla="*/ 320 h 351"/>
                <a:gd name="T36" fmla="*/ 19 w 289"/>
                <a:gd name="T37" fmla="*/ 269 h 351"/>
                <a:gd name="T38" fmla="*/ 30 w 289"/>
                <a:gd name="T39" fmla="*/ 224 h 351"/>
                <a:gd name="T40" fmla="*/ 40 w 289"/>
                <a:gd name="T41" fmla="*/ 184 h 351"/>
                <a:gd name="T42" fmla="*/ 51 w 289"/>
                <a:gd name="T43" fmla="*/ 150 h 351"/>
                <a:gd name="T44" fmla="*/ 62 w 289"/>
                <a:gd name="T45" fmla="*/ 120 h 351"/>
                <a:gd name="T46" fmla="*/ 72 w 289"/>
                <a:gd name="T47" fmla="*/ 96 h 351"/>
                <a:gd name="T48" fmla="*/ 85 w 289"/>
                <a:gd name="T49" fmla="*/ 74 h 351"/>
                <a:gd name="T50" fmla="*/ 98 w 289"/>
                <a:gd name="T51" fmla="*/ 56 h 351"/>
                <a:gd name="T52" fmla="*/ 114 w 289"/>
                <a:gd name="T53" fmla="*/ 41 h 351"/>
                <a:gd name="T54" fmla="*/ 131 w 289"/>
                <a:gd name="T55" fmla="*/ 30 h 351"/>
                <a:gd name="T56" fmla="*/ 152 w 289"/>
                <a:gd name="T57" fmla="*/ 20 h 351"/>
                <a:gd name="T58" fmla="*/ 175 w 289"/>
                <a:gd name="T59" fmla="*/ 14 h 351"/>
                <a:gd name="T60" fmla="*/ 201 w 289"/>
                <a:gd name="T61" fmla="*/ 9 h 351"/>
                <a:gd name="T62" fmla="*/ 231 w 289"/>
                <a:gd name="T63" fmla="*/ 4 h 351"/>
                <a:gd name="T64" fmla="*/ 266 w 289"/>
                <a:gd name="T65" fmla="*/ 1 h 351"/>
                <a:gd name="T66" fmla="*/ 287 w 289"/>
                <a:gd name="T67" fmla="*/ 1 h 351"/>
                <a:gd name="T68" fmla="*/ 287 w 289"/>
                <a:gd name="T69" fmla="*/ 5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9" h="351">
                  <a:moveTo>
                    <a:pt x="285" y="7"/>
                  </a:moveTo>
                  <a:lnTo>
                    <a:pt x="285" y="7"/>
                  </a:lnTo>
                  <a:lnTo>
                    <a:pt x="266" y="8"/>
                  </a:lnTo>
                  <a:lnTo>
                    <a:pt x="248" y="9"/>
                  </a:lnTo>
                  <a:lnTo>
                    <a:pt x="232" y="11"/>
                  </a:lnTo>
                  <a:lnTo>
                    <a:pt x="217" y="14"/>
                  </a:lnTo>
                  <a:lnTo>
                    <a:pt x="202" y="15"/>
                  </a:lnTo>
                  <a:lnTo>
                    <a:pt x="188" y="18"/>
                  </a:lnTo>
                  <a:lnTo>
                    <a:pt x="176" y="20"/>
                  </a:lnTo>
                  <a:lnTo>
                    <a:pt x="164" y="24"/>
                  </a:lnTo>
                  <a:lnTo>
                    <a:pt x="153" y="27"/>
                  </a:lnTo>
                  <a:lnTo>
                    <a:pt x="144" y="32"/>
                  </a:lnTo>
                  <a:lnTo>
                    <a:pt x="134" y="36"/>
                  </a:lnTo>
                  <a:lnTo>
                    <a:pt x="125" y="41"/>
                  </a:lnTo>
                  <a:lnTo>
                    <a:pt x="117" y="47"/>
                  </a:lnTo>
                  <a:lnTo>
                    <a:pt x="109" y="54"/>
                  </a:lnTo>
                  <a:lnTo>
                    <a:pt x="103" y="61"/>
                  </a:lnTo>
                  <a:lnTo>
                    <a:pt x="96" y="69"/>
                  </a:lnTo>
                  <a:lnTo>
                    <a:pt x="90" y="78"/>
                  </a:lnTo>
                  <a:lnTo>
                    <a:pt x="84" y="88"/>
                  </a:lnTo>
                  <a:lnTo>
                    <a:pt x="78" y="98"/>
                  </a:lnTo>
                  <a:lnTo>
                    <a:pt x="72" y="110"/>
                  </a:lnTo>
                  <a:lnTo>
                    <a:pt x="68" y="124"/>
                  </a:lnTo>
                  <a:lnTo>
                    <a:pt x="62" y="137"/>
                  </a:lnTo>
                  <a:lnTo>
                    <a:pt x="57" y="153"/>
                  </a:lnTo>
                  <a:lnTo>
                    <a:pt x="52" y="169"/>
                  </a:lnTo>
                  <a:lnTo>
                    <a:pt x="46" y="186"/>
                  </a:lnTo>
                  <a:lnTo>
                    <a:pt x="42" y="206"/>
                  </a:lnTo>
                  <a:lnTo>
                    <a:pt x="36" y="225"/>
                  </a:lnTo>
                  <a:lnTo>
                    <a:pt x="31" y="248"/>
                  </a:lnTo>
                  <a:lnTo>
                    <a:pt x="25" y="271"/>
                  </a:lnTo>
                  <a:lnTo>
                    <a:pt x="19" y="296"/>
                  </a:lnTo>
                  <a:lnTo>
                    <a:pt x="13" y="322"/>
                  </a:lnTo>
                  <a:lnTo>
                    <a:pt x="6" y="350"/>
                  </a:lnTo>
                  <a:lnTo>
                    <a:pt x="0" y="348"/>
                  </a:lnTo>
                  <a:lnTo>
                    <a:pt x="6" y="320"/>
                  </a:lnTo>
                  <a:lnTo>
                    <a:pt x="13" y="295"/>
                  </a:lnTo>
                  <a:lnTo>
                    <a:pt x="19" y="269"/>
                  </a:lnTo>
                  <a:lnTo>
                    <a:pt x="25" y="246"/>
                  </a:lnTo>
                  <a:lnTo>
                    <a:pt x="30" y="224"/>
                  </a:lnTo>
                  <a:lnTo>
                    <a:pt x="35" y="204"/>
                  </a:lnTo>
                  <a:lnTo>
                    <a:pt x="40" y="184"/>
                  </a:lnTo>
                  <a:lnTo>
                    <a:pt x="46" y="166"/>
                  </a:lnTo>
                  <a:lnTo>
                    <a:pt x="51" y="150"/>
                  </a:lnTo>
                  <a:lnTo>
                    <a:pt x="57" y="134"/>
                  </a:lnTo>
                  <a:lnTo>
                    <a:pt x="62" y="120"/>
                  </a:lnTo>
                  <a:lnTo>
                    <a:pt x="68" y="108"/>
                  </a:lnTo>
                  <a:lnTo>
                    <a:pt x="72" y="96"/>
                  </a:lnTo>
                  <a:lnTo>
                    <a:pt x="78" y="85"/>
                  </a:lnTo>
                  <a:lnTo>
                    <a:pt x="85" y="74"/>
                  </a:lnTo>
                  <a:lnTo>
                    <a:pt x="91" y="65"/>
                  </a:lnTo>
                  <a:lnTo>
                    <a:pt x="98" y="56"/>
                  </a:lnTo>
                  <a:lnTo>
                    <a:pt x="106" y="49"/>
                  </a:lnTo>
                  <a:lnTo>
                    <a:pt x="114" y="41"/>
                  </a:lnTo>
                  <a:lnTo>
                    <a:pt x="122" y="36"/>
                  </a:lnTo>
                  <a:lnTo>
                    <a:pt x="131" y="30"/>
                  </a:lnTo>
                  <a:lnTo>
                    <a:pt x="141" y="25"/>
                  </a:lnTo>
                  <a:lnTo>
                    <a:pt x="152" y="20"/>
                  </a:lnTo>
                  <a:lnTo>
                    <a:pt x="163" y="17"/>
                  </a:lnTo>
                  <a:lnTo>
                    <a:pt x="175" y="14"/>
                  </a:lnTo>
                  <a:lnTo>
                    <a:pt x="188" y="11"/>
                  </a:lnTo>
                  <a:lnTo>
                    <a:pt x="201" y="9"/>
                  </a:lnTo>
                  <a:lnTo>
                    <a:pt x="216" y="7"/>
                  </a:lnTo>
                  <a:lnTo>
                    <a:pt x="231" y="4"/>
                  </a:lnTo>
                  <a:lnTo>
                    <a:pt x="248" y="3"/>
                  </a:lnTo>
                  <a:lnTo>
                    <a:pt x="266" y="1"/>
                  </a:lnTo>
                  <a:lnTo>
                    <a:pt x="285" y="0"/>
                  </a:lnTo>
                  <a:lnTo>
                    <a:pt x="287" y="1"/>
                  </a:lnTo>
                  <a:lnTo>
                    <a:pt x="288" y="3"/>
                  </a:lnTo>
                  <a:lnTo>
                    <a:pt x="287" y="5"/>
                  </a:lnTo>
                  <a:lnTo>
                    <a:pt x="285" y="7"/>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Freeform 32">
              <a:extLst>
                <a:ext uri="{FF2B5EF4-FFF2-40B4-BE49-F238E27FC236}">
                  <a16:creationId xmlns:a16="http://schemas.microsoft.com/office/drawing/2014/main" id="{69C5BABA-7594-41B0-B4A8-955700D1124A}"/>
                </a:ext>
              </a:extLst>
            </p:cNvPr>
            <p:cNvSpPr>
              <a:spLocks/>
            </p:cNvSpPr>
            <p:nvPr/>
          </p:nvSpPr>
          <p:spPr bwMode="auto">
            <a:xfrm>
              <a:off x="3802" y="2804"/>
              <a:ext cx="276" cy="369"/>
            </a:xfrm>
            <a:custGeom>
              <a:avLst/>
              <a:gdLst>
                <a:gd name="T0" fmla="*/ 269 w 276"/>
                <a:gd name="T1" fmla="*/ 342 h 346"/>
                <a:gd name="T2" fmla="*/ 261 w 276"/>
                <a:gd name="T3" fmla="*/ 296 h 346"/>
                <a:gd name="T4" fmla="*/ 254 w 276"/>
                <a:gd name="T5" fmla="*/ 254 h 346"/>
                <a:gd name="T6" fmla="*/ 244 w 276"/>
                <a:gd name="T7" fmla="*/ 216 h 346"/>
                <a:gd name="T8" fmla="*/ 235 w 276"/>
                <a:gd name="T9" fmla="*/ 181 h 346"/>
                <a:gd name="T10" fmla="*/ 225 w 276"/>
                <a:gd name="T11" fmla="*/ 150 h 346"/>
                <a:gd name="T12" fmla="*/ 213 w 276"/>
                <a:gd name="T13" fmla="*/ 123 h 346"/>
                <a:gd name="T14" fmla="*/ 199 w 276"/>
                <a:gd name="T15" fmla="*/ 98 h 346"/>
                <a:gd name="T16" fmla="*/ 186 w 276"/>
                <a:gd name="T17" fmla="*/ 78 h 346"/>
                <a:gd name="T18" fmla="*/ 169 w 276"/>
                <a:gd name="T19" fmla="*/ 59 h 346"/>
                <a:gd name="T20" fmla="*/ 152 w 276"/>
                <a:gd name="T21" fmla="*/ 44 h 346"/>
                <a:gd name="T22" fmla="*/ 132 w 276"/>
                <a:gd name="T23" fmla="*/ 31 h 346"/>
                <a:gd name="T24" fmla="*/ 111 w 276"/>
                <a:gd name="T25" fmla="*/ 21 h 346"/>
                <a:gd name="T26" fmla="*/ 86 w 276"/>
                <a:gd name="T27" fmla="*/ 15 h 346"/>
                <a:gd name="T28" fmla="*/ 60 w 276"/>
                <a:gd name="T29" fmla="*/ 9 h 346"/>
                <a:gd name="T30" fmla="*/ 32 w 276"/>
                <a:gd name="T31" fmla="*/ 7 h 346"/>
                <a:gd name="T32" fmla="*/ 0 w 276"/>
                <a:gd name="T33" fmla="*/ 7 h 346"/>
                <a:gd name="T34" fmla="*/ 16 w 276"/>
                <a:gd name="T35" fmla="*/ 0 h 346"/>
                <a:gd name="T36" fmla="*/ 48 w 276"/>
                <a:gd name="T37" fmla="*/ 1 h 346"/>
                <a:gd name="T38" fmla="*/ 75 w 276"/>
                <a:gd name="T39" fmla="*/ 4 h 346"/>
                <a:gd name="T40" fmla="*/ 100 w 276"/>
                <a:gd name="T41" fmla="*/ 11 h 346"/>
                <a:gd name="T42" fmla="*/ 124 w 276"/>
                <a:gd name="T43" fmla="*/ 20 h 346"/>
                <a:gd name="T44" fmla="*/ 146 w 276"/>
                <a:gd name="T45" fmla="*/ 32 h 346"/>
                <a:gd name="T46" fmla="*/ 165 w 276"/>
                <a:gd name="T47" fmla="*/ 45 h 346"/>
                <a:gd name="T48" fmla="*/ 182 w 276"/>
                <a:gd name="T49" fmla="*/ 63 h 346"/>
                <a:gd name="T50" fmla="*/ 198 w 276"/>
                <a:gd name="T51" fmla="*/ 83 h 346"/>
                <a:gd name="T52" fmla="*/ 212 w 276"/>
                <a:gd name="T53" fmla="*/ 107 h 346"/>
                <a:gd name="T54" fmla="*/ 224 w 276"/>
                <a:gd name="T55" fmla="*/ 133 h 346"/>
                <a:gd name="T56" fmla="*/ 236 w 276"/>
                <a:gd name="T57" fmla="*/ 163 h 346"/>
                <a:gd name="T58" fmla="*/ 246 w 276"/>
                <a:gd name="T59" fmla="*/ 196 h 346"/>
                <a:gd name="T60" fmla="*/ 255 w 276"/>
                <a:gd name="T61" fmla="*/ 233 h 346"/>
                <a:gd name="T62" fmla="*/ 264 w 276"/>
                <a:gd name="T63" fmla="*/ 273 h 346"/>
                <a:gd name="T64" fmla="*/ 271 w 276"/>
                <a:gd name="T65" fmla="*/ 318 h 346"/>
                <a:gd name="T66" fmla="*/ 272 w 276"/>
                <a:gd name="T67" fmla="*/ 345 h 346"/>
                <a:gd name="T68" fmla="*/ 274 w 276"/>
                <a:gd name="T69" fmla="*/ 344 h 346"/>
                <a:gd name="T70" fmla="*/ 270 w 276"/>
                <a:gd name="T71" fmla="*/ 345 h 346"/>
                <a:gd name="T72" fmla="*/ 272 w 276"/>
                <a:gd name="T73" fmla="*/ 33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6" h="346">
                  <a:moveTo>
                    <a:pt x="272" y="338"/>
                  </a:moveTo>
                  <a:lnTo>
                    <a:pt x="269" y="342"/>
                  </a:lnTo>
                  <a:lnTo>
                    <a:pt x="265" y="319"/>
                  </a:lnTo>
                  <a:lnTo>
                    <a:pt x="261" y="296"/>
                  </a:lnTo>
                  <a:lnTo>
                    <a:pt x="258" y="274"/>
                  </a:lnTo>
                  <a:lnTo>
                    <a:pt x="254" y="254"/>
                  </a:lnTo>
                  <a:lnTo>
                    <a:pt x="249" y="235"/>
                  </a:lnTo>
                  <a:lnTo>
                    <a:pt x="244" y="216"/>
                  </a:lnTo>
                  <a:lnTo>
                    <a:pt x="240" y="198"/>
                  </a:lnTo>
                  <a:lnTo>
                    <a:pt x="235" y="181"/>
                  </a:lnTo>
                  <a:lnTo>
                    <a:pt x="230" y="166"/>
                  </a:lnTo>
                  <a:lnTo>
                    <a:pt x="225" y="150"/>
                  </a:lnTo>
                  <a:lnTo>
                    <a:pt x="218" y="136"/>
                  </a:lnTo>
                  <a:lnTo>
                    <a:pt x="213" y="123"/>
                  </a:lnTo>
                  <a:lnTo>
                    <a:pt x="206" y="110"/>
                  </a:lnTo>
                  <a:lnTo>
                    <a:pt x="199" y="98"/>
                  </a:lnTo>
                  <a:lnTo>
                    <a:pt x="193" y="87"/>
                  </a:lnTo>
                  <a:lnTo>
                    <a:pt x="186" y="78"/>
                  </a:lnTo>
                  <a:lnTo>
                    <a:pt x="178" y="68"/>
                  </a:lnTo>
                  <a:lnTo>
                    <a:pt x="169" y="59"/>
                  </a:lnTo>
                  <a:lnTo>
                    <a:pt x="161" y="51"/>
                  </a:lnTo>
                  <a:lnTo>
                    <a:pt x="152" y="44"/>
                  </a:lnTo>
                  <a:lnTo>
                    <a:pt x="142" y="38"/>
                  </a:lnTo>
                  <a:lnTo>
                    <a:pt x="132" y="31"/>
                  </a:lnTo>
                  <a:lnTo>
                    <a:pt x="122" y="26"/>
                  </a:lnTo>
                  <a:lnTo>
                    <a:pt x="111" y="21"/>
                  </a:lnTo>
                  <a:lnTo>
                    <a:pt x="99" y="18"/>
                  </a:lnTo>
                  <a:lnTo>
                    <a:pt x="86" y="15"/>
                  </a:lnTo>
                  <a:lnTo>
                    <a:pt x="74" y="11"/>
                  </a:lnTo>
                  <a:lnTo>
                    <a:pt x="60" y="9"/>
                  </a:lnTo>
                  <a:lnTo>
                    <a:pt x="46" y="8"/>
                  </a:lnTo>
                  <a:lnTo>
                    <a:pt x="32" y="7"/>
                  </a:lnTo>
                  <a:lnTo>
                    <a:pt x="16" y="7"/>
                  </a:lnTo>
                  <a:lnTo>
                    <a:pt x="0" y="7"/>
                  </a:lnTo>
                  <a:lnTo>
                    <a:pt x="0" y="0"/>
                  </a:lnTo>
                  <a:lnTo>
                    <a:pt x="16" y="0"/>
                  </a:lnTo>
                  <a:lnTo>
                    <a:pt x="32" y="0"/>
                  </a:lnTo>
                  <a:lnTo>
                    <a:pt x="48" y="1"/>
                  </a:lnTo>
                  <a:lnTo>
                    <a:pt x="61" y="3"/>
                  </a:lnTo>
                  <a:lnTo>
                    <a:pt x="75" y="4"/>
                  </a:lnTo>
                  <a:lnTo>
                    <a:pt x="88" y="8"/>
                  </a:lnTo>
                  <a:lnTo>
                    <a:pt x="100" y="11"/>
                  </a:lnTo>
                  <a:lnTo>
                    <a:pt x="113" y="15"/>
                  </a:lnTo>
                  <a:lnTo>
                    <a:pt x="124" y="20"/>
                  </a:lnTo>
                  <a:lnTo>
                    <a:pt x="135" y="25"/>
                  </a:lnTo>
                  <a:lnTo>
                    <a:pt x="146" y="32"/>
                  </a:lnTo>
                  <a:lnTo>
                    <a:pt x="155" y="38"/>
                  </a:lnTo>
                  <a:lnTo>
                    <a:pt x="165" y="45"/>
                  </a:lnTo>
                  <a:lnTo>
                    <a:pt x="174" y="54"/>
                  </a:lnTo>
                  <a:lnTo>
                    <a:pt x="182" y="63"/>
                  </a:lnTo>
                  <a:lnTo>
                    <a:pt x="190" y="73"/>
                  </a:lnTo>
                  <a:lnTo>
                    <a:pt x="198" y="83"/>
                  </a:lnTo>
                  <a:lnTo>
                    <a:pt x="205" y="95"/>
                  </a:lnTo>
                  <a:lnTo>
                    <a:pt x="212" y="107"/>
                  </a:lnTo>
                  <a:lnTo>
                    <a:pt x="218" y="120"/>
                  </a:lnTo>
                  <a:lnTo>
                    <a:pt x="224" y="133"/>
                  </a:lnTo>
                  <a:lnTo>
                    <a:pt x="230" y="148"/>
                  </a:lnTo>
                  <a:lnTo>
                    <a:pt x="236" y="163"/>
                  </a:lnTo>
                  <a:lnTo>
                    <a:pt x="241" y="179"/>
                  </a:lnTo>
                  <a:lnTo>
                    <a:pt x="246" y="196"/>
                  </a:lnTo>
                  <a:lnTo>
                    <a:pt x="250" y="214"/>
                  </a:lnTo>
                  <a:lnTo>
                    <a:pt x="255" y="233"/>
                  </a:lnTo>
                  <a:lnTo>
                    <a:pt x="260" y="253"/>
                  </a:lnTo>
                  <a:lnTo>
                    <a:pt x="264" y="273"/>
                  </a:lnTo>
                  <a:lnTo>
                    <a:pt x="267" y="295"/>
                  </a:lnTo>
                  <a:lnTo>
                    <a:pt x="271" y="318"/>
                  </a:lnTo>
                  <a:lnTo>
                    <a:pt x="275" y="342"/>
                  </a:lnTo>
                  <a:lnTo>
                    <a:pt x="272" y="345"/>
                  </a:lnTo>
                  <a:lnTo>
                    <a:pt x="275" y="342"/>
                  </a:lnTo>
                  <a:lnTo>
                    <a:pt x="274" y="344"/>
                  </a:lnTo>
                  <a:lnTo>
                    <a:pt x="273" y="345"/>
                  </a:lnTo>
                  <a:lnTo>
                    <a:pt x="270" y="345"/>
                  </a:lnTo>
                  <a:lnTo>
                    <a:pt x="269" y="342"/>
                  </a:lnTo>
                  <a:lnTo>
                    <a:pt x="272" y="338"/>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Freeform 33">
              <a:extLst>
                <a:ext uri="{FF2B5EF4-FFF2-40B4-BE49-F238E27FC236}">
                  <a16:creationId xmlns:a16="http://schemas.microsoft.com/office/drawing/2014/main" id="{6F9B8161-3B32-492C-80B4-97315771728A}"/>
                </a:ext>
              </a:extLst>
            </p:cNvPr>
            <p:cNvSpPr>
              <a:spLocks/>
            </p:cNvSpPr>
            <p:nvPr/>
          </p:nvSpPr>
          <p:spPr bwMode="auto">
            <a:xfrm>
              <a:off x="1697" y="3152"/>
              <a:ext cx="501" cy="48"/>
            </a:xfrm>
            <a:custGeom>
              <a:avLst/>
              <a:gdLst>
                <a:gd name="T0" fmla="*/ 6 w 501"/>
                <a:gd name="T1" fmla="*/ 3 h 45"/>
                <a:gd name="T2" fmla="*/ 3 w 501"/>
                <a:gd name="T3" fmla="*/ 0 h 45"/>
                <a:gd name="T4" fmla="*/ 500 w 501"/>
                <a:gd name="T5" fmla="*/ 38 h 45"/>
                <a:gd name="T6" fmla="*/ 500 w 501"/>
                <a:gd name="T7" fmla="*/ 44 h 45"/>
                <a:gd name="T8" fmla="*/ 3 w 501"/>
                <a:gd name="T9" fmla="*/ 6 h 45"/>
                <a:gd name="T10" fmla="*/ 0 w 501"/>
                <a:gd name="T11" fmla="*/ 3 h 45"/>
                <a:gd name="T12" fmla="*/ 3 w 501"/>
                <a:gd name="T13" fmla="*/ 6 h 45"/>
                <a:gd name="T14" fmla="*/ 1 w 501"/>
                <a:gd name="T15" fmla="*/ 6 h 45"/>
                <a:gd name="T16" fmla="*/ 0 w 501"/>
                <a:gd name="T17" fmla="*/ 3 h 45"/>
                <a:gd name="T18" fmla="*/ 1 w 501"/>
                <a:gd name="T19" fmla="*/ 1 h 45"/>
                <a:gd name="T20" fmla="*/ 3 w 501"/>
                <a:gd name="T21" fmla="*/ 0 h 45"/>
                <a:gd name="T22" fmla="*/ 6 w 501"/>
                <a:gd name="T23" fmla="*/ 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45">
                  <a:moveTo>
                    <a:pt x="6" y="3"/>
                  </a:moveTo>
                  <a:lnTo>
                    <a:pt x="3" y="0"/>
                  </a:lnTo>
                  <a:lnTo>
                    <a:pt x="500" y="38"/>
                  </a:lnTo>
                  <a:lnTo>
                    <a:pt x="500" y="44"/>
                  </a:lnTo>
                  <a:lnTo>
                    <a:pt x="3" y="6"/>
                  </a:lnTo>
                  <a:lnTo>
                    <a:pt x="0" y="3"/>
                  </a:lnTo>
                  <a:lnTo>
                    <a:pt x="3" y="6"/>
                  </a:lnTo>
                  <a:lnTo>
                    <a:pt x="1" y="6"/>
                  </a:lnTo>
                  <a:lnTo>
                    <a:pt x="0" y="3"/>
                  </a:lnTo>
                  <a:lnTo>
                    <a:pt x="1" y="1"/>
                  </a:lnTo>
                  <a:lnTo>
                    <a:pt x="3" y="0"/>
                  </a:lnTo>
                  <a:lnTo>
                    <a:pt x="6" y="3"/>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Freeform 34">
              <a:extLst>
                <a:ext uri="{FF2B5EF4-FFF2-40B4-BE49-F238E27FC236}">
                  <a16:creationId xmlns:a16="http://schemas.microsoft.com/office/drawing/2014/main" id="{38349D90-C158-4B5F-96E7-E3C5980C7DE0}"/>
                </a:ext>
              </a:extLst>
            </p:cNvPr>
            <p:cNvSpPr>
              <a:spLocks/>
            </p:cNvSpPr>
            <p:nvPr/>
          </p:nvSpPr>
          <p:spPr bwMode="auto">
            <a:xfrm>
              <a:off x="1697" y="2838"/>
              <a:ext cx="254" cy="312"/>
            </a:xfrm>
            <a:custGeom>
              <a:avLst/>
              <a:gdLst>
                <a:gd name="T0" fmla="*/ 250 w 254"/>
                <a:gd name="T1" fmla="*/ 7 h 293"/>
                <a:gd name="T2" fmla="*/ 250 w 254"/>
                <a:gd name="T3" fmla="*/ 7 h 293"/>
                <a:gd name="T4" fmla="*/ 223 w 254"/>
                <a:gd name="T5" fmla="*/ 8 h 293"/>
                <a:gd name="T6" fmla="*/ 197 w 254"/>
                <a:gd name="T7" fmla="*/ 12 h 293"/>
                <a:gd name="T8" fmla="*/ 173 w 254"/>
                <a:gd name="T9" fmla="*/ 16 h 293"/>
                <a:gd name="T10" fmla="*/ 150 w 254"/>
                <a:gd name="T11" fmla="*/ 23 h 293"/>
                <a:gd name="T12" fmla="*/ 128 w 254"/>
                <a:gd name="T13" fmla="*/ 31 h 293"/>
                <a:gd name="T14" fmla="*/ 108 w 254"/>
                <a:gd name="T15" fmla="*/ 42 h 293"/>
                <a:gd name="T16" fmla="*/ 89 w 254"/>
                <a:gd name="T17" fmla="*/ 54 h 293"/>
                <a:gd name="T18" fmla="*/ 73 w 254"/>
                <a:gd name="T19" fmla="*/ 70 h 293"/>
                <a:gd name="T20" fmla="*/ 57 w 254"/>
                <a:gd name="T21" fmla="*/ 87 h 293"/>
                <a:gd name="T22" fmla="*/ 43 w 254"/>
                <a:gd name="T23" fmla="*/ 107 h 293"/>
                <a:gd name="T24" fmla="*/ 31 w 254"/>
                <a:gd name="T25" fmla="*/ 130 h 293"/>
                <a:gd name="T26" fmla="*/ 22 w 254"/>
                <a:gd name="T27" fmla="*/ 155 h 293"/>
                <a:gd name="T28" fmla="*/ 15 w 254"/>
                <a:gd name="T29" fmla="*/ 185 h 293"/>
                <a:gd name="T30" fmla="*/ 10 w 254"/>
                <a:gd name="T31" fmla="*/ 217 h 293"/>
                <a:gd name="T32" fmla="*/ 7 w 254"/>
                <a:gd name="T33" fmla="*/ 252 h 293"/>
                <a:gd name="T34" fmla="*/ 6 w 254"/>
                <a:gd name="T35" fmla="*/ 292 h 293"/>
                <a:gd name="T36" fmla="*/ 0 w 254"/>
                <a:gd name="T37" fmla="*/ 292 h 293"/>
                <a:gd name="T38" fmla="*/ 1 w 254"/>
                <a:gd name="T39" fmla="*/ 252 h 293"/>
                <a:gd name="T40" fmla="*/ 4 w 254"/>
                <a:gd name="T41" fmla="*/ 216 h 293"/>
                <a:gd name="T42" fmla="*/ 9 w 254"/>
                <a:gd name="T43" fmla="*/ 183 h 293"/>
                <a:gd name="T44" fmla="*/ 16 w 254"/>
                <a:gd name="T45" fmla="*/ 154 h 293"/>
                <a:gd name="T46" fmla="*/ 26 w 254"/>
                <a:gd name="T47" fmla="*/ 127 h 293"/>
                <a:gd name="T48" fmla="*/ 38 w 254"/>
                <a:gd name="T49" fmla="*/ 103 h 293"/>
                <a:gd name="T50" fmla="*/ 52 w 254"/>
                <a:gd name="T51" fmla="*/ 82 h 293"/>
                <a:gd name="T52" fmla="*/ 68 w 254"/>
                <a:gd name="T53" fmla="*/ 65 h 293"/>
                <a:gd name="T54" fmla="*/ 85 w 254"/>
                <a:gd name="T55" fmla="*/ 48 h 293"/>
                <a:gd name="T56" fmla="*/ 105 w 254"/>
                <a:gd name="T57" fmla="*/ 36 h 293"/>
                <a:gd name="T58" fmla="*/ 125 w 254"/>
                <a:gd name="T59" fmla="*/ 25 h 293"/>
                <a:gd name="T60" fmla="*/ 148 w 254"/>
                <a:gd name="T61" fmla="*/ 16 h 293"/>
                <a:gd name="T62" fmla="*/ 172 w 254"/>
                <a:gd name="T63" fmla="*/ 9 h 293"/>
                <a:gd name="T64" fmla="*/ 196 w 254"/>
                <a:gd name="T65" fmla="*/ 5 h 293"/>
                <a:gd name="T66" fmla="*/ 223 w 254"/>
                <a:gd name="T67" fmla="*/ 2 h 293"/>
                <a:gd name="T68" fmla="*/ 250 w 254"/>
                <a:gd name="T69" fmla="*/ 0 h 293"/>
                <a:gd name="T70" fmla="*/ 252 w 254"/>
                <a:gd name="T71" fmla="*/ 2 h 293"/>
                <a:gd name="T72" fmla="*/ 253 w 254"/>
                <a:gd name="T73" fmla="*/ 3 h 293"/>
                <a:gd name="T74" fmla="*/ 252 w 254"/>
                <a:gd name="T75" fmla="*/ 6 h 293"/>
                <a:gd name="T76" fmla="*/ 250 w 254"/>
                <a:gd name="T77" fmla="*/ 7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4" h="293">
                  <a:moveTo>
                    <a:pt x="250" y="7"/>
                  </a:moveTo>
                  <a:lnTo>
                    <a:pt x="250" y="7"/>
                  </a:lnTo>
                  <a:lnTo>
                    <a:pt x="223" y="8"/>
                  </a:lnTo>
                  <a:lnTo>
                    <a:pt x="197" y="12"/>
                  </a:lnTo>
                  <a:lnTo>
                    <a:pt x="173" y="16"/>
                  </a:lnTo>
                  <a:lnTo>
                    <a:pt x="150" y="23"/>
                  </a:lnTo>
                  <a:lnTo>
                    <a:pt x="128" y="31"/>
                  </a:lnTo>
                  <a:lnTo>
                    <a:pt x="108" y="42"/>
                  </a:lnTo>
                  <a:lnTo>
                    <a:pt x="89" y="54"/>
                  </a:lnTo>
                  <a:lnTo>
                    <a:pt x="73" y="70"/>
                  </a:lnTo>
                  <a:lnTo>
                    <a:pt x="57" y="87"/>
                  </a:lnTo>
                  <a:lnTo>
                    <a:pt x="43" y="107"/>
                  </a:lnTo>
                  <a:lnTo>
                    <a:pt x="31" y="130"/>
                  </a:lnTo>
                  <a:lnTo>
                    <a:pt x="22" y="155"/>
                  </a:lnTo>
                  <a:lnTo>
                    <a:pt x="15" y="185"/>
                  </a:lnTo>
                  <a:lnTo>
                    <a:pt x="10" y="217"/>
                  </a:lnTo>
                  <a:lnTo>
                    <a:pt x="7" y="252"/>
                  </a:lnTo>
                  <a:lnTo>
                    <a:pt x="6" y="292"/>
                  </a:lnTo>
                  <a:lnTo>
                    <a:pt x="0" y="292"/>
                  </a:lnTo>
                  <a:lnTo>
                    <a:pt x="1" y="252"/>
                  </a:lnTo>
                  <a:lnTo>
                    <a:pt x="4" y="216"/>
                  </a:lnTo>
                  <a:lnTo>
                    <a:pt x="9" y="183"/>
                  </a:lnTo>
                  <a:lnTo>
                    <a:pt x="16" y="154"/>
                  </a:lnTo>
                  <a:lnTo>
                    <a:pt x="26" y="127"/>
                  </a:lnTo>
                  <a:lnTo>
                    <a:pt x="38" y="103"/>
                  </a:lnTo>
                  <a:lnTo>
                    <a:pt x="52" y="82"/>
                  </a:lnTo>
                  <a:lnTo>
                    <a:pt x="68" y="65"/>
                  </a:lnTo>
                  <a:lnTo>
                    <a:pt x="85" y="48"/>
                  </a:lnTo>
                  <a:lnTo>
                    <a:pt x="105" y="36"/>
                  </a:lnTo>
                  <a:lnTo>
                    <a:pt x="125" y="25"/>
                  </a:lnTo>
                  <a:lnTo>
                    <a:pt x="148" y="16"/>
                  </a:lnTo>
                  <a:lnTo>
                    <a:pt x="172" y="9"/>
                  </a:lnTo>
                  <a:lnTo>
                    <a:pt x="196" y="5"/>
                  </a:lnTo>
                  <a:lnTo>
                    <a:pt x="223" y="2"/>
                  </a:lnTo>
                  <a:lnTo>
                    <a:pt x="250" y="0"/>
                  </a:lnTo>
                  <a:lnTo>
                    <a:pt x="252" y="2"/>
                  </a:lnTo>
                  <a:lnTo>
                    <a:pt x="253" y="3"/>
                  </a:lnTo>
                  <a:lnTo>
                    <a:pt x="252" y="6"/>
                  </a:lnTo>
                  <a:lnTo>
                    <a:pt x="250" y="7"/>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Freeform 35">
              <a:extLst>
                <a:ext uri="{FF2B5EF4-FFF2-40B4-BE49-F238E27FC236}">
                  <a16:creationId xmlns:a16="http://schemas.microsoft.com/office/drawing/2014/main" id="{C30377FC-B147-4509-B48D-A1626C513257}"/>
                </a:ext>
              </a:extLst>
            </p:cNvPr>
            <p:cNvSpPr>
              <a:spLocks/>
            </p:cNvSpPr>
            <p:nvPr/>
          </p:nvSpPr>
          <p:spPr bwMode="auto">
            <a:xfrm>
              <a:off x="1952" y="2838"/>
              <a:ext cx="249" cy="362"/>
            </a:xfrm>
            <a:custGeom>
              <a:avLst/>
              <a:gdLst>
                <a:gd name="T0" fmla="*/ 242 w 249"/>
                <a:gd name="T1" fmla="*/ 335 h 339"/>
                <a:gd name="T2" fmla="*/ 240 w 249"/>
                <a:gd name="T3" fmla="*/ 288 h 339"/>
                <a:gd name="T4" fmla="*/ 235 w 249"/>
                <a:gd name="T5" fmla="*/ 248 h 339"/>
                <a:gd name="T6" fmla="*/ 230 w 249"/>
                <a:gd name="T7" fmla="*/ 209 h 339"/>
                <a:gd name="T8" fmla="*/ 223 w 249"/>
                <a:gd name="T9" fmla="*/ 177 h 339"/>
                <a:gd name="T10" fmla="*/ 216 w 249"/>
                <a:gd name="T11" fmla="*/ 146 h 339"/>
                <a:gd name="T12" fmla="*/ 207 w 249"/>
                <a:gd name="T13" fmla="*/ 120 h 339"/>
                <a:gd name="T14" fmla="*/ 195 w 249"/>
                <a:gd name="T15" fmla="*/ 98 h 339"/>
                <a:gd name="T16" fmla="*/ 182 w 249"/>
                <a:gd name="T17" fmla="*/ 78 h 339"/>
                <a:gd name="T18" fmla="*/ 167 w 249"/>
                <a:gd name="T19" fmla="*/ 61 h 339"/>
                <a:gd name="T20" fmla="*/ 150 w 249"/>
                <a:gd name="T21" fmla="*/ 48 h 339"/>
                <a:gd name="T22" fmla="*/ 132 w 249"/>
                <a:gd name="T23" fmla="*/ 36 h 339"/>
                <a:gd name="T24" fmla="*/ 110 w 249"/>
                <a:gd name="T25" fmla="*/ 27 h 339"/>
                <a:gd name="T26" fmla="*/ 87 w 249"/>
                <a:gd name="T27" fmla="*/ 20 h 339"/>
                <a:gd name="T28" fmla="*/ 60 w 249"/>
                <a:gd name="T29" fmla="*/ 14 h 339"/>
                <a:gd name="T30" fmla="*/ 32 w 249"/>
                <a:gd name="T31" fmla="*/ 9 h 339"/>
                <a:gd name="T32" fmla="*/ 0 w 249"/>
                <a:gd name="T33" fmla="*/ 7 h 339"/>
                <a:gd name="T34" fmla="*/ 16 w 249"/>
                <a:gd name="T35" fmla="*/ 2 h 339"/>
                <a:gd name="T36" fmla="*/ 47 w 249"/>
                <a:gd name="T37" fmla="*/ 5 h 339"/>
                <a:gd name="T38" fmla="*/ 75 w 249"/>
                <a:gd name="T39" fmla="*/ 9 h 339"/>
                <a:gd name="T40" fmla="*/ 100 w 249"/>
                <a:gd name="T41" fmla="*/ 16 h 339"/>
                <a:gd name="T42" fmla="*/ 124 w 249"/>
                <a:gd name="T43" fmla="*/ 25 h 339"/>
                <a:gd name="T44" fmla="*/ 144 w 249"/>
                <a:gd name="T45" fmla="*/ 36 h 339"/>
                <a:gd name="T46" fmla="*/ 163 w 249"/>
                <a:gd name="T47" fmla="*/ 49 h 339"/>
                <a:gd name="T48" fmla="*/ 179 w 249"/>
                <a:gd name="T49" fmla="*/ 65 h 339"/>
                <a:gd name="T50" fmla="*/ 194 w 249"/>
                <a:gd name="T51" fmla="*/ 84 h 339"/>
                <a:gd name="T52" fmla="*/ 206 w 249"/>
                <a:gd name="T53" fmla="*/ 106 h 339"/>
                <a:gd name="T54" fmla="*/ 216 w 249"/>
                <a:gd name="T55" fmla="*/ 130 h 339"/>
                <a:gd name="T56" fmla="*/ 226 w 249"/>
                <a:gd name="T57" fmla="*/ 159 h 339"/>
                <a:gd name="T58" fmla="*/ 233 w 249"/>
                <a:gd name="T59" fmla="*/ 190 h 339"/>
                <a:gd name="T60" fmla="*/ 239 w 249"/>
                <a:gd name="T61" fmla="*/ 227 h 339"/>
                <a:gd name="T62" fmla="*/ 243 w 249"/>
                <a:gd name="T63" fmla="*/ 266 h 339"/>
                <a:gd name="T64" fmla="*/ 246 w 249"/>
                <a:gd name="T65" fmla="*/ 311 h 339"/>
                <a:gd name="T66" fmla="*/ 245 w 249"/>
                <a:gd name="T67" fmla="*/ 338 h 339"/>
                <a:gd name="T68" fmla="*/ 247 w 249"/>
                <a:gd name="T69" fmla="*/ 337 h 339"/>
                <a:gd name="T70" fmla="*/ 243 w 249"/>
                <a:gd name="T71" fmla="*/ 337 h 339"/>
                <a:gd name="T72" fmla="*/ 245 w 249"/>
                <a:gd name="T73" fmla="*/ 33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9" h="339">
                  <a:moveTo>
                    <a:pt x="245" y="331"/>
                  </a:moveTo>
                  <a:lnTo>
                    <a:pt x="242" y="335"/>
                  </a:lnTo>
                  <a:lnTo>
                    <a:pt x="240" y="311"/>
                  </a:lnTo>
                  <a:lnTo>
                    <a:pt x="240" y="288"/>
                  </a:lnTo>
                  <a:lnTo>
                    <a:pt x="237" y="267"/>
                  </a:lnTo>
                  <a:lnTo>
                    <a:pt x="235" y="248"/>
                  </a:lnTo>
                  <a:lnTo>
                    <a:pt x="233" y="228"/>
                  </a:lnTo>
                  <a:lnTo>
                    <a:pt x="230" y="209"/>
                  </a:lnTo>
                  <a:lnTo>
                    <a:pt x="227" y="193"/>
                  </a:lnTo>
                  <a:lnTo>
                    <a:pt x="223" y="177"/>
                  </a:lnTo>
                  <a:lnTo>
                    <a:pt x="220" y="161"/>
                  </a:lnTo>
                  <a:lnTo>
                    <a:pt x="216" y="146"/>
                  </a:lnTo>
                  <a:lnTo>
                    <a:pt x="211" y="133"/>
                  </a:lnTo>
                  <a:lnTo>
                    <a:pt x="207" y="120"/>
                  </a:lnTo>
                  <a:lnTo>
                    <a:pt x="201" y="108"/>
                  </a:lnTo>
                  <a:lnTo>
                    <a:pt x="195" y="98"/>
                  </a:lnTo>
                  <a:lnTo>
                    <a:pt x="188" y="88"/>
                  </a:lnTo>
                  <a:lnTo>
                    <a:pt x="182" y="78"/>
                  </a:lnTo>
                  <a:lnTo>
                    <a:pt x="175" y="70"/>
                  </a:lnTo>
                  <a:lnTo>
                    <a:pt x="167" y="61"/>
                  </a:lnTo>
                  <a:lnTo>
                    <a:pt x="160" y="55"/>
                  </a:lnTo>
                  <a:lnTo>
                    <a:pt x="150" y="48"/>
                  </a:lnTo>
                  <a:lnTo>
                    <a:pt x="142" y="42"/>
                  </a:lnTo>
                  <a:lnTo>
                    <a:pt x="132" y="36"/>
                  </a:lnTo>
                  <a:lnTo>
                    <a:pt x="121" y="32"/>
                  </a:lnTo>
                  <a:lnTo>
                    <a:pt x="110" y="27"/>
                  </a:lnTo>
                  <a:lnTo>
                    <a:pt x="99" y="23"/>
                  </a:lnTo>
                  <a:lnTo>
                    <a:pt x="87" y="20"/>
                  </a:lnTo>
                  <a:lnTo>
                    <a:pt x="74" y="16"/>
                  </a:lnTo>
                  <a:lnTo>
                    <a:pt x="60" y="14"/>
                  </a:lnTo>
                  <a:lnTo>
                    <a:pt x="47" y="12"/>
                  </a:lnTo>
                  <a:lnTo>
                    <a:pt x="32" y="9"/>
                  </a:lnTo>
                  <a:lnTo>
                    <a:pt x="16" y="9"/>
                  </a:lnTo>
                  <a:lnTo>
                    <a:pt x="0" y="7"/>
                  </a:lnTo>
                  <a:lnTo>
                    <a:pt x="0" y="0"/>
                  </a:lnTo>
                  <a:lnTo>
                    <a:pt x="16" y="2"/>
                  </a:lnTo>
                  <a:lnTo>
                    <a:pt x="32" y="3"/>
                  </a:lnTo>
                  <a:lnTo>
                    <a:pt x="47" y="5"/>
                  </a:lnTo>
                  <a:lnTo>
                    <a:pt x="61" y="7"/>
                  </a:lnTo>
                  <a:lnTo>
                    <a:pt x="75" y="9"/>
                  </a:lnTo>
                  <a:lnTo>
                    <a:pt x="88" y="13"/>
                  </a:lnTo>
                  <a:lnTo>
                    <a:pt x="100" y="16"/>
                  </a:lnTo>
                  <a:lnTo>
                    <a:pt x="112" y="20"/>
                  </a:lnTo>
                  <a:lnTo>
                    <a:pt x="124" y="25"/>
                  </a:lnTo>
                  <a:lnTo>
                    <a:pt x="134" y="30"/>
                  </a:lnTo>
                  <a:lnTo>
                    <a:pt x="144" y="36"/>
                  </a:lnTo>
                  <a:lnTo>
                    <a:pt x="154" y="42"/>
                  </a:lnTo>
                  <a:lnTo>
                    <a:pt x="163" y="49"/>
                  </a:lnTo>
                  <a:lnTo>
                    <a:pt x="172" y="57"/>
                  </a:lnTo>
                  <a:lnTo>
                    <a:pt x="179" y="65"/>
                  </a:lnTo>
                  <a:lnTo>
                    <a:pt x="186" y="74"/>
                  </a:lnTo>
                  <a:lnTo>
                    <a:pt x="194" y="84"/>
                  </a:lnTo>
                  <a:lnTo>
                    <a:pt x="201" y="94"/>
                  </a:lnTo>
                  <a:lnTo>
                    <a:pt x="206" y="106"/>
                  </a:lnTo>
                  <a:lnTo>
                    <a:pt x="212" y="117"/>
                  </a:lnTo>
                  <a:lnTo>
                    <a:pt x="216" y="130"/>
                  </a:lnTo>
                  <a:lnTo>
                    <a:pt x="222" y="144"/>
                  </a:lnTo>
                  <a:lnTo>
                    <a:pt x="226" y="159"/>
                  </a:lnTo>
                  <a:lnTo>
                    <a:pt x="229" y="174"/>
                  </a:lnTo>
                  <a:lnTo>
                    <a:pt x="233" y="190"/>
                  </a:lnTo>
                  <a:lnTo>
                    <a:pt x="237" y="208"/>
                  </a:lnTo>
                  <a:lnTo>
                    <a:pt x="239" y="227"/>
                  </a:lnTo>
                  <a:lnTo>
                    <a:pt x="241" y="246"/>
                  </a:lnTo>
                  <a:lnTo>
                    <a:pt x="243" y="266"/>
                  </a:lnTo>
                  <a:lnTo>
                    <a:pt x="246" y="288"/>
                  </a:lnTo>
                  <a:lnTo>
                    <a:pt x="246" y="311"/>
                  </a:lnTo>
                  <a:lnTo>
                    <a:pt x="248" y="335"/>
                  </a:lnTo>
                  <a:lnTo>
                    <a:pt x="245" y="338"/>
                  </a:lnTo>
                  <a:lnTo>
                    <a:pt x="248" y="335"/>
                  </a:lnTo>
                  <a:lnTo>
                    <a:pt x="247" y="337"/>
                  </a:lnTo>
                  <a:lnTo>
                    <a:pt x="245" y="338"/>
                  </a:lnTo>
                  <a:lnTo>
                    <a:pt x="243" y="337"/>
                  </a:lnTo>
                  <a:lnTo>
                    <a:pt x="242" y="335"/>
                  </a:lnTo>
                  <a:lnTo>
                    <a:pt x="245" y="331"/>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Freeform 36">
              <a:extLst>
                <a:ext uri="{FF2B5EF4-FFF2-40B4-BE49-F238E27FC236}">
                  <a16:creationId xmlns:a16="http://schemas.microsoft.com/office/drawing/2014/main" id="{6CFFCC5F-DA39-4CAA-8F6B-4B91DD42B296}"/>
                </a:ext>
              </a:extLst>
            </p:cNvPr>
            <p:cNvSpPr>
              <a:spLocks/>
            </p:cNvSpPr>
            <p:nvPr/>
          </p:nvSpPr>
          <p:spPr bwMode="auto">
            <a:xfrm>
              <a:off x="4410" y="3073"/>
              <a:ext cx="110" cy="56"/>
            </a:xfrm>
            <a:custGeom>
              <a:avLst/>
              <a:gdLst>
                <a:gd name="T0" fmla="*/ 2 w 110"/>
                <a:gd name="T1" fmla="*/ 45 h 52"/>
                <a:gd name="T2" fmla="*/ 3 w 110"/>
                <a:gd name="T3" fmla="*/ 45 h 52"/>
                <a:gd name="T4" fmla="*/ 10 w 110"/>
                <a:gd name="T5" fmla="*/ 43 h 52"/>
                <a:gd name="T6" fmla="*/ 16 w 110"/>
                <a:gd name="T7" fmla="*/ 42 h 52"/>
                <a:gd name="T8" fmla="*/ 24 w 110"/>
                <a:gd name="T9" fmla="*/ 39 h 52"/>
                <a:gd name="T10" fmla="*/ 30 w 110"/>
                <a:gd name="T11" fmla="*/ 36 h 52"/>
                <a:gd name="T12" fmla="*/ 37 w 110"/>
                <a:gd name="T13" fmla="*/ 35 h 52"/>
                <a:gd name="T14" fmla="*/ 43 w 110"/>
                <a:gd name="T15" fmla="*/ 31 h 52"/>
                <a:gd name="T16" fmla="*/ 50 w 110"/>
                <a:gd name="T17" fmla="*/ 28 h 52"/>
                <a:gd name="T18" fmla="*/ 57 w 110"/>
                <a:gd name="T19" fmla="*/ 24 h 52"/>
                <a:gd name="T20" fmla="*/ 63 w 110"/>
                <a:gd name="T21" fmla="*/ 21 h 52"/>
                <a:gd name="T22" fmla="*/ 69 w 110"/>
                <a:gd name="T23" fmla="*/ 18 h 52"/>
                <a:gd name="T24" fmla="*/ 76 w 110"/>
                <a:gd name="T25" fmla="*/ 15 h 52"/>
                <a:gd name="T26" fmla="*/ 82 w 110"/>
                <a:gd name="T27" fmla="*/ 12 h 52"/>
                <a:gd name="T28" fmla="*/ 88 w 110"/>
                <a:gd name="T29" fmla="*/ 9 h 52"/>
                <a:gd name="T30" fmla="*/ 95 w 110"/>
                <a:gd name="T31" fmla="*/ 5 h 52"/>
                <a:gd name="T32" fmla="*/ 102 w 110"/>
                <a:gd name="T33" fmla="*/ 2 h 52"/>
                <a:gd name="T34" fmla="*/ 108 w 110"/>
                <a:gd name="T35" fmla="*/ 0 h 52"/>
                <a:gd name="T36" fmla="*/ 109 w 110"/>
                <a:gd name="T37" fmla="*/ 6 h 52"/>
                <a:gd name="T38" fmla="*/ 103 w 110"/>
                <a:gd name="T39" fmla="*/ 9 h 52"/>
                <a:gd name="T40" fmla="*/ 97 w 110"/>
                <a:gd name="T41" fmla="*/ 11 h 52"/>
                <a:gd name="T42" fmla="*/ 91 w 110"/>
                <a:gd name="T43" fmla="*/ 14 h 52"/>
                <a:gd name="T44" fmla="*/ 85 w 110"/>
                <a:gd name="T45" fmla="*/ 17 h 52"/>
                <a:gd name="T46" fmla="*/ 78 w 110"/>
                <a:gd name="T47" fmla="*/ 20 h 52"/>
                <a:gd name="T48" fmla="*/ 72 w 110"/>
                <a:gd name="T49" fmla="*/ 24 h 52"/>
                <a:gd name="T50" fmla="*/ 66 w 110"/>
                <a:gd name="T51" fmla="*/ 27 h 52"/>
                <a:gd name="T52" fmla="*/ 59 w 110"/>
                <a:gd name="T53" fmla="*/ 30 h 52"/>
                <a:gd name="T54" fmla="*/ 52 w 110"/>
                <a:gd name="T55" fmla="*/ 33 h 52"/>
                <a:gd name="T56" fmla="*/ 46 w 110"/>
                <a:gd name="T57" fmla="*/ 36 h 52"/>
                <a:gd name="T58" fmla="*/ 39 w 110"/>
                <a:gd name="T59" fmla="*/ 39 h 52"/>
                <a:gd name="T60" fmla="*/ 32 w 110"/>
                <a:gd name="T61" fmla="*/ 43 h 52"/>
                <a:gd name="T62" fmla="*/ 25 w 110"/>
                <a:gd name="T63" fmla="*/ 46 h 52"/>
                <a:gd name="T64" fmla="*/ 18 w 110"/>
                <a:gd name="T65" fmla="*/ 48 h 52"/>
                <a:gd name="T66" fmla="*/ 11 w 110"/>
                <a:gd name="T67" fmla="*/ 49 h 52"/>
                <a:gd name="T68" fmla="*/ 4 w 110"/>
                <a:gd name="T69" fmla="*/ 51 h 52"/>
                <a:gd name="T70" fmla="*/ 4 w 110"/>
                <a:gd name="T71" fmla="*/ 51 h 52"/>
                <a:gd name="T72" fmla="*/ 4 w 110"/>
                <a:gd name="T73" fmla="*/ 51 h 52"/>
                <a:gd name="T74" fmla="*/ 1 w 110"/>
                <a:gd name="T75" fmla="*/ 50 h 52"/>
                <a:gd name="T76" fmla="*/ 0 w 110"/>
                <a:gd name="T77" fmla="*/ 49 h 52"/>
                <a:gd name="T78" fmla="*/ 1 w 110"/>
                <a:gd name="T79" fmla="*/ 46 h 52"/>
                <a:gd name="T80" fmla="*/ 3 w 110"/>
                <a:gd name="T81" fmla="*/ 45 h 52"/>
                <a:gd name="T82" fmla="*/ 2 w 110"/>
                <a:gd name="T83" fmla="*/ 4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0" h="52">
                  <a:moveTo>
                    <a:pt x="2" y="45"/>
                  </a:moveTo>
                  <a:lnTo>
                    <a:pt x="3" y="45"/>
                  </a:lnTo>
                  <a:lnTo>
                    <a:pt x="10" y="43"/>
                  </a:lnTo>
                  <a:lnTo>
                    <a:pt x="16" y="42"/>
                  </a:lnTo>
                  <a:lnTo>
                    <a:pt x="24" y="39"/>
                  </a:lnTo>
                  <a:lnTo>
                    <a:pt x="30" y="36"/>
                  </a:lnTo>
                  <a:lnTo>
                    <a:pt x="37" y="35"/>
                  </a:lnTo>
                  <a:lnTo>
                    <a:pt x="43" y="31"/>
                  </a:lnTo>
                  <a:lnTo>
                    <a:pt x="50" y="28"/>
                  </a:lnTo>
                  <a:lnTo>
                    <a:pt x="57" y="24"/>
                  </a:lnTo>
                  <a:lnTo>
                    <a:pt x="63" y="21"/>
                  </a:lnTo>
                  <a:lnTo>
                    <a:pt x="69" y="18"/>
                  </a:lnTo>
                  <a:lnTo>
                    <a:pt x="76" y="15"/>
                  </a:lnTo>
                  <a:lnTo>
                    <a:pt x="82" y="12"/>
                  </a:lnTo>
                  <a:lnTo>
                    <a:pt x="88" y="9"/>
                  </a:lnTo>
                  <a:lnTo>
                    <a:pt x="95" y="5"/>
                  </a:lnTo>
                  <a:lnTo>
                    <a:pt x="102" y="2"/>
                  </a:lnTo>
                  <a:lnTo>
                    <a:pt x="108" y="0"/>
                  </a:lnTo>
                  <a:lnTo>
                    <a:pt x="109" y="6"/>
                  </a:lnTo>
                  <a:lnTo>
                    <a:pt x="103" y="9"/>
                  </a:lnTo>
                  <a:lnTo>
                    <a:pt x="97" y="11"/>
                  </a:lnTo>
                  <a:lnTo>
                    <a:pt x="91" y="14"/>
                  </a:lnTo>
                  <a:lnTo>
                    <a:pt x="85" y="17"/>
                  </a:lnTo>
                  <a:lnTo>
                    <a:pt x="78" y="20"/>
                  </a:lnTo>
                  <a:lnTo>
                    <a:pt x="72" y="24"/>
                  </a:lnTo>
                  <a:lnTo>
                    <a:pt x="66" y="27"/>
                  </a:lnTo>
                  <a:lnTo>
                    <a:pt x="59" y="30"/>
                  </a:lnTo>
                  <a:lnTo>
                    <a:pt x="52" y="33"/>
                  </a:lnTo>
                  <a:lnTo>
                    <a:pt x="46" y="36"/>
                  </a:lnTo>
                  <a:lnTo>
                    <a:pt x="39" y="39"/>
                  </a:lnTo>
                  <a:lnTo>
                    <a:pt x="32" y="43"/>
                  </a:lnTo>
                  <a:lnTo>
                    <a:pt x="25" y="46"/>
                  </a:lnTo>
                  <a:lnTo>
                    <a:pt x="18" y="48"/>
                  </a:lnTo>
                  <a:lnTo>
                    <a:pt x="11" y="49"/>
                  </a:lnTo>
                  <a:lnTo>
                    <a:pt x="4" y="51"/>
                  </a:lnTo>
                  <a:lnTo>
                    <a:pt x="4" y="51"/>
                  </a:lnTo>
                  <a:lnTo>
                    <a:pt x="4" y="51"/>
                  </a:lnTo>
                  <a:lnTo>
                    <a:pt x="1" y="50"/>
                  </a:lnTo>
                  <a:lnTo>
                    <a:pt x="0" y="49"/>
                  </a:lnTo>
                  <a:lnTo>
                    <a:pt x="1" y="46"/>
                  </a:lnTo>
                  <a:lnTo>
                    <a:pt x="3" y="45"/>
                  </a:lnTo>
                  <a:lnTo>
                    <a:pt x="2" y="45"/>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Freeform 37">
              <a:extLst>
                <a:ext uri="{FF2B5EF4-FFF2-40B4-BE49-F238E27FC236}">
                  <a16:creationId xmlns:a16="http://schemas.microsoft.com/office/drawing/2014/main" id="{BDAC8974-9EDC-4F82-9D49-9851CABE2F0E}"/>
                </a:ext>
              </a:extLst>
            </p:cNvPr>
            <p:cNvSpPr>
              <a:spLocks/>
            </p:cNvSpPr>
            <p:nvPr/>
          </p:nvSpPr>
          <p:spPr bwMode="auto">
            <a:xfrm>
              <a:off x="4318" y="3125"/>
              <a:ext cx="93" cy="54"/>
            </a:xfrm>
            <a:custGeom>
              <a:avLst/>
              <a:gdLst>
                <a:gd name="T0" fmla="*/ 2 w 93"/>
                <a:gd name="T1" fmla="*/ 44 h 51"/>
                <a:gd name="T2" fmla="*/ 0 w 93"/>
                <a:gd name="T3" fmla="*/ 46 h 51"/>
                <a:gd name="T4" fmla="*/ 2 w 93"/>
                <a:gd name="T5" fmla="*/ 41 h 51"/>
                <a:gd name="T6" fmla="*/ 6 w 93"/>
                <a:gd name="T7" fmla="*/ 35 h 51"/>
                <a:gd name="T8" fmla="*/ 9 w 93"/>
                <a:gd name="T9" fmla="*/ 31 h 51"/>
                <a:gd name="T10" fmla="*/ 14 w 93"/>
                <a:gd name="T11" fmla="*/ 27 h 51"/>
                <a:gd name="T12" fmla="*/ 19 w 93"/>
                <a:gd name="T13" fmla="*/ 23 h 51"/>
                <a:gd name="T14" fmla="*/ 24 w 93"/>
                <a:gd name="T15" fmla="*/ 20 h 51"/>
                <a:gd name="T16" fmla="*/ 30 w 93"/>
                <a:gd name="T17" fmla="*/ 17 h 51"/>
                <a:gd name="T18" fmla="*/ 37 w 93"/>
                <a:gd name="T19" fmla="*/ 14 h 51"/>
                <a:gd name="T20" fmla="*/ 44 w 93"/>
                <a:gd name="T21" fmla="*/ 12 h 51"/>
                <a:gd name="T22" fmla="*/ 50 w 93"/>
                <a:gd name="T23" fmla="*/ 10 h 51"/>
                <a:gd name="T24" fmla="*/ 57 w 93"/>
                <a:gd name="T25" fmla="*/ 9 h 51"/>
                <a:gd name="T26" fmla="*/ 64 w 93"/>
                <a:gd name="T27" fmla="*/ 6 h 51"/>
                <a:gd name="T28" fmla="*/ 70 w 93"/>
                <a:gd name="T29" fmla="*/ 5 h 51"/>
                <a:gd name="T30" fmla="*/ 77 w 93"/>
                <a:gd name="T31" fmla="*/ 3 h 51"/>
                <a:gd name="T32" fmla="*/ 84 w 93"/>
                <a:gd name="T33" fmla="*/ 2 h 51"/>
                <a:gd name="T34" fmla="*/ 90 w 93"/>
                <a:gd name="T35" fmla="*/ 0 h 51"/>
                <a:gd name="T36" fmla="*/ 92 w 93"/>
                <a:gd name="T37" fmla="*/ 6 h 51"/>
                <a:gd name="T38" fmla="*/ 85 w 93"/>
                <a:gd name="T39" fmla="*/ 8 h 51"/>
                <a:gd name="T40" fmla="*/ 79 w 93"/>
                <a:gd name="T41" fmla="*/ 9 h 51"/>
                <a:gd name="T42" fmla="*/ 73 w 93"/>
                <a:gd name="T43" fmla="*/ 11 h 51"/>
                <a:gd name="T44" fmla="*/ 65 w 93"/>
                <a:gd name="T45" fmla="*/ 13 h 51"/>
                <a:gd name="T46" fmla="*/ 59 w 93"/>
                <a:gd name="T47" fmla="*/ 15 h 51"/>
                <a:gd name="T48" fmla="*/ 52 w 93"/>
                <a:gd name="T49" fmla="*/ 16 h 51"/>
                <a:gd name="T50" fmla="*/ 45 w 93"/>
                <a:gd name="T51" fmla="*/ 18 h 51"/>
                <a:gd name="T52" fmla="*/ 39 w 93"/>
                <a:gd name="T53" fmla="*/ 20 h 51"/>
                <a:gd name="T54" fmla="*/ 33 w 93"/>
                <a:gd name="T55" fmla="*/ 23 h 51"/>
                <a:gd name="T56" fmla="*/ 27 w 93"/>
                <a:gd name="T57" fmla="*/ 26 h 51"/>
                <a:gd name="T58" fmla="*/ 22 w 93"/>
                <a:gd name="T59" fmla="*/ 29 h 51"/>
                <a:gd name="T60" fmla="*/ 17 w 93"/>
                <a:gd name="T61" fmla="*/ 32 h 51"/>
                <a:gd name="T62" fmla="*/ 13 w 93"/>
                <a:gd name="T63" fmla="*/ 35 h 51"/>
                <a:gd name="T64" fmla="*/ 10 w 93"/>
                <a:gd name="T65" fmla="*/ 39 h 51"/>
                <a:gd name="T66" fmla="*/ 7 w 93"/>
                <a:gd name="T67" fmla="*/ 43 h 51"/>
                <a:gd name="T68" fmla="*/ 6 w 93"/>
                <a:gd name="T69" fmla="*/ 48 h 51"/>
                <a:gd name="T70" fmla="*/ 3 w 93"/>
                <a:gd name="T71" fmla="*/ 50 h 51"/>
                <a:gd name="T72" fmla="*/ 6 w 93"/>
                <a:gd name="T73" fmla="*/ 48 h 51"/>
                <a:gd name="T74" fmla="*/ 4 w 93"/>
                <a:gd name="T75" fmla="*/ 49 h 51"/>
                <a:gd name="T76" fmla="*/ 2 w 93"/>
                <a:gd name="T77" fmla="*/ 50 h 51"/>
                <a:gd name="T78" fmla="*/ 0 w 93"/>
                <a:gd name="T79" fmla="*/ 48 h 51"/>
                <a:gd name="T80" fmla="*/ 0 w 93"/>
                <a:gd name="T81" fmla="*/ 46 h 51"/>
                <a:gd name="T82" fmla="*/ 2 w 93"/>
                <a:gd name="T83" fmla="*/ 4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 h="51">
                  <a:moveTo>
                    <a:pt x="2" y="44"/>
                  </a:moveTo>
                  <a:lnTo>
                    <a:pt x="0" y="46"/>
                  </a:lnTo>
                  <a:lnTo>
                    <a:pt x="2" y="41"/>
                  </a:lnTo>
                  <a:lnTo>
                    <a:pt x="6" y="35"/>
                  </a:lnTo>
                  <a:lnTo>
                    <a:pt x="9" y="31"/>
                  </a:lnTo>
                  <a:lnTo>
                    <a:pt x="14" y="27"/>
                  </a:lnTo>
                  <a:lnTo>
                    <a:pt x="19" y="23"/>
                  </a:lnTo>
                  <a:lnTo>
                    <a:pt x="24" y="20"/>
                  </a:lnTo>
                  <a:lnTo>
                    <a:pt x="30" y="17"/>
                  </a:lnTo>
                  <a:lnTo>
                    <a:pt x="37" y="14"/>
                  </a:lnTo>
                  <a:lnTo>
                    <a:pt x="44" y="12"/>
                  </a:lnTo>
                  <a:lnTo>
                    <a:pt x="50" y="10"/>
                  </a:lnTo>
                  <a:lnTo>
                    <a:pt x="57" y="9"/>
                  </a:lnTo>
                  <a:lnTo>
                    <a:pt x="64" y="6"/>
                  </a:lnTo>
                  <a:lnTo>
                    <a:pt x="70" y="5"/>
                  </a:lnTo>
                  <a:lnTo>
                    <a:pt x="77" y="3"/>
                  </a:lnTo>
                  <a:lnTo>
                    <a:pt x="84" y="2"/>
                  </a:lnTo>
                  <a:lnTo>
                    <a:pt x="90" y="0"/>
                  </a:lnTo>
                  <a:lnTo>
                    <a:pt x="92" y="6"/>
                  </a:lnTo>
                  <a:lnTo>
                    <a:pt x="85" y="8"/>
                  </a:lnTo>
                  <a:lnTo>
                    <a:pt x="79" y="9"/>
                  </a:lnTo>
                  <a:lnTo>
                    <a:pt x="73" y="11"/>
                  </a:lnTo>
                  <a:lnTo>
                    <a:pt x="65" y="13"/>
                  </a:lnTo>
                  <a:lnTo>
                    <a:pt x="59" y="15"/>
                  </a:lnTo>
                  <a:lnTo>
                    <a:pt x="52" y="16"/>
                  </a:lnTo>
                  <a:lnTo>
                    <a:pt x="45" y="18"/>
                  </a:lnTo>
                  <a:lnTo>
                    <a:pt x="39" y="20"/>
                  </a:lnTo>
                  <a:lnTo>
                    <a:pt x="33" y="23"/>
                  </a:lnTo>
                  <a:lnTo>
                    <a:pt x="27" y="26"/>
                  </a:lnTo>
                  <a:lnTo>
                    <a:pt x="22" y="29"/>
                  </a:lnTo>
                  <a:lnTo>
                    <a:pt x="17" y="32"/>
                  </a:lnTo>
                  <a:lnTo>
                    <a:pt x="13" y="35"/>
                  </a:lnTo>
                  <a:lnTo>
                    <a:pt x="10" y="39"/>
                  </a:lnTo>
                  <a:lnTo>
                    <a:pt x="7" y="43"/>
                  </a:lnTo>
                  <a:lnTo>
                    <a:pt x="6" y="48"/>
                  </a:lnTo>
                  <a:lnTo>
                    <a:pt x="3" y="50"/>
                  </a:lnTo>
                  <a:lnTo>
                    <a:pt x="6" y="48"/>
                  </a:lnTo>
                  <a:lnTo>
                    <a:pt x="4" y="49"/>
                  </a:lnTo>
                  <a:lnTo>
                    <a:pt x="2" y="50"/>
                  </a:lnTo>
                  <a:lnTo>
                    <a:pt x="0" y="48"/>
                  </a:lnTo>
                  <a:lnTo>
                    <a:pt x="0" y="46"/>
                  </a:lnTo>
                  <a:lnTo>
                    <a:pt x="2" y="44"/>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Freeform 38">
              <a:extLst>
                <a:ext uri="{FF2B5EF4-FFF2-40B4-BE49-F238E27FC236}">
                  <a16:creationId xmlns:a16="http://schemas.microsoft.com/office/drawing/2014/main" id="{DCC48A1B-24D0-4765-AA6A-B2D8BA26A1EF}"/>
                </a:ext>
              </a:extLst>
            </p:cNvPr>
            <p:cNvSpPr>
              <a:spLocks/>
            </p:cNvSpPr>
            <p:nvPr/>
          </p:nvSpPr>
          <p:spPr bwMode="auto">
            <a:xfrm>
              <a:off x="4094" y="3177"/>
              <a:ext cx="223" cy="33"/>
            </a:xfrm>
            <a:custGeom>
              <a:avLst/>
              <a:gdLst>
                <a:gd name="T0" fmla="*/ 3 w 223"/>
                <a:gd name="T1" fmla="*/ 24 h 31"/>
                <a:gd name="T2" fmla="*/ 3 w 223"/>
                <a:gd name="T3" fmla="*/ 24 h 31"/>
                <a:gd name="T4" fmla="*/ 17 w 223"/>
                <a:gd name="T5" fmla="*/ 23 h 31"/>
                <a:gd name="T6" fmla="*/ 31 w 223"/>
                <a:gd name="T7" fmla="*/ 23 h 31"/>
                <a:gd name="T8" fmla="*/ 45 w 223"/>
                <a:gd name="T9" fmla="*/ 23 h 31"/>
                <a:gd name="T10" fmla="*/ 58 w 223"/>
                <a:gd name="T11" fmla="*/ 21 h 31"/>
                <a:gd name="T12" fmla="*/ 72 w 223"/>
                <a:gd name="T13" fmla="*/ 20 h 31"/>
                <a:gd name="T14" fmla="*/ 86 w 223"/>
                <a:gd name="T15" fmla="*/ 19 h 31"/>
                <a:gd name="T16" fmla="*/ 99 w 223"/>
                <a:gd name="T17" fmla="*/ 17 h 31"/>
                <a:gd name="T18" fmla="*/ 113 w 223"/>
                <a:gd name="T19" fmla="*/ 17 h 31"/>
                <a:gd name="T20" fmla="*/ 126 w 223"/>
                <a:gd name="T21" fmla="*/ 14 h 31"/>
                <a:gd name="T22" fmla="*/ 140 w 223"/>
                <a:gd name="T23" fmla="*/ 13 h 31"/>
                <a:gd name="T24" fmla="*/ 154 w 223"/>
                <a:gd name="T25" fmla="*/ 11 h 31"/>
                <a:gd name="T26" fmla="*/ 167 w 223"/>
                <a:gd name="T27" fmla="*/ 9 h 31"/>
                <a:gd name="T28" fmla="*/ 181 w 223"/>
                <a:gd name="T29" fmla="*/ 7 h 31"/>
                <a:gd name="T30" fmla="*/ 194 w 223"/>
                <a:gd name="T31" fmla="*/ 5 h 31"/>
                <a:gd name="T32" fmla="*/ 208 w 223"/>
                <a:gd name="T33" fmla="*/ 2 h 31"/>
                <a:gd name="T34" fmla="*/ 221 w 223"/>
                <a:gd name="T35" fmla="*/ 0 h 31"/>
                <a:gd name="T36" fmla="*/ 222 w 223"/>
                <a:gd name="T37" fmla="*/ 6 h 31"/>
                <a:gd name="T38" fmla="*/ 209 w 223"/>
                <a:gd name="T39" fmla="*/ 8 h 31"/>
                <a:gd name="T40" fmla="*/ 195 w 223"/>
                <a:gd name="T41" fmla="*/ 11 h 31"/>
                <a:gd name="T42" fmla="*/ 182 w 223"/>
                <a:gd name="T43" fmla="*/ 13 h 31"/>
                <a:gd name="T44" fmla="*/ 168 w 223"/>
                <a:gd name="T45" fmla="*/ 15 h 31"/>
                <a:gd name="T46" fmla="*/ 155 w 223"/>
                <a:gd name="T47" fmla="*/ 17 h 31"/>
                <a:gd name="T48" fmla="*/ 141 w 223"/>
                <a:gd name="T49" fmla="*/ 19 h 31"/>
                <a:gd name="T50" fmla="*/ 128 w 223"/>
                <a:gd name="T51" fmla="*/ 20 h 31"/>
                <a:gd name="T52" fmla="*/ 114 w 223"/>
                <a:gd name="T53" fmla="*/ 23 h 31"/>
                <a:gd name="T54" fmla="*/ 100 w 223"/>
                <a:gd name="T55" fmla="*/ 23 h 31"/>
                <a:gd name="T56" fmla="*/ 86 w 223"/>
                <a:gd name="T57" fmla="*/ 25 h 31"/>
                <a:gd name="T58" fmla="*/ 73 w 223"/>
                <a:gd name="T59" fmla="*/ 26 h 31"/>
                <a:gd name="T60" fmla="*/ 59 w 223"/>
                <a:gd name="T61" fmla="*/ 28 h 31"/>
                <a:gd name="T62" fmla="*/ 45 w 223"/>
                <a:gd name="T63" fmla="*/ 29 h 31"/>
                <a:gd name="T64" fmla="*/ 31 w 223"/>
                <a:gd name="T65" fmla="*/ 29 h 31"/>
                <a:gd name="T66" fmla="*/ 17 w 223"/>
                <a:gd name="T67" fmla="*/ 29 h 31"/>
                <a:gd name="T68" fmla="*/ 3 w 223"/>
                <a:gd name="T69" fmla="*/ 30 h 31"/>
                <a:gd name="T70" fmla="*/ 1 w 223"/>
                <a:gd name="T71" fmla="*/ 29 h 31"/>
                <a:gd name="T72" fmla="*/ 0 w 223"/>
                <a:gd name="T73" fmla="*/ 27 h 31"/>
                <a:gd name="T74" fmla="*/ 1 w 223"/>
                <a:gd name="T75" fmla="*/ 25 h 31"/>
                <a:gd name="T76" fmla="*/ 3 w 223"/>
                <a:gd name="T77"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3" h="31">
                  <a:moveTo>
                    <a:pt x="3" y="24"/>
                  </a:moveTo>
                  <a:lnTo>
                    <a:pt x="3" y="24"/>
                  </a:lnTo>
                  <a:lnTo>
                    <a:pt x="17" y="23"/>
                  </a:lnTo>
                  <a:lnTo>
                    <a:pt x="31" y="23"/>
                  </a:lnTo>
                  <a:lnTo>
                    <a:pt x="45" y="23"/>
                  </a:lnTo>
                  <a:lnTo>
                    <a:pt x="58" y="21"/>
                  </a:lnTo>
                  <a:lnTo>
                    <a:pt x="72" y="20"/>
                  </a:lnTo>
                  <a:lnTo>
                    <a:pt x="86" y="19"/>
                  </a:lnTo>
                  <a:lnTo>
                    <a:pt x="99" y="17"/>
                  </a:lnTo>
                  <a:lnTo>
                    <a:pt x="113" y="17"/>
                  </a:lnTo>
                  <a:lnTo>
                    <a:pt x="126" y="14"/>
                  </a:lnTo>
                  <a:lnTo>
                    <a:pt x="140" y="13"/>
                  </a:lnTo>
                  <a:lnTo>
                    <a:pt x="154" y="11"/>
                  </a:lnTo>
                  <a:lnTo>
                    <a:pt x="167" y="9"/>
                  </a:lnTo>
                  <a:lnTo>
                    <a:pt x="181" y="7"/>
                  </a:lnTo>
                  <a:lnTo>
                    <a:pt x="194" y="5"/>
                  </a:lnTo>
                  <a:lnTo>
                    <a:pt x="208" y="2"/>
                  </a:lnTo>
                  <a:lnTo>
                    <a:pt x="221" y="0"/>
                  </a:lnTo>
                  <a:lnTo>
                    <a:pt x="222" y="6"/>
                  </a:lnTo>
                  <a:lnTo>
                    <a:pt x="209" y="8"/>
                  </a:lnTo>
                  <a:lnTo>
                    <a:pt x="195" y="11"/>
                  </a:lnTo>
                  <a:lnTo>
                    <a:pt x="182" y="13"/>
                  </a:lnTo>
                  <a:lnTo>
                    <a:pt x="168" y="15"/>
                  </a:lnTo>
                  <a:lnTo>
                    <a:pt x="155" y="17"/>
                  </a:lnTo>
                  <a:lnTo>
                    <a:pt x="141" y="19"/>
                  </a:lnTo>
                  <a:lnTo>
                    <a:pt x="128" y="20"/>
                  </a:lnTo>
                  <a:lnTo>
                    <a:pt x="114" y="23"/>
                  </a:lnTo>
                  <a:lnTo>
                    <a:pt x="100" y="23"/>
                  </a:lnTo>
                  <a:lnTo>
                    <a:pt x="86" y="25"/>
                  </a:lnTo>
                  <a:lnTo>
                    <a:pt x="73" y="26"/>
                  </a:lnTo>
                  <a:lnTo>
                    <a:pt x="59" y="28"/>
                  </a:lnTo>
                  <a:lnTo>
                    <a:pt x="45" y="29"/>
                  </a:lnTo>
                  <a:lnTo>
                    <a:pt x="31" y="29"/>
                  </a:lnTo>
                  <a:lnTo>
                    <a:pt x="17" y="29"/>
                  </a:lnTo>
                  <a:lnTo>
                    <a:pt x="3" y="30"/>
                  </a:lnTo>
                  <a:lnTo>
                    <a:pt x="1" y="29"/>
                  </a:lnTo>
                  <a:lnTo>
                    <a:pt x="0" y="27"/>
                  </a:lnTo>
                  <a:lnTo>
                    <a:pt x="1" y="25"/>
                  </a:lnTo>
                  <a:lnTo>
                    <a:pt x="3" y="24"/>
                  </a:lnTo>
                </a:path>
              </a:pathLst>
            </a:custGeom>
            <a:solidFill>
              <a:schemeClr val="folHlink"/>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Freeform 39">
              <a:extLst>
                <a:ext uri="{FF2B5EF4-FFF2-40B4-BE49-F238E27FC236}">
                  <a16:creationId xmlns:a16="http://schemas.microsoft.com/office/drawing/2014/main" id="{05FF200F-846F-4BBB-B1FF-80FE02410AE8}"/>
                </a:ext>
              </a:extLst>
            </p:cNvPr>
            <p:cNvSpPr>
              <a:spLocks/>
            </p:cNvSpPr>
            <p:nvPr/>
          </p:nvSpPr>
          <p:spPr bwMode="auto">
            <a:xfrm>
              <a:off x="4066" y="3163"/>
              <a:ext cx="27" cy="47"/>
            </a:xfrm>
            <a:custGeom>
              <a:avLst/>
              <a:gdLst>
                <a:gd name="T0" fmla="*/ 5 w 27"/>
                <a:gd name="T1" fmla="*/ 2 h 44"/>
                <a:gd name="T2" fmla="*/ 5 w 27"/>
                <a:gd name="T3" fmla="*/ 2 h 44"/>
                <a:gd name="T4" fmla="*/ 6 w 27"/>
                <a:gd name="T5" fmla="*/ 8 h 44"/>
                <a:gd name="T6" fmla="*/ 8 w 27"/>
                <a:gd name="T7" fmla="*/ 15 h 44"/>
                <a:gd name="T8" fmla="*/ 10 w 27"/>
                <a:gd name="T9" fmla="*/ 21 h 44"/>
                <a:gd name="T10" fmla="*/ 11 w 27"/>
                <a:gd name="T11" fmla="*/ 26 h 44"/>
                <a:gd name="T12" fmla="*/ 14 w 27"/>
                <a:gd name="T13" fmla="*/ 30 h 44"/>
                <a:gd name="T14" fmla="*/ 17 w 27"/>
                <a:gd name="T15" fmla="*/ 34 h 44"/>
                <a:gd name="T16" fmla="*/ 21 w 27"/>
                <a:gd name="T17" fmla="*/ 36 h 44"/>
                <a:gd name="T18" fmla="*/ 26 w 27"/>
                <a:gd name="T19" fmla="*/ 37 h 44"/>
                <a:gd name="T20" fmla="*/ 26 w 27"/>
                <a:gd name="T21" fmla="*/ 43 h 44"/>
                <a:gd name="T22" fmla="*/ 19 w 27"/>
                <a:gd name="T23" fmla="*/ 42 h 44"/>
                <a:gd name="T24" fmla="*/ 14 w 27"/>
                <a:gd name="T25" fmla="*/ 39 h 44"/>
                <a:gd name="T26" fmla="*/ 10 w 27"/>
                <a:gd name="T27" fmla="*/ 34 h 44"/>
                <a:gd name="T28" fmla="*/ 6 w 27"/>
                <a:gd name="T29" fmla="*/ 28 h 44"/>
                <a:gd name="T30" fmla="*/ 4 w 27"/>
                <a:gd name="T31" fmla="*/ 22 h 44"/>
                <a:gd name="T32" fmla="*/ 2 w 27"/>
                <a:gd name="T33" fmla="*/ 16 h 44"/>
                <a:gd name="T34" fmla="*/ 1 w 27"/>
                <a:gd name="T35" fmla="*/ 9 h 44"/>
                <a:gd name="T36" fmla="*/ 0 w 27"/>
                <a:gd name="T37" fmla="*/ 3 h 44"/>
                <a:gd name="T38" fmla="*/ 0 w 27"/>
                <a:gd name="T39" fmla="*/ 4 h 44"/>
                <a:gd name="T40" fmla="*/ 0 w 27"/>
                <a:gd name="T41" fmla="*/ 3 h 44"/>
                <a:gd name="T42" fmla="*/ 1 w 27"/>
                <a:gd name="T43" fmla="*/ 1 h 44"/>
                <a:gd name="T44" fmla="*/ 2 w 27"/>
                <a:gd name="T45" fmla="*/ 0 h 44"/>
                <a:gd name="T46" fmla="*/ 4 w 27"/>
                <a:gd name="T47" fmla="*/ 0 h 44"/>
                <a:gd name="T48" fmla="*/ 5 w 27"/>
                <a:gd name="T49" fmla="*/ 2 h 44"/>
                <a:gd name="T50" fmla="*/ 5 w 27"/>
                <a:gd name="T51" fmla="*/ 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 h="44">
                  <a:moveTo>
                    <a:pt x="5" y="2"/>
                  </a:moveTo>
                  <a:lnTo>
                    <a:pt x="5" y="2"/>
                  </a:lnTo>
                  <a:lnTo>
                    <a:pt x="6" y="8"/>
                  </a:lnTo>
                  <a:lnTo>
                    <a:pt x="8" y="15"/>
                  </a:lnTo>
                  <a:lnTo>
                    <a:pt x="10" y="21"/>
                  </a:lnTo>
                  <a:lnTo>
                    <a:pt x="11" y="26"/>
                  </a:lnTo>
                  <a:lnTo>
                    <a:pt x="14" y="30"/>
                  </a:lnTo>
                  <a:lnTo>
                    <a:pt x="17" y="34"/>
                  </a:lnTo>
                  <a:lnTo>
                    <a:pt x="21" y="36"/>
                  </a:lnTo>
                  <a:lnTo>
                    <a:pt x="26" y="37"/>
                  </a:lnTo>
                  <a:lnTo>
                    <a:pt x="26" y="43"/>
                  </a:lnTo>
                  <a:lnTo>
                    <a:pt x="19" y="42"/>
                  </a:lnTo>
                  <a:lnTo>
                    <a:pt x="14" y="39"/>
                  </a:lnTo>
                  <a:lnTo>
                    <a:pt x="10" y="34"/>
                  </a:lnTo>
                  <a:lnTo>
                    <a:pt x="6" y="28"/>
                  </a:lnTo>
                  <a:lnTo>
                    <a:pt x="4" y="22"/>
                  </a:lnTo>
                  <a:lnTo>
                    <a:pt x="2" y="16"/>
                  </a:lnTo>
                  <a:lnTo>
                    <a:pt x="1" y="9"/>
                  </a:lnTo>
                  <a:lnTo>
                    <a:pt x="0" y="3"/>
                  </a:lnTo>
                  <a:lnTo>
                    <a:pt x="0" y="4"/>
                  </a:lnTo>
                  <a:lnTo>
                    <a:pt x="0" y="3"/>
                  </a:lnTo>
                  <a:lnTo>
                    <a:pt x="1" y="1"/>
                  </a:lnTo>
                  <a:lnTo>
                    <a:pt x="2" y="0"/>
                  </a:lnTo>
                  <a:lnTo>
                    <a:pt x="4" y="0"/>
                  </a:lnTo>
                  <a:lnTo>
                    <a:pt x="5" y="2"/>
                  </a:lnTo>
                  <a:lnTo>
                    <a:pt x="5" y="2"/>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Freeform 40">
              <a:extLst>
                <a:ext uri="{FF2B5EF4-FFF2-40B4-BE49-F238E27FC236}">
                  <a16:creationId xmlns:a16="http://schemas.microsoft.com/office/drawing/2014/main" id="{D4011D7D-1FCA-4735-864E-14ADD00229C7}"/>
                </a:ext>
              </a:extLst>
            </p:cNvPr>
            <p:cNvSpPr>
              <a:spLocks/>
            </p:cNvSpPr>
            <p:nvPr/>
          </p:nvSpPr>
          <p:spPr bwMode="auto">
            <a:xfrm>
              <a:off x="3933" y="2838"/>
              <a:ext cx="137" cy="324"/>
            </a:xfrm>
            <a:custGeom>
              <a:avLst/>
              <a:gdLst>
                <a:gd name="T0" fmla="*/ 4 w 137"/>
                <a:gd name="T1" fmla="*/ 0 h 304"/>
                <a:gd name="T2" fmla="*/ 4 w 137"/>
                <a:gd name="T3" fmla="*/ 0 h 304"/>
                <a:gd name="T4" fmla="*/ 22 w 137"/>
                <a:gd name="T5" fmla="*/ 11 h 304"/>
                <a:gd name="T6" fmla="*/ 37 w 137"/>
                <a:gd name="T7" fmla="*/ 25 h 304"/>
                <a:gd name="T8" fmla="*/ 51 w 137"/>
                <a:gd name="T9" fmla="*/ 39 h 304"/>
                <a:gd name="T10" fmla="*/ 63 w 137"/>
                <a:gd name="T11" fmla="*/ 55 h 304"/>
                <a:gd name="T12" fmla="*/ 74 w 137"/>
                <a:gd name="T13" fmla="*/ 71 h 304"/>
                <a:gd name="T14" fmla="*/ 82 w 137"/>
                <a:gd name="T15" fmla="*/ 89 h 304"/>
                <a:gd name="T16" fmla="*/ 91 w 137"/>
                <a:gd name="T17" fmla="*/ 108 h 304"/>
                <a:gd name="T18" fmla="*/ 98 w 137"/>
                <a:gd name="T19" fmla="*/ 127 h 304"/>
                <a:gd name="T20" fmla="*/ 105 w 137"/>
                <a:gd name="T21" fmla="*/ 147 h 304"/>
                <a:gd name="T22" fmla="*/ 110 w 137"/>
                <a:gd name="T23" fmla="*/ 168 h 304"/>
                <a:gd name="T24" fmla="*/ 115 w 137"/>
                <a:gd name="T25" fmla="*/ 189 h 304"/>
                <a:gd name="T26" fmla="*/ 119 w 137"/>
                <a:gd name="T27" fmla="*/ 211 h 304"/>
                <a:gd name="T28" fmla="*/ 123 w 137"/>
                <a:gd name="T29" fmla="*/ 234 h 304"/>
                <a:gd name="T30" fmla="*/ 127 w 137"/>
                <a:gd name="T31" fmla="*/ 256 h 304"/>
                <a:gd name="T32" fmla="*/ 132 w 137"/>
                <a:gd name="T33" fmla="*/ 279 h 304"/>
                <a:gd name="T34" fmla="*/ 136 w 137"/>
                <a:gd name="T35" fmla="*/ 300 h 304"/>
                <a:gd name="T36" fmla="*/ 130 w 137"/>
                <a:gd name="T37" fmla="*/ 303 h 304"/>
                <a:gd name="T38" fmla="*/ 126 w 137"/>
                <a:gd name="T39" fmla="*/ 280 h 304"/>
                <a:gd name="T40" fmla="*/ 121 w 137"/>
                <a:gd name="T41" fmla="*/ 257 h 304"/>
                <a:gd name="T42" fmla="*/ 117 w 137"/>
                <a:gd name="T43" fmla="*/ 235 h 304"/>
                <a:gd name="T44" fmla="*/ 113 w 137"/>
                <a:gd name="T45" fmla="*/ 212 h 304"/>
                <a:gd name="T46" fmla="*/ 109 w 137"/>
                <a:gd name="T47" fmla="*/ 191 h 304"/>
                <a:gd name="T48" fmla="*/ 104 w 137"/>
                <a:gd name="T49" fmla="*/ 169 h 304"/>
                <a:gd name="T50" fmla="*/ 99 w 137"/>
                <a:gd name="T51" fmla="*/ 149 h 304"/>
                <a:gd name="T52" fmla="*/ 92 w 137"/>
                <a:gd name="T53" fmla="*/ 130 h 304"/>
                <a:gd name="T54" fmla="*/ 85 w 137"/>
                <a:gd name="T55" fmla="*/ 110 h 304"/>
                <a:gd name="T56" fmla="*/ 77 w 137"/>
                <a:gd name="T57" fmla="*/ 92 h 304"/>
                <a:gd name="T58" fmla="*/ 68 w 137"/>
                <a:gd name="T59" fmla="*/ 75 h 304"/>
                <a:gd name="T60" fmla="*/ 59 w 137"/>
                <a:gd name="T61" fmla="*/ 59 h 304"/>
                <a:gd name="T62" fmla="*/ 47 w 137"/>
                <a:gd name="T63" fmla="*/ 44 h 304"/>
                <a:gd name="T64" fmla="*/ 33 w 137"/>
                <a:gd name="T65" fmla="*/ 30 h 304"/>
                <a:gd name="T66" fmla="*/ 19 w 137"/>
                <a:gd name="T67" fmla="*/ 17 h 304"/>
                <a:gd name="T68" fmla="*/ 2 w 137"/>
                <a:gd name="T69" fmla="*/ 6 h 304"/>
                <a:gd name="T70" fmla="*/ 0 w 137"/>
                <a:gd name="T71" fmla="*/ 4 h 304"/>
                <a:gd name="T72" fmla="*/ 1 w 137"/>
                <a:gd name="T73" fmla="*/ 2 h 304"/>
                <a:gd name="T74" fmla="*/ 2 w 137"/>
                <a:gd name="T75" fmla="*/ 0 h 304"/>
                <a:gd name="T76" fmla="*/ 4 w 137"/>
                <a:gd name="T77"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7" h="304">
                  <a:moveTo>
                    <a:pt x="4" y="0"/>
                  </a:moveTo>
                  <a:lnTo>
                    <a:pt x="4" y="0"/>
                  </a:lnTo>
                  <a:lnTo>
                    <a:pt x="22" y="11"/>
                  </a:lnTo>
                  <a:lnTo>
                    <a:pt x="37" y="25"/>
                  </a:lnTo>
                  <a:lnTo>
                    <a:pt x="51" y="39"/>
                  </a:lnTo>
                  <a:lnTo>
                    <a:pt x="63" y="55"/>
                  </a:lnTo>
                  <a:lnTo>
                    <a:pt x="74" y="71"/>
                  </a:lnTo>
                  <a:lnTo>
                    <a:pt x="82" y="89"/>
                  </a:lnTo>
                  <a:lnTo>
                    <a:pt x="91" y="108"/>
                  </a:lnTo>
                  <a:lnTo>
                    <a:pt x="98" y="127"/>
                  </a:lnTo>
                  <a:lnTo>
                    <a:pt x="105" y="147"/>
                  </a:lnTo>
                  <a:lnTo>
                    <a:pt x="110" y="168"/>
                  </a:lnTo>
                  <a:lnTo>
                    <a:pt x="115" y="189"/>
                  </a:lnTo>
                  <a:lnTo>
                    <a:pt x="119" y="211"/>
                  </a:lnTo>
                  <a:lnTo>
                    <a:pt x="123" y="234"/>
                  </a:lnTo>
                  <a:lnTo>
                    <a:pt x="127" y="256"/>
                  </a:lnTo>
                  <a:lnTo>
                    <a:pt x="132" y="279"/>
                  </a:lnTo>
                  <a:lnTo>
                    <a:pt x="136" y="300"/>
                  </a:lnTo>
                  <a:lnTo>
                    <a:pt x="130" y="303"/>
                  </a:lnTo>
                  <a:lnTo>
                    <a:pt x="126" y="280"/>
                  </a:lnTo>
                  <a:lnTo>
                    <a:pt x="121" y="257"/>
                  </a:lnTo>
                  <a:lnTo>
                    <a:pt x="117" y="235"/>
                  </a:lnTo>
                  <a:lnTo>
                    <a:pt x="113" y="212"/>
                  </a:lnTo>
                  <a:lnTo>
                    <a:pt x="109" y="191"/>
                  </a:lnTo>
                  <a:lnTo>
                    <a:pt x="104" y="169"/>
                  </a:lnTo>
                  <a:lnTo>
                    <a:pt x="99" y="149"/>
                  </a:lnTo>
                  <a:lnTo>
                    <a:pt x="92" y="130"/>
                  </a:lnTo>
                  <a:lnTo>
                    <a:pt x="85" y="110"/>
                  </a:lnTo>
                  <a:lnTo>
                    <a:pt x="77" y="92"/>
                  </a:lnTo>
                  <a:lnTo>
                    <a:pt x="68" y="75"/>
                  </a:lnTo>
                  <a:lnTo>
                    <a:pt x="59" y="59"/>
                  </a:lnTo>
                  <a:lnTo>
                    <a:pt x="47" y="44"/>
                  </a:lnTo>
                  <a:lnTo>
                    <a:pt x="33" y="30"/>
                  </a:lnTo>
                  <a:lnTo>
                    <a:pt x="19" y="17"/>
                  </a:lnTo>
                  <a:lnTo>
                    <a:pt x="2" y="6"/>
                  </a:lnTo>
                  <a:lnTo>
                    <a:pt x="0" y="4"/>
                  </a:lnTo>
                  <a:lnTo>
                    <a:pt x="1" y="2"/>
                  </a:lnTo>
                  <a:lnTo>
                    <a:pt x="2" y="0"/>
                  </a:lnTo>
                  <a:lnTo>
                    <a:pt x="4"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Freeform 41">
              <a:extLst>
                <a:ext uri="{FF2B5EF4-FFF2-40B4-BE49-F238E27FC236}">
                  <a16:creationId xmlns:a16="http://schemas.microsoft.com/office/drawing/2014/main" id="{923632E0-E9EB-4855-AE8D-5DFF3AF938A7}"/>
                </a:ext>
              </a:extLst>
            </p:cNvPr>
            <p:cNvSpPr>
              <a:spLocks/>
            </p:cNvSpPr>
            <p:nvPr/>
          </p:nvSpPr>
          <p:spPr bwMode="auto">
            <a:xfrm>
              <a:off x="3651" y="2811"/>
              <a:ext cx="283" cy="30"/>
            </a:xfrm>
            <a:custGeom>
              <a:avLst/>
              <a:gdLst>
                <a:gd name="T0" fmla="*/ 2 w 283"/>
                <a:gd name="T1" fmla="*/ 22 h 28"/>
                <a:gd name="T2" fmla="*/ 2 w 283"/>
                <a:gd name="T3" fmla="*/ 22 h 28"/>
                <a:gd name="T4" fmla="*/ 14 w 283"/>
                <a:gd name="T5" fmla="*/ 18 h 28"/>
                <a:gd name="T6" fmla="*/ 28 w 283"/>
                <a:gd name="T7" fmla="*/ 14 h 28"/>
                <a:gd name="T8" fmla="*/ 43 w 283"/>
                <a:gd name="T9" fmla="*/ 9 h 28"/>
                <a:gd name="T10" fmla="*/ 60 w 283"/>
                <a:gd name="T11" fmla="*/ 7 h 28"/>
                <a:gd name="T12" fmla="*/ 78 w 283"/>
                <a:gd name="T13" fmla="*/ 4 h 28"/>
                <a:gd name="T14" fmla="*/ 96 w 283"/>
                <a:gd name="T15" fmla="*/ 2 h 28"/>
                <a:gd name="T16" fmla="*/ 116 w 283"/>
                <a:gd name="T17" fmla="*/ 1 h 28"/>
                <a:gd name="T18" fmla="*/ 135 w 283"/>
                <a:gd name="T19" fmla="*/ 0 h 28"/>
                <a:gd name="T20" fmla="*/ 154 w 283"/>
                <a:gd name="T21" fmla="*/ 0 h 28"/>
                <a:gd name="T22" fmla="*/ 174 w 283"/>
                <a:gd name="T23" fmla="*/ 0 h 28"/>
                <a:gd name="T24" fmla="*/ 194 w 283"/>
                <a:gd name="T25" fmla="*/ 1 h 28"/>
                <a:gd name="T26" fmla="*/ 213 w 283"/>
                <a:gd name="T27" fmla="*/ 4 h 28"/>
                <a:gd name="T28" fmla="*/ 232 w 283"/>
                <a:gd name="T29" fmla="*/ 7 h 28"/>
                <a:gd name="T30" fmla="*/ 249 w 283"/>
                <a:gd name="T31" fmla="*/ 11 h 28"/>
                <a:gd name="T32" fmla="*/ 266 w 283"/>
                <a:gd name="T33" fmla="*/ 15 h 28"/>
                <a:gd name="T34" fmla="*/ 282 w 283"/>
                <a:gd name="T35" fmla="*/ 22 h 28"/>
                <a:gd name="T36" fmla="*/ 280 w 283"/>
                <a:gd name="T37" fmla="*/ 27 h 28"/>
                <a:gd name="T38" fmla="*/ 264 w 283"/>
                <a:gd name="T39" fmla="*/ 22 h 28"/>
                <a:gd name="T40" fmla="*/ 248 w 283"/>
                <a:gd name="T41" fmla="*/ 17 h 28"/>
                <a:gd name="T42" fmla="*/ 231 w 283"/>
                <a:gd name="T43" fmla="*/ 12 h 28"/>
                <a:gd name="T44" fmla="*/ 212 w 283"/>
                <a:gd name="T45" fmla="*/ 9 h 28"/>
                <a:gd name="T46" fmla="*/ 193 w 283"/>
                <a:gd name="T47" fmla="*/ 7 h 28"/>
                <a:gd name="T48" fmla="*/ 174 w 283"/>
                <a:gd name="T49" fmla="*/ 6 h 28"/>
                <a:gd name="T50" fmla="*/ 154 w 283"/>
                <a:gd name="T51" fmla="*/ 6 h 28"/>
                <a:gd name="T52" fmla="*/ 135 w 283"/>
                <a:gd name="T53" fmla="*/ 6 h 28"/>
                <a:gd name="T54" fmla="*/ 116 w 283"/>
                <a:gd name="T55" fmla="*/ 7 h 28"/>
                <a:gd name="T56" fmla="*/ 97 w 283"/>
                <a:gd name="T57" fmla="*/ 8 h 28"/>
                <a:gd name="T58" fmla="*/ 79 w 283"/>
                <a:gd name="T59" fmla="*/ 10 h 28"/>
                <a:gd name="T60" fmla="*/ 61 w 283"/>
                <a:gd name="T61" fmla="*/ 12 h 28"/>
                <a:gd name="T62" fmla="*/ 44 w 283"/>
                <a:gd name="T63" fmla="*/ 15 h 28"/>
                <a:gd name="T64" fmla="*/ 30 w 283"/>
                <a:gd name="T65" fmla="*/ 20 h 28"/>
                <a:gd name="T66" fmla="*/ 16 w 283"/>
                <a:gd name="T67" fmla="*/ 23 h 28"/>
                <a:gd name="T68" fmla="*/ 4 w 283"/>
                <a:gd name="T69" fmla="*/ 27 h 28"/>
                <a:gd name="T70" fmla="*/ 2 w 283"/>
                <a:gd name="T71" fmla="*/ 27 h 28"/>
                <a:gd name="T72" fmla="*/ 0 w 283"/>
                <a:gd name="T73" fmla="*/ 26 h 28"/>
                <a:gd name="T74" fmla="*/ 0 w 283"/>
                <a:gd name="T75" fmla="*/ 23 h 28"/>
                <a:gd name="T76" fmla="*/ 2 w 283"/>
                <a:gd name="T77"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3" h="28">
                  <a:moveTo>
                    <a:pt x="2" y="22"/>
                  </a:moveTo>
                  <a:lnTo>
                    <a:pt x="2" y="22"/>
                  </a:lnTo>
                  <a:lnTo>
                    <a:pt x="14" y="18"/>
                  </a:lnTo>
                  <a:lnTo>
                    <a:pt x="28" y="14"/>
                  </a:lnTo>
                  <a:lnTo>
                    <a:pt x="43" y="9"/>
                  </a:lnTo>
                  <a:lnTo>
                    <a:pt x="60" y="7"/>
                  </a:lnTo>
                  <a:lnTo>
                    <a:pt x="78" y="4"/>
                  </a:lnTo>
                  <a:lnTo>
                    <a:pt x="96" y="2"/>
                  </a:lnTo>
                  <a:lnTo>
                    <a:pt x="116" y="1"/>
                  </a:lnTo>
                  <a:lnTo>
                    <a:pt x="135" y="0"/>
                  </a:lnTo>
                  <a:lnTo>
                    <a:pt x="154" y="0"/>
                  </a:lnTo>
                  <a:lnTo>
                    <a:pt x="174" y="0"/>
                  </a:lnTo>
                  <a:lnTo>
                    <a:pt x="194" y="1"/>
                  </a:lnTo>
                  <a:lnTo>
                    <a:pt x="213" y="4"/>
                  </a:lnTo>
                  <a:lnTo>
                    <a:pt x="232" y="7"/>
                  </a:lnTo>
                  <a:lnTo>
                    <a:pt x="249" y="11"/>
                  </a:lnTo>
                  <a:lnTo>
                    <a:pt x="266" y="15"/>
                  </a:lnTo>
                  <a:lnTo>
                    <a:pt x="282" y="22"/>
                  </a:lnTo>
                  <a:lnTo>
                    <a:pt x="280" y="27"/>
                  </a:lnTo>
                  <a:lnTo>
                    <a:pt x="264" y="22"/>
                  </a:lnTo>
                  <a:lnTo>
                    <a:pt x="248" y="17"/>
                  </a:lnTo>
                  <a:lnTo>
                    <a:pt x="231" y="12"/>
                  </a:lnTo>
                  <a:lnTo>
                    <a:pt x="212" y="9"/>
                  </a:lnTo>
                  <a:lnTo>
                    <a:pt x="193" y="7"/>
                  </a:lnTo>
                  <a:lnTo>
                    <a:pt x="174" y="6"/>
                  </a:lnTo>
                  <a:lnTo>
                    <a:pt x="154" y="6"/>
                  </a:lnTo>
                  <a:lnTo>
                    <a:pt x="135" y="6"/>
                  </a:lnTo>
                  <a:lnTo>
                    <a:pt x="116" y="7"/>
                  </a:lnTo>
                  <a:lnTo>
                    <a:pt x="97" y="8"/>
                  </a:lnTo>
                  <a:lnTo>
                    <a:pt x="79" y="10"/>
                  </a:lnTo>
                  <a:lnTo>
                    <a:pt x="61" y="12"/>
                  </a:lnTo>
                  <a:lnTo>
                    <a:pt x="44" y="15"/>
                  </a:lnTo>
                  <a:lnTo>
                    <a:pt x="30" y="20"/>
                  </a:lnTo>
                  <a:lnTo>
                    <a:pt x="16" y="23"/>
                  </a:lnTo>
                  <a:lnTo>
                    <a:pt x="4" y="27"/>
                  </a:lnTo>
                  <a:lnTo>
                    <a:pt x="2" y="27"/>
                  </a:lnTo>
                  <a:lnTo>
                    <a:pt x="0" y="26"/>
                  </a:lnTo>
                  <a:lnTo>
                    <a:pt x="0" y="23"/>
                  </a:lnTo>
                  <a:lnTo>
                    <a:pt x="2" y="22"/>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Freeform 42">
              <a:extLst>
                <a:ext uri="{FF2B5EF4-FFF2-40B4-BE49-F238E27FC236}">
                  <a16:creationId xmlns:a16="http://schemas.microsoft.com/office/drawing/2014/main" id="{E986BD6F-16A0-49A2-B41A-669C3E615D3F}"/>
                </a:ext>
              </a:extLst>
            </p:cNvPr>
            <p:cNvSpPr>
              <a:spLocks/>
            </p:cNvSpPr>
            <p:nvPr/>
          </p:nvSpPr>
          <p:spPr bwMode="auto">
            <a:xfrm>
              <a:off x="3511" y="2838"/>
              <a:ext cx="141" cy="371"/>
            </a:xfrm>
            <a:custGeom>
              <a:avLst/>
              <a:gdLst>
                <a:gd name="T0" fmla="*/ 0 w 141"/>
                <a:gd name="T1" fmla="*/ 342 h 347"/>
                <a:gd name="T2" fmla="*/ 7 w 141"/>
                <a:gd name="T3" fmla="*/ 316 h 347"/>
                <a:gd name="T4" fmla="*/ 13 w 141"/>
                <a:gd name="T5" fmla="*/ 290 h 347"/>
                <a:gd name="T6" fmla="*/ 19 w 141"/>
                <a:gd name="T7" fmla="*/ 265 h 347"/>
                <a:gd name="T8" fmla="*/ 25 w 141"/>
                <a:gd name="T9" fmla="*/ 238 h 347"/>
                <a:gd name="T10" fmla="*/ 31 w 141"/>
                <a:gd name="T11" fmla="*/ 212 h 347"/>
                <a:gd name="T12" fmla="*/ 36 w 141"/>
                <a:gd name="T13" fmla="*/ 188 h 347"/>
                <a:gd name="T14" fmla="*/ 43 w 141"/>
                <a:gd name="T15" fmla="*/ 164 h 347"/>
                <a:gd name="T16" fmla="*/ 50 w 141"/>
                <a:gd name="T17" fmla="*/ 140 h 347"/>
                <a:gd name="T18" fmla="*/ 58 w 141"/>
                <a:gd name="T19" fmla="*/ 116 h 347"/>
                <a:gd name="T20" fmla="*/ 66 w 141"/>
                <a:gd name="T21" fmla="*/ 95 h 347"/>
                <a:gd name="T22" fmla="*/ 75 w 141"/>
                <a:gd name="T23" fmla="*/ 75 h 347"/>
                <a:gd name="T24" fmla="*/ 86 w 141"/>
                <a:gd name="T25" fmla="*/ 56 h 347"/>
                <a:gd name="T26" fmla="*/ 97 w 141"/>
                <a:gd name="T27" fmla="*/ 39 h 347"/>
                <a:gd name="T28" fmla="*/ 109 w 141"/>
                <a:gd name="T29" fmla="*/ 24 h 347"/>
                <a:gd name="T30" fmla="*/ 123 w 141"/>
                <a:gd name="T31" fmla="*/ 10 h 347"/>
                <a:gd name="T32" fmla="*/ 138 w 141"/>
                <a:gd name="T33" fmla="*/ 0 h 347"/>
                <a:gd name="T34" fmla="*/ 133 w 141"/>
                <a:gd name="T35" fmla="*/ 11 h 347"/>
                <a:gd name="T36" fmla="*/ 119 w 141"/>
                <a:gd name="T37" fmla="*/ 21 h 347"/>
                <a:gd name="T38" fmla="*/ 106 w 141"/>
                <a:gd name="T39" fmla="*/ 36 h 347"/>
                <a:gd name="T40" fmla="*/ 96 w 141"/>
                <a:gd name="T41" fmla="*/ 51 h 347"/>
                <a:gd name="T42" fmla="*/ 86 w 141"/>
                <a:gd name="T43" fmla="*/ 69 h 347"/>
                <a:gd name="T44" fmla="*/ 76 w 141"/>
                <a:gd name="T45" fmla="*/ 87 h 347"/>
                <a:gd name="T46" fmla="*/ 68 w 141"/>
                <a:gd name="T47" fmla="*/ 108 h 347"/>
                <a:gd name="T48" fmla="*/ 60 w 141"/>
                <a:gd name="T49" fmla="*/ 130 h 347"/>
                <a:gd name="T50" fmla="*/ 53 w 141"/>
                <a:gd name="T51" fmla="*/ 153 h 347"/>
                <a:gd name="T52" fmla="*/ 46 w 141"/>
                <a:gd name="T53" fmla="*/ 177 h 347"/>
                <a:gd name="T54" fmla="*/ 39 w 141"/>
                <a:gd name="T55" fmla="*/ 202 h 347"/>
                <a:gd name="T56" fmla="*/ 34 w 141"/>
                <a:gd name="T57" fmla="*/ 228 h 347"/>
                <a:gd name="T58" fmla="*/ 28 w 141"/>
                <a:gd name="T59" fmla="*/ 254 h 347"/>
                <a:gd name="T60" fmla="*/ 22 w 141"/>
                <a:gd name="T61" fmla="*/ 279 h 347"/>
                <a:gd name="T62" fmla="*/ 16 w 141"/>
                <a:gd name="T63" fmla="*/ 306 h 347"/>
                <a:gd name="T64" fmla="*/ 10 w 141"/>
                <a:gd name="T65" fmla="*/ 331 h 347"/>
                <a:gd name="T66" fmla="*/ 3 w 141"/>
                <a:gd name="T67" fmla="*/ 346 h 347"/>
                <a:gd name="T68" fmla="*/ 4 w 141"/>
                <a:gd name="T69" fmla="*/ 346 h 347"/>
                <a:gd name="T70" fmla="*/ 1 w 141"/>
                <a:gd name="T71" fmla="*/ 345 h 347"/>
                <a:gd name="T72" fmla="*/ 3 w 141"/>
                <a:gd name="T73" fmla="*/ 3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1" h="347">
                  <a:moveTo>
                    <a:pt x="3" y="339"/>
                  </a:moveTo>
                  <a:lnTo>
                    <a:pt x="0" y="342"/>
                  </a:lnTo>
                  <a:lnTo>
                    <a:pt x="4" y="329"/>
                  </a:lnTo>
                  <a:lnTo>
                    <a:pt x="7" y="316"/>
                  </a:lnTo>
                  <a:lnTo>
                    <a:pt x="10" y="303"/>
                  </a:lnTo>
                  <a:lnTo>
                    <a:pt x="13" y="290"/>
                  </a:lnTo>
                  <a:lnTo>
                    <a:pt x="16" y="277"/>
                  </a:lnTo>
                  <a:lnTo>
                    <a:pt x="19" y="265"/>
                  </a:lnTo>
                  <a:lnTo>
                    <a:pt x="22" y="251"/>
                  </a:lnTo>
                  <a:lnTo>
                    <a:pt x="25" y="238"/>
                  </a:lnTo>
                  <a:lnTo>
                    <a:pt x="28" y="225"/>
                  </a:lnTo>
                  <a:lnTo>
                    <a:pt x="31" y="212"/>
                  </a:lnTo>
                  <a:lnTo>
                    <a:pt x="34" y="200"/>
                  </a:lnTo>
                  <a:lnTo>
                    <a:pt x="36" y="188"/>
                  </a:lnTo>
                  <a:lnTo>
                    <a:pt x="40" y="176"/>
                  </a:lnTo>
                  <a:lnTo>
                    <a:pt x="43" y="164"/>
                  </a:lnTo>
                  <a:lnTo>
                    <a:pt x="47" y="151"/>
                  </a:lnTo>
                  <a:lnTo>
                    <a:pt x="50" y="140"/>
                  </a:lnTo>
                  <a:lnTo>
                    <a:pt x="54" y="128"/>
                  </a:lnTo>
                  <a:lnTo>
                    <a:pt x="58" y="116"/>
                  </a:lnTo>
                  <a:lnTo>
                    <a:pt x="63" y="105"/>
                  </a:lnTo>
                  <a:lnTo>
                    <a:pt x="66" y="95"/>
                  </a:lnTo>
                  <a:lnTo>
                    <a:pt x="71" y="85"/>
                  </a:lnTo>
                  <a:lnTo>
                    <a:pt x="75" y="75"/>
                  </a:lnTo>
                  <a:lnTo>
                    <a:pt x="80" y="65"/>
                  </a:lnTo>
                  <a:lnTo>
                    <a:pt x="86" y="56"/>
                  </a:lnTo>
                  <a:lnTo>
                    <a:pt x="91" y="47"/>
                  </a:lnTo>
                  <a:lnTo>
                    <a:pt x="97" y="39"/>
                  </a:lnTo>
                  <a:lnTo>
                    <a:pt x="103" y="31"/>
                  </a:lnTo>
                  <a:lnTo>
                    <a:pt x="109" y="24"/>
                  </a:lnTo>
                  <a:lnTo>
                    <a:pt x="116" y="17"/>
                  </a:lnTo>
                  <a:lnTo>
                    <a:pt x="123" y="10"/>
                  </a:lnTo>
                  <a:lnTo>
                    <a:pt x="130" y="5"/>
                  </a:lnTo>
                  <a:lnTo>
                    <a:pt x="138" y="0"/>
                  </a:lnTo>
                  <a:lnTo>
                    <a:pt x="140" y="6"/>
                  </a:lnTo>
                  <a:lnTo>
                    <a:pt x="133" y="11"/>
                  </a:lnTo>
                  <a:lnTo>
                    <a:pt x="126" y="16"/>
                  </a:lnTo>
                  <a:lnTo>
                    <a:pt x="119" y="21"/>
                  </a:lnTo>
                  <a:lnTo>
                    <a:pt x="113" y="29"/>
                  </a:lnTo>
                  <a:lnTo>
                    <a:pt x="106" y="36"/>
                  </a:lnTo>
                  <a:lnTo>
                    <a:pt x="101" y="44"/>
                  </a:lnTo>
                  <a:lnTo>
                    <a:pt x="96" y="51"/>
                  </a:lnTo>
                  <a:lnTo>
                    <a:pt x="91" y="60"/>
                  </a:lnTo>
                  <a:lnTo>
                    <a:pt x="86" y="69"/>
                  </a:lnTo>
                  <a:lnTo>
                    <a:pt x="80" y="78"/>
                  </a:lnTo>
                  <a:lnTo>
                    <a:pt x="76" y="87"/>
                  </a:lnTo>
                  <a:lnTo>
                    <a:pt x="71" y="98"/>
                  </a:lnTo>
                  <a:lnTo>
                    <a:pt x="68" y="108"/>
                  </a:lnTo>
                  <a:lnTo>
                    <a:pt x="63" y="120"/>
                  </a:lnTo>
                  <a:lnTo>
                    <a:pt x="60" y="130"/>
                  </a:lnTo>
                  <a:lnTo>
                    <a:pt x="57" y="141"/>
                  </a:lnTo>
                  <a:lnTo>
                    <a:pt x="53" y="153"/>
                  </a:lnTo>
                  <a:lnTo>
                    <a:pt x="49" y="165"/>
                  </a:lnTo>
                  <a:lnTo>
                    <a:pt x="46" y="177"/>
                  </a:lnTo>
                  <a:lnTo>
                    <a:pt x="42" y="189"/>
                  </a:lnTo>
                  <a:lnTo>
                    <a:pt x="39" y="202"/>
                  </a:lnTo>
                  <a:lnTo>
                    <a:pt x="36" y="215"/>
                  </a:lnTo>
                  <a:lnTo>
                    <a:pt x="34" y="228"/>
                  </a:lnTo>
                  <a:lnTo>
                    <a:pt x="31" y="241"/>
                  </a:lnTo>
                  <a:lnTo>
                    <a:pt x="28" y="254"/>
                  </a:lnTo>
                  <a:lnTo>
                    <a:pt x="25" y="266"/>
                  </a:lnTo>
                  <a:lnTo>
                    <a:pt x="22" y="279"/>
                  </a:lnTo>
                  <a:lnTo>
                    <a:pt x="19" y="292"/>
                  </a:lnTo>
                  <a:lnTo>
                    <a:pt x="16" y="306"/>
                  </a:lnTo>
                  <a:lnTo>
                    <a:pt x="13" y="319"/>
                  </a:lnTo>
                  <a:lnTo>
                    <a:pt x="10" y="331"/>
                  </a:lnTo>
                  <a:lnTo>
                    <a:pt x="6" y="344"/>
                  </a:lnTo>
                  <a:lnTo>
                    <a:pt x="3" y="346"/>
                  </a:lnTo>
                  <a:lnTo>
                    <a:pt x="6" y="344"/>
                  </a:lnTo>
                  <a:lnTo>
                    <a:pt x="4" y="346"/>
                  </a:lnTo>
                  <a:lnTo>
                    <a:pt x="2" y="346"/>
                  </a:lnTo>
                  <a:lnTo>
                    <a:pt x="1" y="345"/>
                  </a:lnTo>
                  <a:lnTo>
                    <a:pt x="0" y="342"/>
                  </a:lnTo>
                  <a:lnTo>
                    <a:pt x="3" y="339"/>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Freeform 43">
              <a:extLst>
                <a:ext uri="{FF2B5EF4-FFF2-40B4-BE49-F238E27FC236}">
                  <a16:creationId xmlns:a16="http://schemas.microsoft.com/office/drawing/2014/main" id="{D7E32374-4F72-4918-A54F-AADE3E0EC678}"/>
                </a:ext>
              </a:extLst>
            </p:cNvPr>
            <p:cNvSpPr>
              <a:spLocks/>
            </p:cNvSpPr>
            <p:nvPr/>
          </p:nvSpPr>
          <p:spPr bwMode="auto">
            <a:xfrm>
              <a:off x="2196" y="3206"/>
              <a:ext cx="1314" cy="3"/>
            </a:xfrm>
            <a:custGeom>
              <a:avLst/>
              <a:gdLst>
                <a:gd name="T0" fmla="*/ 6 w 1314"/>
                <a:gd name="T1" fmla="*/ 1 h 2"/>
                <a:gd name="T2" fmla="*/ 3 w 1314"/>
                <a:gd name="T3" fmla="*/ 0 h 2"/>
                <a:gd name="T4" fmla="*/ 1313 w 1314"/>
                <a:gd name="T5" fmla="*/ 0 h 2"/>
                <a:gd name="T6" fmla="*/ 1313 w 1314"/>
                <a:gd name="T7" fmla="*/ 1 h 2"/>
                <a:gd name="T8" fmla="*/ 3 w 1314"/>
                <a:gd name="T9" fmla="*/ 1 h 2"/>
                <a:gd name="T10" fmla="*/ 0 w 1314"/>
                <a:gd name="T11" fmla="*/ 1 h 2"/>
                <a:gd name="T12" fmla="*/ 3 w 1314"/>
                <a:gd name="T13" fmla="*/ 1 h 2"/>
                <a:gd name="T14" fmla="*/ 1 w 1314"/>
                <a:gd name="T15" fmla="*/ 1 h 2"/>
                <a:gd name="T16" fmla="*/ 0 w 1314"/>
                <a:gd name="T17" fmla="*/ 1 h 2"/>
                <a:gd name="T18" fmla="*/ 1 w 1314"/>
                <a:gd name="T19" fmla="*/ 0 h 2"/>
                <a:gd name="T20" fmla="*/ 3 w 1314"/>
                <a:gd name="T21" fmla="*/ 0 h 2"/>
                <a:gd name="T22" fmla="*/ 6 w 1314"/>
                <a:gd name="T23"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4" h="2">
                  <a:moveTo>
                    <a:pt x="6" y="1"/>
                  </a:moveTo>
                  <a:lnTo>
                    <a:pt x="3" y="0"/>
                  </a:lnTo>
                  <a:lnTo>
                    <a:pt x="1313" y="0"/>
                  </a:lnTo>
                  <a:lnTo>
                    <a:pt x="1313" y="1"/>
                  </a:lnTo>
                  <a:lnTo>
                    <a:pt x="3" y="1"/>
                  </a:lnTo>
                  <a:lnTo>
                    <a:pt x="0" y="1"/>
                  </a:lnTo>
                  <a:lnTo>
                    <a:pt x="3" y="1"/>
                  </a:lnTo>
                  <a:lnTo>
                    <a:pt x="1" y="1"/>
                  </a:lnTo>
                  <a:lnTo>
                    <a:pt x="0" y="1"/>
                  </a:lnTo>
                  <a:lnTo>
                    <a:pt x="1" y="0"/>
                  </a:lnTo>
                  <a:lnTo>
                    <a:pt x="3" y="0"/>
                  </a:lnTo>
                  <a:lnTo>
                    <a:pt x="6" y="1"/>
                  </a:lnTo>
                </a:path>
              </a:pathLst>
            </a:custGeom>
            <a:solidFill>
              <a:schemeClr val="folHlink"/>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Freeform 44">
              <a:extLst>
                <a:ext uri="{FF2B5EF4-FFF2-40B4-BE49-F238E27FC236}">
                  <a16:creationId xmlns:a16="http://schemas.microsoft.com/office/drawing/2014/main" id="{CEC44A15-53C7-467F-9D6B-FA6841B1765C}"/>
                </a:ext>
              </a:extLst>
            </p:cNvPr>
            <p:cNvSpPr>
              <a:spLocks/>
            </p:cNvSpPr>
            <p:nvPr/>
          </p:nvSpPr>
          <p:spPr bwMode="auto">
            <a:xfrm>
              <a:off x="2090" y="2884"/>
              <a:ext cx="108" cy="321"/>
            </a:xfrm>
            <a:custGeom>
              <a:avLst/>
              <a:gdLst>
                <a:gd name="T0" fmla="*/ 4 w 108"/>
                <a:gd name="T1" fmla="*/ 1 h 301"/>
                <a:gd name="T2" fmla="*/ 4 w 108"/>
                <a:gd name="T3" fmla="*/ 0 h 301"/>
                <a:gd name="T4" fmla="*/ 21 w 108"/>
                <a:gd name="T5" fmla="*/ 9 h 301"/>
                <a:gd name="T6" fmla="*/ 35 w 108"/>
                <a:gd name="T7" fmla="*/ 22 h 301"/>
                <a:gd name="T8" fmla="*/ 48 w 108"/>
                <a:gd name="T9" fmla="*/ 36 h 301"/>
                <a:gd name="T10" fmla="*/ 59 w 108"/>
                <a:gd name="T11" fmla="*/ 52 h 301"/>
                <a:gd name="T12" fmla="*/ 67 w 108"/>
                <a:gd name="T13" fmla="*/ 70 h 301"/>
                <a:gd name="T14" fmla="*/ 75 w 108"/>
                <a:gd name="T15" fmla="*/ 89 h 301"/>
                <a:gd name="T16" fmla="*/ 81 w 108"/>
                <a:gd name="T17" fmla="*/ 109 h 301"/>
                <a:gd name="T18" fmla="*/ 86 w 108"/>
                <a:gd name="T19" fmla="*/ 130 h 301"/>
                <a:gd name="T20" fmla="*/ 91 w 108"/>
                <a:gd name="T21" fmla="*/ 152 h 301"/>
                <a:gd name="T22" fmla="*/ 95 w 108"/>
                <a:gd name="T23" fmla="*/ 174 h 301"/>
                <a:gd name="T24" fmla="*/ 97 w 108"/>
                <a:gd name="T25" fmla="*/ 196 h 301"/>
                <a:gd name="T26" fmla="*/ 99 w 108"/>
                <a:gd name="T27" fmla="*/ 218 h 301"/>
                <a:gd name="T28" fmla="*/ 101 w 108"/>
                <a:gd name="T29" fmla="*/ 240 h 301"/>
                <a:gd name="T30" fmla="*/ 103 w 108"/>
                <a:gd name="T31" fmla="*/ 260 h 301"/>
                <a:gd name="T32" fmla="*/ 105 w 108"/>
                <a:gd name="T33" fmla="*/ 280 h 301"/>
                <a:gd name="T34" fmla="*/ 107 w 108"/>
                <a:gd name="T35" fmla="*/ 299 h 301"/>
                <a:gd name="T36" fmla="*/ 101 w 108"/>
                <a:gd name="T37" fmla="*/ 300 h 301"/>
                <a:gd name="T38" fmla="*/ 99 w 108"/>
                <a:gd name="T39" fmla="*/ 281 h 301"/>
                <a:gd name="T40" fmla="*/ 97 w 108"/>
                <a:gd name="T41" fmla="*/ 261 h 301"/>
                <a:gd name="T42" fmla="*/ 95 w 108"/>
                <a:gd name="T43" fmla="*/ 241 h 301"/>
                <a:gd name="T44" fmla="*/ 93 w 108"/>
                <a:gd name="T45" fmla="*/ 219 h 301"/>
                <a:gd name="T46" fmla="*/ 91 w 108"/>
                <a:gd name="T47" fmla="*/ 197 h 301"/>
                <a:gd name="T48" fmla="*/ 89 w 108"/>
                <a:gd name="T49" fmla="*/ 175 h 301"/>
                <a:gd name="T50" fmla="*/ 85 w 108"/>
                <a:gd name="T51" fmla="*/ 153 h 301"/>
                <a:gd name="T52" fmla="*/ 81 w 108"/>
                <a:gd name="T53" fmla="*/ 132 h 301"/>
                <a:gd name="T54" fmla="*/ 75 w 108"/>
                <a:gd name="T55" fmla="*/ 111 h 301"/>
                <a:gd name="T56" fmla="*/ 70 w 108"/>
                <a:gd name="T57" fmla="*/ 92 h 301"/>
                <a:gd name="T58" fmla="*/ 63 w 108"/>
                <a:gd name="T59" fmla="*/ 73 h 301"/>
                <a:gd name="T60" fmla="*/ 54 w 108"/>
                <a:gd name="T61" fmla="*/ 56 h 301"/>
                <a:gd name="T62" fmla="*/ 44 w 108"/>
                <a:gd name="T63" fmla="*/ 41 h 301"/>
                <a:gd name="T64" fmla="*/ 32 w 108"/>
                <a:gd name="T65" fmla="*/ 27 h 301"/>
                <a:gd name="T66" fmla="*/ 18 w 108"/>
                <a:gd name="T67" fmla="*/ 15 h 301"/>
                <a:gd name="T68" fmla="*/ 1 w 108"/>
                <a:gd name="T69" fmla="*/ 7 h 301"/>
                <a:gd name="T70" fmla="*/ 1 w 108"/>
                <a:gd name="T71" fmla="*/ 6 h 301"/>
                <a:gd name="T72" fmla="*/ 1 w 108"/>
                <a:gd name="T73" fmla="*/ 7 h 301"/>
                <a:gd name="T74" fmla="*/ 0 w 108"/>
                <a:gd name="T75" fmla="*/ 5 h 301"/>
                <a:gd name="T76" fmla="*/ 0 w 108"/>
                <a:gd name="T77" fmla="*/ 2 h 301"/>
                <a:gd name="T78" fmla="*/ 1 w 108"/>
                <a:gd name="T79" fmla="*/ 0 h 301"/>
                <a:gd name="T80" fmla="*/ 4 w 108"/>
                <a:gd name="T81" fmla="*/ 0 h 301"/>
                <a:gd name="T82" fmla="*/ 4 w 108"/>
                <a:gd name="T83" fmla="*/ 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 h="301">
                  <a:moveTo>
                    <a:pt x="4" y="1"/>
                  </a:moveTo>
                  <a:lnTo>
                    <a:pt x="4" y="0"/>
                  </a:lnTo>
                  <a:lnTo>
                    <a:pt x="21" y="9"/>
                  </a:lnTo>
                  <a:lnTo>
                    <a:pt x="35" y="22"/>
                  </a:lnTo>
                  <a:lnTo>
                    <a:pt x="48" y="36"/>
                  </a:lnTo>
                  <a:lnTo>
                    <a:pt x="59" y="52"/>
                  </a:lnTo>
                  <a:lnTo>
                    <a:pt x="67" y="70"/>
                  </a:lnTo>
                  <a:lnTo>
                    <a:pt x="75" y="89"/>
                  </a:lnTo>
                  <a:lnTo>
                    <a:pt x="81" y="109"/>
                  </a:lnTo>
                  <a:lnTo>
                    <a:pt x="86" y="130"/>
                  </a:lnTo>
                  <a:lnTo>
                    <a:pt x="91" y="152"/>
                  </a:lnTo>
                  <a:lnTo>
                    <a:pt x="95" y="174"/>
                  </a:lnTo>
                  <a:lnTo>
                    <a:pt x="97" y="196"/>
                  </a:lnTo>
                  <a:lnTo>
                    <a:pt x="99" y="218"/>
                  </a:lnTo>
                  <a:lnTo>
                    <a:pt x="101" y="240"/>
                  </a:lnTo>
                  <a:lnTo>
                    <a:pt x="103" y="260"/>
                  </a:lnTo>
                  <a:lnTo>
                    <a:pt x="105" y="280"/>
                  </a:lnTo>
                  <a:lnTo>
                    <a:pt x="107" y="299"/>
                  </a:lnTo>
                  <a:lnTo>
                    <a:pt x="101" y="300"/>
                  </a:lnTo>
                  <a:lnTo>
                    <a:pt x="99" y="281"/>
                  </a:lnTo>
                  <a:lnTo>
                    <a:pt x="97" y="261"/>
                  </a:lnTo>
                  <a:lnTo>
                    <a:pt x="95" y="241"/>
                  </a:lnTo>
                  <a:lnTo>
                    <a:pt x="93" y="219"/>
                  </a:lnTo>
                  <a:lnTo>
                    <a:pt x="91" y="197"/>
                  </a:lnTo>
                  <a:lnTo>
                    <a:pt x="89" y="175"/>
                  </a:lnTo>
                  <a:lnTo>
                    <a:pt x="85" y="153"/>
                  </a:lnTo>
                  <a:lnTo>
                    <a:pt x="81" y="132"/>
                  </a:lnTo>
                  <a:lnTo>
                    <a:pt x="75" y="111"/>
                  </a:lnTo>
                  <a:lnTo>
                    <a:pt x="70" y="92"/>
                  </a:lnTo>
                  <a:lnTo>
                    <a:pt x="63" y="73"/>
                  </a:lnTo>
                  <a:lnTo>
                    <a:pt x="54" y="56"/>
                  </a:lnTo>
                  <a:lnTo>
                    <a:pt x="44" y="41"/>
                  </a:lnTo>
                  <a:lnTo>
                    <a:pt x="32" y="27"/>
                  </a:lnTo>
                  <a:lnTo>
                    <a:pt x="18" y="15"/>
                  </a:lnTo>
                  <a:lnTo>
                    <a:pt x="1" y="7"/>
                  </a:lnTo>
                  <a:lnTo>
                    <a:pt x="1" y="6"/>
                  </a:lnTo>
                  <a:lnTo>
                    <a:pt x="1" y="7"/>
                  </a:lnTo>
                  <a:lnTo>
                    <a:pt x="0" y="5"/>
                  </a:lnTo>
                  <a:lnTo>
                    <a:pt x="0" y="2"/>
                  </a:lnTo>
                  <a:lnTo>
                    <a:pt x="1" y="0"/>
                  </a:lnTo>
                  <a:lnTo>
                    <a:pt x="4" y="0"/>
                  </a:lnTo>
                  <a:lnTo>
                    <a:pt x="4" y="1"/>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Freeform 45">
              <a:extLst>
                <a:ext uri="{FF2B5EF4-FFF2-40B4-BE49-F238E27FC236}">
                  <a16:creationId xmlns:a16="http://schemas.microsoft.com/office/drawing/2014/main" id="{199C096A-10FE-4365-BDD0-1102679D0B21}"/>
                </a:ext>
              </a:extLst>
            </p:cNvPr>
            <p:cNvSpPr>
              <a:spLocks/>
            </p:cNvSpPr>
            <p:nvPr/>
          </p:nvSpPr>
          <p:spPr bwMode="auto">
            <a:xfrm>
              <a:off x="1798" y="2843"/>
              <a:ext cx="292" cy="49"/>
            </a:xfrm>
            <a:custGeom>
              <a:avLst/>
              <a:gdLst>
                <a:gd name="T0" fmla="*/ 2 w 292"/>
                <a:gd name="T1" fmla="*/ 39 h 46"/>
                <a:gd name="T2" fmla="*/ 24 w 292"/>
                <a:gd name="T3" fmla="*/ 31 h 46"/>
                <a:gd name="T4" fmla="*/ 43 w 292"/>
                <a:gd name="T5" fmla="*/ 23 h 46"/>
                <a:gd name="T6" fmla="*/ 62 w 292"/>
                <a:gd name="T7" fmla="*/ 17 h 46"/>
                <a:gd name="T8" fmla="*/ 80 w 292"/>
                <a:gd name="T9" fmla="*/ 11 h 46"/>
                <a:gd name="T10" fmla="*/ 96 w 292"/>
                <a:gd name="T11" fmla="*/ 6 h 46"/>
                <a:gd name="T12" fmla="*/ 114 w 292"/>
                <a:gd name="T13" fmla="*/ 3 h 46"/>
                <a:gd name="T14" fmla="*/ 130 w 292"/>
                <a:gd name="T15" fmla="*/ 1 h 46"/>
                <a:gd name="T16" fmla="*/ 146 w 292"/>
                <a:gd name="T17" fmla="*/ 0 h 46"/>
                <a:gd name="T18" fmla="*/ 162 w 292"/>
                <a:gd name="T19" fmla="*/ 0 h 46"/>
                <a:gd name="T20" fmla="*/ 179 w 292"/>
                <a:gd name="T21" fmla="*/ 2 h 46"/>
                <a:gd name="T22" fmla="*/ 195 w 292"/>
                <a:gd name="T23" fmla="*/ 4 h 46"/>
                <a:gd name="T24" fmla="*/ 213 w 292"/>
                <a:gd name="T25" fmla="*/ 8 h 46"/>
                <a:gd name="T26" fmla="*/ 230 w 292"/>
                <a:gd name="T27" fmla="*/ 13 h 46"/>
                <a:gd name="T28" fmla="*/ 249 w 292"/>
                <a:gd name="T29" fmla="*/ 19 h 46"/>
                <a:gd name="T30" fmla="*/ 270 w 292"/>
                <a:gd name="T31" fmla="*/ 26 h 46"/>
                <a:gd name="T32" fmla="*/ 291 w 292"/>
                <a:gd name="T33" fmla="*/ 36 h 46"/>
                <a:gd name="T34" fmla="*/ 278 w 292"/>
                <a:gd name="T35" fmla="*/ 36 h 46"/>
                <a:gd name="T36" fmla="*/ 258 w 292"/>
                <a:gd name="T37" fmla="*/ 28 h 46"/>
                <a:gd name="T38" fmla="*/ 239 w 292"/>
                <a:gd name="T39" fmla="*/ 22 h 46"/>
                <a:gd name="T40" fmla="*/ 220 w 292"/>
                <a:gd name="T41" fmla="*/ 17 h 46"/>
                <a:gd name="T42" fmla="*/ 203 w 292"/>
                <a:gd name="T43" fmla="*/ 12 h 46"/>
                <a:gd name="T44" fmla="*/ 186 w 292"/>
                <a:gd name="T45" fmla="*/ 9 h 46"/>
                <a:gd name="T46" fmla="*/ 169 w 292"/>
                <a:gd name="T47" fmla="*/ 7 h 46"/>
                <a:gd name="T48" fmla="*/ 154 w 292"/>
                <a:gd name="T49" fmla="*/ 6 h 46"/>
                <a:gd name="T50" fmla="*/ 138 w 292"/>
                <a:gd name="T51" fmla="*/ 7 h 46"/>
                <a:gd name="T52" fmla="*/ 122 w 292"/>
                <a:gd name="T53" fmla="*/ 9 h 46"/>
                <a:gd name="T54" fmla="*/ 106 w 292"/>
                <a:gd name="T55" fmla="*/ 11 h 46"/>
                <a:gd name="T56" fmla="*/ 90 w 292"/>
                <a:gd name="T57" fmla="*/ 15 h 46"/>
                <a:gd name="T58" fmla="*/ 73 w 292"/>
                <a:gd name="T59" fmla="*/ 20 h 46"/>
                <a:gd name="T60" fmla="*/ 55 w 292"/>
                <a:gd name="T61" fmla="*/ 26 h 46"/>
                <a:gd name="T62" fmla="*/ 36 w 292"/>
                <a:gd name="T63" fmla="*/ 33 h 46"/>
                <a:gd name="T64" fmla="*/ 15 w 292"/>
                <a:gd name="T65" fmla="*/ 41 h 46"/>
                <a:gd name="T66" fmla="*/ 2 w 292"/>
                <a:gd name="T67" fmla="*/ 45 h 46"/>
                <a:gd name="T68" fmla="*/ 0 w 292"/>
                <a:gd name="T6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2" h="46">
                  <a:moveTo>
                    <a:pt x="2" y="39"/>
                  </a:moveTo>
                  <a:lnTo>
                    <a:pt x="2" y="39"/>
                  </a:lnTo>
                  <a:lnTo>
                    <a:pt x="13" y="35"/>
                  </a:lnTo>
                  <a:lnTo>
                    <a:pt x="24" y="31"/>
                  </a:lnTo>
                  <a:lnTo>
                    <a:pt x="33" y="27"/>
                  </a:lnTo>
                  <a:lnTo>
                    <a:pt x="43" y="23"/>
                  </a:lnTo>
                  <a:lnTo>
                    <a:pt x="53" y="20"/>
                  </a:lnTo>
                  <a:lnTo>
                    <a:pt x="62" y="17"/>
                  </a:lnTo>
                  <a:lnTo>
                    <a:pt x="71" y="13"/>
                  </a:lnTo>
                  <a:lnTo>
                    <a:pt x="80" y="11"/>
                  </a:lnTo>
                  <a:lnTo>
                    <a:pt x="88" y="9"/>
                  </a:lnTo>
                  <a:lnTo>
                    <a:pt x="96" y="6"/>
                  </a:lnTo>
                  <a:lnTo>
                    <a:pt x="106" y="5"/>
                  </a:lnTo>
                  <a:lnTo>
                    <a:pt x="114" y="3"/>
                  </a:lnTo>
                  <a:lnTo>
                    <a:pt x="122" y="2"/>
                  </a:lnTo>
                  <a:lnTo>
                    <a:pt x="130" y="1"/>
                  </a:lnTo>
                  <a:lnTo>
                    <a:pt x="138" y="1"/>
                  </a:lnTo>
                  <a:lnTo>
                    <a:pt x="146" y="0"/>
                  </a:lnTo>
                  <a:lnTo>
                    <a:pt x="154" y="0"/>
                  </a:lnTo>
                  <a:lnTo>
                    <a:pt x="162" y="0"/>
                  </a:lnTo>
                  <a:lnTo>
                    <a:pt x="171" y="1"/>
                  </a:lnTo>
                  <a:lnTo>
                    <a:pt x="179" y="2"/>
                  </a:lnTo>
                  <a:lnTo>
                    <a:pt x="187" y="3"/>
                  </a:lnTo>
                  <a:lnTo>
                    <a:pt x="195" y="4"/>
                  </a:lnTo>
                  <a:lnTo>
                    <a:pt x="204" y="6"/>
                  </a:lnTo>
                  <a:lnTo>
                    <a:pt x="213" y="8"/>
                  </a:lnTo>
                  <a:lnTo>
                    <a:pt x="222" y="10"/>
                  </a:lnTo>
                  <a:lnTo>
                    <a:pt x="230" y="13"/>
                  </a:lnTo>
                  <a:lnTo>
                    <a:pt x="240" y="16"/>
                  </a:lnTo>
                  <a:lnTo>
                    <a:pt x="249" y="19"/>
                  </a:lnTo>
                  <a:lnTo>
                    <a:pt x="259" y="22"/>
                  </a:lnTo>
                  <a:lnTo>
                    <a:pt x="270" y="26"/>
                  </a:lnTo>
                  <a:lnTo>
                    <a:pt x="280" y="30"/>
                  </a:lnTo>
                  <a:lnTo>
                    <a:pt x="291" y="36"/>
                  </a:lnTo>
                  <a:lnTo>
                    <a:pt x="289" y="40"/>
                  </a:lnTo>
                  <a:lnTo>
                    <a:pt x="278" y="36"/>
                  </a:lnTo>
                  <a:lnTo>
                    <a:pt x="267" y="32"/>
                  </a:lnTo>
                  <a:lnTo>
                    <a:pt x="258" y="28"/>
                  </a:lnTo>
                  <a:lnTo>
                    <a:pt x="248" y="25"/>
                  </a:lnTo>
                  <a:lnTo>
                    <a:pt x="239" y="22"/>
                  </a:lnTo>
                  <a:lnTo>
                    <a:pt x="229" y="19"/>
                  </a:lnTo>
                  <a:lnTo>
                    <a:pt x="220" y="17"/>
                  </a:lnTo>
                  <a:lnTo>
                    <a:pt x="211" y="14"/>
                  </a:lnTo>
                  <a:lnTo>
                    <a:pt x="203" y="12"/>
                  </a:lnTo>
                  <a:lnTo>
                    <a:pt x="195" y="10"/>
                  </a:lnTo>
                  <a:lnTo>
                    <a:pt x="186" y="9"/>
                  </a:lnTo>
                  <a:lnTo>
                    <a:pt x="178" y="8"/>
                  </a:lnTo>
                  <a:lnTo>
                    <a:pt x="169" y="7"/>
                  </a:lnTo>
                  <a:lnTo>
                    <a:pt x="162" y="6"/>
                  </a:lnTo>
                  <a:lnTo>
                    <a:pt x="154" y="6"/>
                  </a:lnTo>
                  <a:lnTo>
                    <a:pt x="146" y="6"/>
                  </a:lnTo>
                  <a:lnTo>
                    <a:pt x="138" y="7"/>
                  </a:lnTo>
                  <a:lnTo>
                    <a:pt x="131" y="7"/>
                  </a:lnTo>
                  <a:lnTo>
                    <a:pt x="122" y="9"/>
                  </a:lnTo>
                  <a:lnTo>
                    <a:pt x="115" y="9"/>
                  </a:lnTo>
                  <a:lnTo>
                    <a:pt x="106" y="11"/>
                  </a:lnTo>
                  <a:lnTo>
                    <a:pt x="98" y="13"/>
                  </a:lnTo>
                  <a:lnTo>
                    <a:pt x="90" y="15"/>
                  </a:lnTo>
                  <a:lnTo>
                    <a:pt x="81" y="17"/>
                  </a:lnTo>
                  <a:lnTo>
                    <a:pt x="73" y="20"/>
                  </a:lnTo>
                  <a:lnTo>
                    <a:pt x="64" y="23"/>
                  </a:lnTo>
                  <a:lnTo>
                    <a:pt x="55" y="26"/>
                  </a:lnTo>
                  <a:lnTo>
                    <a:pt x="45" y="29"/>
                  </a:lnTo>
                  <a:lnTo>
                    <a:pt x="36" y="33"/>
                  </a:lnTo>
                  <a:lnTo>
                    <a:pt x="25" y="37"/>
                  </a:lnTo>
                  <a:lnTo>
                    <a:pt x="15" y="41"/>
                  </a:lnTo>
                  <a:lnTo>
                    <a:pt x="5" y="45"/>
                  </a:lnTo>
                  <a:lnTo>
                    <a:pt x="2" y="45"/>
                  </a:lnTo>
                  <a:lnTo>
                    <a:pt x="1" y="43"/>
                  </a:lnTo>
                  <a:lnTo>
                    <a:pt x="0" y="42"/>
                  </a:lnTo>
                  <a:lnTo>
                    <a:pt x="2" y="39"/>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Freeform 46">
              <a:extLst>
                <a:ext uri="{FF2B5EF4-FFF2-40B4-BE49-F238E27FC236}">
                  <a16:creationId xmlns:a16="http://schemas.microsoft.com/office/drawing/2014/main" id="{581455EF-898B-4DD8-8726-219551405D99}"/>
                </a:ext>
              </a:extLst>
            </p:cNvPr>
            <p:cNvSpPr>
              <a:spLocks/>
            </p:cNvSpPr>
            <p:nvPr/>
          </p:nvSpPr>
          <p:spPr bwMode="auto">
            <a:xfrm>
              <a:off x="1700" y="2889"/>
              <a:ext cx="99" cy="290"/>
            </a:xfrm>
            <a:custGeom>
              <a:avLst/>
              <a:gdLst>
                <a:gd name="T0" fmla="*/ 3 w 99"/>
                <a:gd name="T1" fmla="*/ 264 h 272"/>
                <a:gd name="T2" fmla="*/ 0 w 99"/>
                <a:gd name="T3" fmla="*/ 267 h 272"/>
                <a:gd name="T4" fmla="*/ 1 w 99"/>
                <a:gd name="T5" fmla="*/ 256 h 272"/>
                <a:gd name="T6" fmla="*/ 2 w 99"/>
                <a:gd name="T7" fmla="*/ 242 h 272"/>
                <a:gd name="T8" fmla="*/ 3 w 99"/>
                <a:gd name="T9" fmla="*/ 226 h 272"/>
                <a:gd name="T10" fmla="*/ 4 w 99"/>
                <a:gd name="T11" fmla="*/ 209 h 272"/>
                <a:gd name="T12" fmla="*/ 6 w 99"/>
                <a:gd name="T13" fmla="*/ 191 h 272"/>
                <a:gd name="T14" fmla="*/ 8 w 99"/>
                <a:gd name="T15" fmla="*/ 172 h 272"/>
                <a:gd name="T16" fmla="*/ 11 w 99"/>
                <a:gd name="T17" fmla="*/ 152 h 272"/>
                <a:gd name="T18" fmla="*/ 15 w 99"/>
                <a:gd name="T19" fmla="*/ 132 h 272"/>
                <a:gd name="T20" fmla="*/ 20 w 99"/>
                <a:gd name="T21" fmla="*/ 111 h 272"/>
                <a:gd name="T22" fmla="*/ 26 w 99"/>
                <a:gd name="T23" fmla="*/ 91 h 272"/>
                <a:gd name="T24" fmla="*/ 33 w 99"/>
                <a:gd name="T25" fmla="*/ 73 h 272"/>
                <a:gd name="T26" fmla="*/ 42 w 99"/>
                <a:gd name="T27" fmla="*/ 54 h 272"/>
                <a:gd name="T28" fmla="*/ 53 w 99"/>
                <a:gd name="T29" fmla="*/ 38 h 272"/>
                <a:gd name="T30" fmla="*/ 65 w 99"/>
                <a:gd name="T31" fmla="*/ 23 h 272"/>
                <a:gd name="T32" fmla="*/ 79 w 99"/>
                <a:gd name="T33" fmla="*/ 10 h 272"/>
                <a:gd name="T34" fmla="*/ 96 w 99"/>
                <a:gd name="T35" fmla="*/ 0 h 272"/>
                <a:gd name="T36" fmla="*/ 98 w 99"/>
                <a:gd name="T37" fmla="*/ 6 h 272"/>
                <a:gd name="T38" fmla="*/ 83 w 99"/>
                <a:gd name="T39" fmla="*/ 16 h 272"/>
                <a:gd name="T40" fmla="*/ 69 w 99"/>
                <a:gd name="T41" fmla="*/ 28 h 272"/>
                <a:gd name="T42" fmla="*/ 57 w 99"/>
                <a:gd name="T43" fmla="*/ 42 h 272"/>
                <a:gd name="T44" fmla="*/ 47 w 99"/>
                <a:gd name="T45" fmla="*/ 59 h 272"/>
                <a:gd name="T46" fmla="*/ 38 w 99"/>
                <a:gd name="T47" fmla="*/ 76 h 272"/>
                <a:gd name="T48" fmla="*/ 31 w 99"/>
                <a:gd name="T49" fmla="*/ 94 h 272"/>
                <a:gd name="T50" fmla="*/ 26 w 99"/>
                <a:gd name="T51" fmla="*/ 113 h 272"/>
                <a:gd name="T52" fmla="*/ 21 w 99"/>
                <a:gd name="T53" fmla="*/ 133 h 272"/>
                <a:gd name="T54" fmla="*/ 17 w 99"/>
                <a:gd name="T55" fmla="*/ 153 h 272"/>
                <a:gd name="T56" fmla="*/ 14 w 99"/>
                <a:gd name="T57" fmla="*/ 172 h 272"/>
                <a:gd name="T58" fmla="*/ 12 w 99"/>
                <a:gd name="T59" fmla="*/ 192 h 272"/>
                <a:gd name="T60" fmla="*/ 10 w 99"/>
                <a:gd name="T61" fmla="*/ 210 h 272"/>
                <a:gd name="T62" fmla="*/ 9 w 99"/>
                <a:gd name="T63" fmla="*/ 227 h 272"/>
                <a:gd name="T64" fmla="*/ 8 w 99"/>
                <a:gd name="T65" fmla="*/ 243 h 272"/>
                <a:gd name="T66" fmla="*/ 7 w 99"/>
                <a:gd name="T67" fmla="*/ 257 h 272"/>
                <a:gd name="T68" fmla="*/ 6 w 99"/>
                <a:gd name="T69" fmla="*/ 268 h 272"/>
                <a:gd name="T70" fmla="*/ 3 w 99"/>
                <a:gd name="T71" fmla="*/ 271 h 272"/>
                <a:gd name="T72" fmla="*/ 6 w 99"/>
                <a:gd name="T73" fmla="*/ 268 h 272"/>
                <a:gd name="T74" fmla="*/ 5 w 99"/>
                <a:gd name="T75" fmla="*/ 270 h 272"/>
                <a:gd name="T76" fmla="*/ 3 w 99"/>
                <a:gd name="T77" fmla="*/ 271 h 272"/>
                <a:gd name="T78" fmla="*/ 1 w 99"/>
                <a:gd name="T79" fmla="*/ 269 h 272"/>
                <a:gd name="T80" fmla="*/ 0 w 99"/>
                <a:gd name="T81" fmla="*/ 267 h 272"/>
                <a:gd name="T82" fmla="*/ 3 w 99"/>
                <a:gd name="T83" fmla="*/ 264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9" h="272">
                  <a:moveTo>
                    <a:pt x="3" y="264"/>
                  </a:moveTo>
                  <a:lnTo>
                    <a:pt x="0" y="267"/>
                  </a:lnTo>
                  <a:lnTo>
                    <a:pt x="1" y="256"/>
                  </a:lnTo>
                  <a:lnTo>
                    <a:pt x="2" y="242"/>
                  </a:lnTo>
                  <a:lnTo>
                    <a:pt x="3" y="226"/>
                  </a:lnTo>
                  <a:lnTo>
                    <a:pt x="4" y="209"/>
                  </a:lnTo>
                  <a:lnTo>
                    <a:pt x="6" y="191"/>
                  </a:lnTo>
                  <a:lnTo>
                    <a:pt x="8" y="172"/>
                  </a:lnTo>
                  <a:lnTo>
                    <a:pt x="11" y="152"/>
                  </a:lnTo>
                  <a:lnTo>
                    <a:pt x="15" y="132"/>
                  </a:lnTo>
                  <a:lnTo>
                    <a:pt x="20" y="111"/>
                  </a:lnTo>
                  <a:lnTo>
                    <a:pt x="26" y="91"/>
                  </a:lnTo>
                  <a:lnTo>
                    <a:pt x="33" y="73"/>
                  </a:lnTo>
                  <a:lnTo>
                    <a:pt x="42" y="54"/>
                  </a:lnTo>
                  <a:lnTo>
                    <a:pt x="53" y="38"/>
                  </a:lnTo>
                  <a:lnTo>
                    <a:pt x="65" y="23"/>
                  </a:lnTo>
                  <a:lnTo>
                    <a:pt x="79" y="10"/>
                  </a:lnTo>
                  <a:lnTo>
                    <a:pt x="96" y="0"/>
                  </a:lnTo>
                  <a:lnTo>
                    <a:pt x="98" y="6"/>
                  </a:lnTo>
                  <a:lnTo>
                    <a:pt x="83" y="16"/>
                  </a:lnTo>
                  <a:lnTo>
                    <a:pt x="69" y="28"/>
                  </a:lnTo>
                  <a:lnTo>
                    <a:pt x="57" y="42"/>
                  </a:lnTo>
                  <a:lnTo>
                    <a:pt x="47" y="59"/>
                  </a:lnTo>
                  <a:lnTo>
                    <a:pt x="38" y="76"/>
                  </a:lnTo>
                  <a:lnTo>
                    <a:pt x="31" y="94"/>
                  </a:lnTo>
                  <a:lnTo>
                    <a:pt x="26" y="113"/>
                  </a:lnTo>
                  <a:lnTo>
                    <a:pt x="21" y="133"/>
                  </a:lnTo>
                  <a:lnTo>
                    <a:pt x="17" y="153"/>
                  </a:lnTo>
                  <a:lnTo>
                    <a:pt x="14" y="172"/>
                  </a:lnTo>
                  <a:lnTo>
                    <a:pt x="12" y="192"/>
                  </a:lnTo>
                  <a:lnTo>
                    <a:pt x="10" y="210"/>
                  </a:lnTo>
                  <a:lnTo>
                    <a:pt x="9" y="227"/>
                  </a:lnTo>
                  <a:lnTo>
                    <a:pt x="8" y="243"/>
                  </a:lnTo>
                  <a:lnTo>
                    <a:pt x="7" y="257"/>
                  </a:lnTo>
                  <a:lnTo>
                    <a:pt x="6" y="268"/>
                  </a:lnTo>
                  <a:lnTo>
                    <a:pt x="3" y="271"/>
                  </a:lnTo>
                  <a:lnTo>
                    <a:pt x="6" y="268"/>
                  </a:lnTo>
                  <a:lnTo>
                    <a:pt x="5" y="270"/>
                  </a:lnTo>
                  <a:lnTo>
                    <a:pt x="3" y="271"/>
                  </a:lnTo>
                  <a:lnTo>
                    <a:pt x="1" y="269"/>
                  </a:lnTo>
                  <a:lnTo>
                    <a:pt x="0" y="267"/>
                  </a:lnTo>
                  <a:lnTo>
                    <a:pt x="3" y="264"/>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 name="Freeform 47">
              <a:extLst>
                <a:ext uri="{FF2B5EF4-FFF2-40B4-BE49-F238E27FC236}">
                  <a16:creationId xmlns:a16="http://schemas.microsoft.com/office/drawing/2014/main" id="{B19F8AB3-5C8A-4757-8B0F-F62075A57136}"/>
                </a:ext>
              </a:extLst>
            </p:cNvPr>
            <p:cNvSpPr>
              <a:spLocks/>
            </p:cNvSpPr>
            <p:nvPr/>
          </p:nvSpPr>
          <p:spPr bwMode="auto">
            <a:xfrm>
              <a:off x="1316" y="3140"/>
              <a:ext cx="385" cy="39"/>
            </a:xfrm>
            <a:custGeom>
              <a:avLst/>
              <a:gdLst>
                <a:gd name="T0" fmla="*/ 4 w 385"/>
                <a:gd name="T1" fmla="*/ 0 h 37"/>
                <a:gd name="T2" fmla="*/ 12 w 385"/>
                <a:gd name="T3" fmla="*/ 2 h 37"/>
                <a:gd name="T4" fmla="*/ 23 w 385"/>
                <a:gd name="T5" fmla="*/ 5 h 37"/>
                <a:gd name="T6" fmla="*/ 35 w 385"/>
                <a:gd name="T7" fmla="*/ 8 h 37"/>
                <a:gd name="T8" fmla="*/ 51 w 385"/>
                <a:gd name="T9" fmla="*/ 11 h 37"/>
                <a:gd name="T10" fmla="*/ 69 w 385"/>
                <a:gd name="T11" fmla="*/ 13 h 37"/>
                <a:gd name="T12" fmla="*/ 89 w 385"/>
                <a:gd name="T13" fmla="*/ 16 h 37"/>
                <a:gd name="T14" fmla="*/ 110 w 385"/>
                <a:gd name="T15" fmla="*/ 18 h 37"/>
                <a:gd name="T16" fmla="*/ 135 w 385"/>
                <a:gd name="T17" fmla="*/ 21 h 37"/>
                <a:gd name="T18" fmla="*/ 160 w 385"/>
                <a:gd name="T19" fmla="*/ 22 h 37"/>
                <a:gd name="T20" fmla="*/ 188 w 385"/>
                <a:gd name="T21" fmla="*/ 25 h 37"/>
                <a:gd name="T22" fmla="*/ 217 w 385"/>
                <a:gd name="T23" fmla="*/ 26 h 37"/>
                <a:gd name="T24" fmla="*/ 248 w 385"/>
                <a:gd name="T25" fmla="*/ 27 h 37"/>
                <a:gd name="T26" fmla="*/ 280 w 385"/>
                <a:gd name="T27" fmla="*/ 28 h 37"/>
                <a:gd name="T28" fmla="*/ 314 w 385"/>
                <a:gd name="T29" fmla="*/ 29 h 37"/>
                <a:gd name="T30" fmla="*/ 348 w 385"/>
                <a:gd name="T31" fmla="*/ 30 h 37"/>
                <a:gd name="T32" fmla="*/ 384 w 385"/>
                <a:gd name="T33" fmla="*/ 30 h 37"/>
                <a:gd name="T34" fmla="*/ 366 w 385"/>
                <a:gd name="T35" fmla="*/ 36 h 37"/>
                <a:gd name="T36" fmla="*/ 331 w 385"/>
                <a:gd name="T37" fmla="*/ 35 h 37"/>
                <a:gd name="T38" fmla="*/ 297 w 385"/>
                <a:gd name="T39" fmla="*/ 35 h 37"/>
                <a:gd name="T40" fmla="*/ 264 w 385"/>
                <a:gd name="T41" fmla="*/ 34 h 37"/>
                <a:gd name="T42" fmla="*/ 232 w 385"/>
                <a:gd name="T43" fmla="*/ 33 h 37"/>
                <a:gd name="T44" fmla="*/ 203 w 385"/>
                <a:gd name="T45" fmla="*/ 31 h 37"/>
                <a:gd name="T46" fmla="*/ 174 w 385"/>
                <a:gd name="T47" fmla="*/ 30 h 37"/>
                <a:gd name="T48" fmla="*/ 147 w 385"/>
                <a:gd name="T49" fmla="*/ 28 h 37"/>
                <a:gd name="T50" fmla="*/ 122 w 385"/>
                <a:gd name="T51" fmla="*/ 26 h 37"/>
                <a:gd name="T52" fmla="*/ 99 w 385"/>
                <a:gd name="T53" fmla="*/ 24 h 37"/>
                <a:gd name="T54" fmla="*/ 78 w 385"/>
                <a:gd name="T55" fmla="*/ 21 h 37"/>
                <a:gd name="T56" fmla="*/ 59 w 385"/>
                <a:gd name="T57" fmla="*/ 18 h 37"/>
                <a:gd name="T58" fmla="*/ 42 w 385"/>
                <a:gd name="T59" fmla="*/ 15 h 37"/>
                <a:gd name="T60" fmla="*/ 27 w 385"/>
                <a:gd name="T61" fmla="*/ 13 h 37"/>
                <a:gd name="T62" fmla="*/ 15 w 385"/>
                <a:gd name="T63" fmla="*/ 10 h 37"/>
                <a:gd name="T64" fmla="*/ 6 w 385"/>
                <a:gd name="T65" fmla="*/ 7 h 37"/>
                <a:gd name="T66" fmla="*/ 1 w 385"/>
                <a:gd name="T67" fmla="*/ 5 h 37"/>
                <a:gd name="T68" fmla="*/ 0 w 385"/>
                <a:gd name="T69" fmla="*/ 3 h 37"/>
                <a:gd name="T70" fmla="*/ 2 w 385"/>
                <a:gd name="T71" fmla="*/ 0 h 37"/>
                <a:gd name="T72" fmla="*/ 5 w 385"/>
                <a:gd name="T7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5" h="37">
                  <a:moveTo>
                    <a:pt x="5" y="0"/>
                  </a:moveTo>
                  <a:lnTo>
                    <a:pt x="4" y="0"/>
                  </a:lnTo>
                  <a:lnTo>
                    <a:pt x="8" y="1"/>
                  </a:lnTo>
                  <a:lnTo>
                    <a:pt x="12" y="2"/>
                  </a:lnTo>
                  <a:lnTo>
                    <a:pt x="17" y="4"/>
                  </a:lnTo>
                  <a:lnTo>
                    <a:pt x="23" y="5"/>
                  </a:lnTo>
                  <a:lnTo>
                    <a:pt x="28" y="7"/>
                  </a:lnTo>
                  <a:lnTo>
                    <a:pt x="35" y="8"/>
                  </a:lnTo>
                  <a:lnTo>
                    <a:pt x="43" y="9"/>
                  </a:lnTo>
                  <a:lnTo>
                    <a:pt x="51" y="11"/>
                  </a:lnTo>
                  <a:lnTo>
                    <a:pt x="60" y="12"/>
                  </a:lnTo>
                  <a:lnTo>
                    <a:pt x="69" y="13"/>
                  </a:lnTo>
                  <a:lnTo>
                    <a:pt x="78" y="15"/>
                  </a:lnTo>
                  <a:lnTo>
                    <a:pt x="89" y="16"/>
                  </a:lnTo>
                  <a:lnTo>
                    <a:pt x="100" y="18"/>
                  </a:lnTo>
                  <a:lnTo>
                    <a:pt x="110" y="18"/>
                  </a:lnTo>
                  <a:lnTo>
                    <a:pt x="123" y="19"/>
                  </a:lnTo>
                  <a:lnTo>
                    <a:pt x="135" y="21"/>
                  </a:lnTo>
                  <a:lnTo>
                    <a:pt x="148" y="21"/>
                  </a:lnTo>
                  <a:lnTo>
                    <a:pt x="160" y="22"/>
                  </a:lnTo>
                  <a:lnTo>
                    <a:pt x="174" y="24"/>
                  </a:lnTo>
                  <a:lnTo>
                    <a:pt x="188" y="25"/>
                  </a:lnTo>
                  <a:lnTo>
                    <a:pt x="203" y="25"/>
                  </a:lnTo>
                  <a:lnTo>
                    <a:pt x="217" y="26"/>
                  </a:lnTo>
                  <a:lnTo>
                    <a:pt x="232" y="27"/>
                  </a:lnTo>
                  <a:lnTo>
                    <a:pt x="248" y="27"/>
                  </a:lnTo>
                  <a:lnTo>
                    <a:pt x="264" y="28"/>
                  </a:lnTo>
                  <a:lnTo>
                    <a:pt x="280" y="28"/>
                  </a:lnTo>
                  <a:lnTo>
                    <a:pt x="297" y="29"/>
                  </a:lnTo>
                  <a:lnTo>
                    <a:pt x="314" y="29"/>
                  </a:lnTo>
                  <a:lnTo>
                    <a:pt x="331" y="29"/>
                  </a:lnTo>
                  <a:lnTo>
                    <a:pt x="348" y="30"/>
                  </a:lnTo>
                  <a:lnTo>
                    <a:pt x="366" y="30"/>
                  </a:lnTo>
                  <a:lnTo>
                    <a:pt x="384" y="30"/>
                  </a:lnTo>
                  <a:lnTo>
                    <a:pt x="384" y="36"/>
                  </a:lnTo>
                  <a:lnTo>
                    <a:pt x="366" y="36"/>
                  </a:lnTo>
                  <a:lnTo>
                    <a:pt x="348" y="36"/>
                  </a:lnTo>
                  <a:lnTo>
                    <a:pt x="331" y="35"/>
                  </a:lnTo>
                  <a:lnTo>
                    <a:pt x="314" y="35"/>
                  </a:lnTo>
                  <a:lnTo>
                    <a:pt x="297" y="35"/>
                  </a:lnTo>
                  <a:lnTo>
                    <a:pt x="280" y="34"/>
                  </a:lnTo>
                  <a:lnTo>
                    <a:pt x="264" y="34"/>
                  </a:lnTo>
                  <a:lnTo>
                    <a:pt x="248" y="33"/>
                  </a:lnTo>
                  <a:lnTo>
                    <a:pt x="232" y="33"/>
                  </a:lnTo>
                  <a:lnTo>
                    <a:pt x="217" y="32"/>
                  </a:lnTo>
                  <a:lnTo>
                    <a:pt x="203" y="31"/>
                  </a:lnTo>
                  <a:lnTo>
                    <a:pt x="188" y="31"/>
                  </a:lnTo>
                  <a:lnTo>
                    <a:pt x="174" y="30"/>
                  </a:lnTo>
                  <a:lnTo>
                    <a:pt x="160" y="29"/>
                  </a:lnTo>
                  <a:lnTo>
                    <a:pt x="147" y="28"/>
                  </a:lnTo>
                  <a:lnTo>
                    <a:pt x="134" y="27"/>
                  </a:lnTo>
                  <a:lnTo>
                    <a:pt x="122" y="26"/>
                  </a:lnTo>
                  <a:lnTo>
                    <a:pt x="110" y="25"/>
                  </a:lnTo>
                  <a:lnTo>
                    <a:pt x="99" y="24"/>
                  </a:lnTo>
                  <a:lnTo>
                    <a:pt x="88" y="22"/>
                  </a:lnTo>
                  <a:lnTo>
                    <a:pt x="78" y="21"/>
                  </a:lnTo>
                  <a:lnTo>
                    <a:pt x="69" y="19"/>
                  </a:lnTo>
                  <a:lnTo>
                    <a:pt x="59" y="18"/>
                  </a:lnTo>
                  <a:lnTo>
                    <a:pt x="50" y="17"/>
                  </a:lnTo>
                  <a:lnTo>
                    <a:pt x="42" y="15"/>
                  </a:lnTo>
                  <a:lnTo>
                    <a:pt x="34" y="15"/>
                  </a:lnTo>
                  <a:lnTo>
                    <a:pt x="27" y="13"/>
                  </a:lnTo>
                  <a:lnTo>
                    <a:pt x="21" y="11"/>
                  </a:lnTo>
                  <a:lnTo>
                    <a:pt x="15" y="10"/>
                  </a:lnTo>
                  <a:lnTo>
                    <a:pt x="11" y="8"/>
                  </a:lnTo>
                  <a:lnTo>
                    <a:pt x="6" y="7"/>
                  </a:lnTo>
                  <a:lnTo>
                    <a:pt x="2" y="5"/>
                  </a:lnTo>
                  <a:lnTo>
                    <a:pt x="1" y="5"/>
                  </a:lnTo>
                  <a:lnTo>
                    <a:pt x="2" y="5"/>
                  </a:lnTo>
                  <a:lnTo>
                    <a:pt x="0" y="3"/>
                  </a:lnTo>
                  <a:lnTo>
                    <a:pt x="0" y="1"/>
                  </a:lnTo>
                  <a:lnTo>
                    <a:pt x="2" y="0"/>
                  </a:lnTo>
                  <a:lnTo>
                    <a:pt x="4" y="0"/>
                  </a:lnTo>
                  <a:lnTo>
                    <a:pt x="5"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Freeform 48">
              <a:extLst>
                <a:ext uri="{FF2B5EF4-FFF2-40B4-BE49-F238E27FC236}">
                  <a16:creationId xmlns:a16="http://schemas.microsoft.com/office/drawing/2014/main" id="{86B14676-E565-4CD7-BE80-136F231F5986}"/>
                </a:ext>
              </a:extLst>
            </p:cNvPr>
            <p:cNvSpPr>
              <a:spLocks/>
            </p:cNvSpPr>
            <p:nvPr/>
          </p:nvSpPr>
          <p:spPr bwMode="auto">
            <a:xfrm>
              <a:off x="1285" y="3067"/>
              <a:ext cx="32" cy="74"/>
            </a:xfrm>
            <a:custGeom>
              <a:avLst/>
              <a:gdLst>
                <a:gd name="T0" fmla="*/ 4 w 32"/>
                <a:gd name="T1" fmla="*/ 2 h 69"/>
                <a:gd name="T2" fmla="*/ 4 w 32"/>
                <a:gd name="T3" fmla="*/ 2 h 69"/>
                <a:gd name="T4" fmla="*/ 9 w 32"/>
                <a:gd name="T5" fmla="*/ 13 h 69"/>
                <a:gd name="T6" fmla="*/ 12 w 32"/>
                <a:gd name="T7" fmla="*/ 23 h 69"/>
                <a:gd name="T8" fmla="*/ 14 w 32"/>
                <a:gd name="T9" fmla="*/ 32 h 69"/>
                <a:gd name="T10" fmla="*/ 17 w 32"/>
                <a:gd name="T11" fmla="*/ 40 h 69"/>
                <a:gd name="T12" fmla="*/ 19 w 32"/>
                <a:gd name="T13" fmla="*/ 46 h 69"/>
                <a:gd name="T14" fmla="*/ 22 w 32"/>
                <a:gd name="T15" fmla="*/ 52 h 69"/>
                <a:gd name="T16" fmla="*/ 25 w 32"/>
                <a:gd name="T17" fmla="*/ 58 h 69"/>
                <a:gd name="T18" fmla="*/ 31 w 32"/>
                <a:gd name="T19" fmla="*/ 63 h 69"/>
                <a:gd name="T20" fmla="*/ 28 w 32"/>
                <a:gd name="T21" fmla="*/ 68 h 69"/>
                <a:gd name="T22" fmla="*/ 21 w 32"/>
                <a:gd name="T23" fmla="*/ 62 h 69"/>
                <a:gd name="T24" fmla="*/ 17 w 32"/>
                <a:gd name="T25" fmla="*/ 55 h 69"/>
                <a:gd name="T26" fmla="*/ 14 w 32"/>
                <a:gd name="T27" fmla="*/ 49 h 69"/>
                <a:gd name="T28" fmla="*/ 11 w 32"/>
                <a:gd name="T29" fmla="*/ 41 h 69"/>
                <a:gd name="T30" fmla="*/ 9 w 32"/>
                <a:gd name="T31" fmla="*/ 33 h 69"/>
                <a:gd name="T32" fmla="*/ 7 w 32"/>
                <a:gd name="T33" fmla="*/ 25 h 69"/>
                <a:gd name="T34" fmla="*/ 4 w 32"/>
                <a:gd name="T35" fmla="*/ 16 h 69"/>
                <a:gd name="T36" fmla="*/ 0 w 32"/>
                <a:gd name="T37" fmla="*/ 5 h 69"/>
                <a:gd name="T38" fmla="*/ 0 w 32"/>
                <a:gd name="T39" fmla="*/ 2 h 69"/>
                <a:gd name="T40" fmla="*/ 1 w 32"/>
                <a:gd name="T41" fmla="*/ 1 h 69"/>
                <a:gd name="T42" fmla="*/ 3 w 32"/>
                <a:gd name="T43" fmla="*/ 0 h 69"/>
                <a:gd name="T44" fmla="*/ 4 w 32"/>
                <a:gd name="T45" fmla="*/ 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69">
                  <a:moveTo>
                    <a:pt x="4" y="2"/>
                  </a:moveTo>
                  <a:lnTo>
                    <a:pt x="4" y="2"/>
                  </a:lnTo>
                  <a:lnTo>
                    <a:pt x="9" y="13"/>
                  </a:lnTo>
                  <a:lnTo>
                    <a:pt x="12" y="23"/>
                  </a:lnTo>
                  <a:lnTo>
                    <a:pt x="14" y="32"/>
                  </a:lnTo>
                  <a:lnTo>
                    <a:pt x="17" y="40"/>
                  </a:lnTo>
                  <a:lnTo>
                    <a:pt x="19" y="46"/>
                  </a:lnTo>
                  <a:lnTo>
                    <a:pt x="22" y="52"/>
                  </a:lnTo>
                  <a:lnTo>
                    <a:pt x="25" y="58"/>
                  </a:lnTo>
                  <a:lnTo>
                    <a:pt x="31" y="63"/>
                  </a:lnTo>
                  <a:lnTo>
                    <a:pt x="28" y="68"/>
                  </a:lnTo>
                  <a:lnTo>
                    <a:pt x="21" y="62"/>
                  </a:lnTo>
                  <a:lnTo>
                    <a:pt x="17" y="55"/>
                  </a:lnTo>
                  <a:lnTo>
                    <a:pt x="14" y="49"/>
                  </a:lnTo>
                  <a:lnTo>
                    <a:pt x="11" y="41"/>
                  </a:lnTo>
                  <a:lnTo>
                    <a:pt x="9" y="33"/>
                  </a:lnTo>
                  <a:lnTo>
                    <a:pt x="7" y="25"/>
                  </a:lnTo>
                  <a:lnTo>
                    <a:pt x="4" y="16"/>
                  </a:lnTo>
                  <a:lnTo>
                    <a:pt x="0" y="5"/>
                  </a:lnTo>
                  <a:lnTo>
                    <a:pt x="0" y="2"/>
                  </a:lnTo>
                  <a:lnTo>
                    <a:pt x="1" y="1"/>
                  </a:lnTo>
                  <a:lnTo>
                    <a:pt x="3" y="0"/>
                  </a:lnTo>
                  <a:lnTo>
                    <a:pt x="4" y="2"/>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 name="Freeform 49">
              <a:extLst>
                <a:ext uri="{FF2B5EF4-FFF2-40B4-BE49-F238E27FC236}">
                  <a16:creationId xmlns:a16="http://schemas.microsoft.com/office/drawing/2014/main" id="{92FAAA55-6EB9-4848-B91F-0FACEB5BB592}"/>
                </a:ext>
              </a:extLst>
            </p:cNvPr>
            <p:cNvSpPr>
              <a:spLocks/>
            </p:cNvSpPr>
            <p:nvPr/>
          </p:nvSpPr>
          <p:spPr bwMode="auto">
            <a:xfrm>
              <a:off x="1255" y="3033"/>
              <a:ext cx="31" cy="35"/>
            </a:xfrm>
            <a:custGeom>
              <a:avLst/>
              <a:gdLst>
                <a:gd name="T0" fmla="*/ 4 w 31"/>
                <a:gd name="T1" fmla="*/ 0 h 34"/>
                <a:gd name="T2" fmla="*/ 4 w 31"/>
                <a:gd name="T3" fmla="*/ 0 h 34"/>
                <a:gd name="T4" fmla="*/ 9 w 31"/>
                <a:gd name="T5" fmla="*/ 3 h 34"/>
                <a:gd name="T6" fmla="*/ 14 w 31"/>
                <a:gd name="T7" fmla="*/ 7 h 34"/>
                <a:gd name="T8" fmla="*/ 18 w 31"/>
                <a:gd name="T9" fmla="*/ 10 h 34"/>
                <a:gd name="T10" fmla="*/ 22 w 31"/>
                <a:gd name="T11" fmla="*/ 14 h 34"/>
                <a:gd name="T12" fmla="*/ 24 w 31"/>
                <a:gd name="T13" fmla="*/ 18 h 34"/>
                <a:gd name="T14" fmla="*/ 27 w 31"/>
                <a:gd name="T15" fmla="*/ 22 h 34"/>
                <a:gd name="T16" fmla="*/ 29 w 31"/>
                <a:gd name="T17" fmla="*/ 26 h 34"/>
                <a:gd name="T18" fmla="*/ 30 w 31"/>
                <a:gd name="T19" fmla="*/ 30 h 34"/>
                <a:gd name="T20" fmla="*/ 26 w 31"/>
                <a:gd name="T21" fmla="*/ 33 h 34"/>
                <a:gd name="T22" fmla="*/ 24 w 31"/>
                <a:gd name="T23" fmla="*/ 29 h 34"/>
                <a:gd name="T24" fmla="*/ 22 w 31"/>
                <a:gd name="T25" fmla="*/ 25 h 34"/>
                <a:gd name="T26" fmla="*/ 20 w 31"/>
                <a:gd name="T27" fmla="*/ 21 h 34"/>
                <a:gd name="T28" fmla="*/ 18 w 31"/>
                <a:gd name="T29" fmla="*/ 18 h 34"/>
                <a:gd name="T30" fmla="*/ 14 w 31"/>
                <a:gd name="T31" fmla="*/ 15 h 34"/>
                <a:gd name="T32" fmla="*/ 10 w 31"/>
                <a:gd name="T33" fmla="*/ 12 h 34"/>
                <a:gd name="T34" fmla="*/ 7 w 31"/>
                <a:gd name="T35" fmla="*/ 8 h 34"/>
                <a:gd name="T36" fmla="*/ 1 w 31"/>
                <a:gd name="T37" fmla="*/ 5 h 34"/>
                <a:gd name="T38" fmla="*/ 0 w 31"/>
                <a:gd name="T39" fmla="*/ 3 h 34"/>
                <a:gd name="T40" fmla="*/ 0 w 31"/>
                <a:gd name="T41" fmla="*/ 1 h 34"/>
                <a:gd name="T42" fmla="*/ 2 w 31"/>
                <a:gd name="T43" fmla="*/ 0 h 34"/>
                <a:gd name="T44" fmla="*/ 4 w 31"/>
                <a:gd name="T4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4">
                  <a:moveTo>
                    <a:pt x="4" y="0"/>
                  </a:moveTo>
                  <a:lnTo>
                    <a:pt x="4" y="0"/>
                  </a:lnTo>
                  <a:lnTo>
                    <a:pt x="9" y="3"/>
                  </a:lnTo>
                  <a:lnTo>
                    <a:pt x="14" y="7"/>
                  </a:lnTo>
                  <a:lnTo>
                    <a:pt x="18" y="10"/>
                  </a:lnTo>
                  <a:lnTo>
                    <a:pt x="22" y="14"/>
                  </a:lnTo>
                  <a:lnTo>
                    <a:pt x="24" y="18"/>
                  </a:lnTo>
                  <a:lnTo>
                    <a:pt x="27" y="22"/>
                  </a:lnTo>
                  <a:lnTo>
                    <a:pt x="29" y="26"/>
                  </a:lnTo>
                  <a:lnTo>
                    <a:pt x="30" y="30"/>
                  </a:lnTo>
                  <a:lnTo>
                    <a:pt x="26" y="33"/>
                  </a:lnTo>
                  <a:lnTo>
                    <a:pt x="24" y="29"/>
                  </a:lnTo>
                  <a:lnTo>
                    <a:pt x="22" y="25"/>
                  </a:lnTo>
                  <a:lnTo>
                    <a:pt x="20" y="21"/>
                  </a:lnTo>
                  <a:lnTo>
                    <a:pt x="18" y="18"/>
                  </a:lnTo>
                  <a:lnTo>
                    <a:pt x="14" y="15"/>
                  </a:lnTo>
                  <a:lnTo>
                    <a:pt x="10" y="12"/>
                  </a:lnTo>
                  <a:lnTo>
                    <a:pt x="7" y="8"/>
                  </a:lnTo>
                  <a:lnTo>
                    <a:pt x="1" y="5"/>
                  </a:lnTo>
                  <a:lnTo>
                    <a:pt x="0" y="3"/>
                  </a:lnTo>
                  <a:lnTo>
                    <a:pt x="0" y="1"/>
                  </a:lnTo>
                  <a:lnTo>
                    <a:pt x="2" y="0"/>
                  </a:lnTo>
                  <a:lnTo>
                    <a:pt x="4"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 name="Freeform 50">
              <a:extLst>
                <a:ext uri="{FF2B5EF4-FFF2-40B4-BE49-F238E27FC236}">
                  <a16:creationId xmlns:a16="http://schemas.microsoft.com/office/drawing/2014/main" id="{2446AA5D-BE47-41AD-AE86-A3177DCE1DC7}"/>
                </a:ext>
              </a:extLst>
            </p:cNvPr>
            <p:cNvSpPr>
              <a:spLocks/>
            </p:cNvSpPr>
            <p:nvPr/>
          </p:nvSpPr>
          <p:spPr bwMode="auto">
            <a:xfrm>
              <a:off x="1243" y="2955"/>
              <a:ext cx="14" cy="78"/>
            </a:xfrm>
            <a:custGeom>
              <a:avLst/>
              <a:gdLst>
                <a:gd name="T0" fmla="*/ 12 w 14"/>
                <a:gd name="T1" fmla="*/ 6 h 73"/>
                <a:gd name="T2" fmla="*/ 12 w 14"/>
                <a:gd name="T3" fmla="*/ 7 h 73"/>
                <a:gd name="T4" fmla="*/ 10 w 14"/>
                <a:gd name="T5" fmla="*/ 11 h 73"/>
                <a:gd name="T6" fmla="*/ 7 w 14"/>
                <a:gd name="T7" fmla="*/ 18 h 73"/>
                <a:gd name="T8" fmla="*/ 5 w 14"/>
                <a:gd name="T9" fmla="*/ 27 h 73"/>
                <a:gd name="T10" fmla="*/ 5 w 14"/>
                <a:gd name="T11" fmla="*/ 36 h 73"/>
                <a:gd name="T12" fmla="*/ 5 w 14"/>
                <a:gd name="T13" fmla="*/ 46 h 73"/>
                <a:gd name="T14" fmla="*/ 6 w 14"/>
                <a:gd name="T15" fmla="*/ 55 h 73"/>
                <a:gd name="T16" fmla="*/ 8 w 14"/>
                <a:gd name="T17" fmla="*/ 61 h 73"/>
                <a:gd name="T18" fmla="*/ 12 w 14"/>
                <a:gd name="T19" fmla="*/ 66 h 73"/>
                <a:gd name="T20" fmla="*/ 10 w 14"/>
                <a:gd name="T21" fmla="*/ 72 h 73"/>
                <a:gd name="T22" fmla="*/ 5 w 14"/>
                <a:gd name="T23" fmla="*/ 65 h 73"/>
                <a:gd name="T24" fmla="*/ 2 w 14"/>
                <a:gd name="T25" fmla="*/ 56 h 73"/>
                <a:gd name="T26" fmla="*/ 0 w 14"/>
                <a:gd name="T27" fmla="*/ 47 h 73"/>
                <a:gd name="T28" fmla="*/ 0 w 14"/>
                <a:gd name="T29" fmla="*/ 36 h 73"/>
                <a:gd name="T30" fmla="*/ 1 w 14"/>
                <a:gd name="T31" fmla="*/ 25 h 73"/>
                <a:gd name="T32" fmla="*/ 2 w 14"/>
                <a:gd name="T33" fmla="*/ 16 h 73"/>
                <a:gd name="T34" fmla="*/ 6 w 14"/>
                <a:gd name="T35" fmla="*/ 7 h 73"/>
                <a:gd name="T36" fmla="*/ 10 w 14"/>
                <a:gd name="T37" fmla="*/ 1 h 73"/>
                <a:gd name="T38" fmla="*/ 9 w 14"/>
                <a:gd name="T39" fmla="*/ 1 h 73"/>
                <a:gd name="T40" fmla="*/ 10 w 14"/>
                <a:gd name="T41" fmla="*/ 1 h 73"/>
                <a:gd name="T42" fmla="*/ 11 w 14"/>
                <a:gd name="T43" fmla="*/ 0 h 73"/>
                <a:gd name="T44" fmla="*/ 12 w 14"/>
                <a:gd name="T45" fmla="*/ 2 h 73"/>
                <a:gd name="T46" fmla="*/ 13 w 14"/>
                <a:gd name="T47" fmla="*/ 4 h 73"/>
                <a:gd name="T48" fmla="*/ 12 w 14"/>
                <a:gd name="T49" fmla="*/ 7 h 73"/>
                <a:gd name="T50" fmla="*/ 12 w 14"/>
                <a:gd name="T51"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 h="73">
                  <a:moveTo>
                    <a:pt x="12" y="6"/>
                  </a:moveTo>
                  <a:lnTo>
                    <a:pt x="12" y="7"/>
                  </a:lnTo>
                  <a:lnTo>
                    <a:pt x="10" y="11"/>
                  </a:lnTo>
                  <a:lnTo>
                    <a:pt x="7" y="18"/>
                  </a:lnTo>
                  <a:lnTo>
                    <a:pt x="5" y="27"/>
                  </a:lnTo>
                  <a:lnTo>
                    <a:pt x="5" y="36"/>
                  </a:lnTo>
                  <a:lnTo>
                    <a:pt x="5" y="46"/>
                  </a:lnTo>
                  <a:lnTo>
                    <a:pt x="6" y="55"/>
                  </a:lnTo>
                  <a:lnTo>
                    <a:pt x="8" y="61"/>
                  </a:lnTo>
                  <a:lnTo>
                    <a:pt x="12" y="66"/>
                  </a:lnTo>
                  <a:lnTo>
                    <a:pt x="10" y="72"/>
                  </a:lnTo>
                  <a:lnTo>
                    <a:pt x="5" y="65"/>
                  </a:lnTo>
                  <a:lnTo>
                    <a:pt x="2" y="56"/>
                  </a:lnTo>
                  <a:lnTo>
                    <a:pt x="0" y="47"/>
                  </a:lnTo>
                  <a:lnTo>
                    <a:pt x="0" y="36"/>
                  </a:lnTo>
                  <a:lnTo>
                    <a:pt x="1" y="25"/>
                  </a:lnTo>
                  <a:lnTo>
                    <a:pt x="2" y="16"/>
                  </a:lnTo>
                  <a:lnTo>
                    <a:pt x="6" y="7"/>
                  </a:lnTo>
                  <a:lnTo>
                    <a:pt x="10" y="1"/>
                  </a:lnTo>
                  <a:lnTo>
                    <a:pt x="9" y="1"/>
                  </a:lnTo>
                  <a:lnTo>
                    <a:pt x="10" y="1"/>
                  </a:lnTo>
                  <a:lnTo>
                    <a:pt x="11" y="0"/>
                  </a:lnTo>
                  <a:lnTo>
                    <a:pt x="12" y="2"/>
                  </a:lnTo>
                  <a:lnTo>
                    <a:pt x="13" y="4"/>
                  </a:lnTo>
                  <a:lnTo>
                    <a:pt x="12" y="7"/>
                  </a:lnTo>
                  <a:lnTo>
                    <a:pt x="12" y="6"/>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Freeform 51">
              <a:extLst>
                <a:ext uri="{FF2B5EF4-FFF2-40B4-BE49-F238E27FC236}">
                  <a16:creationId xmlns:a16="http://schemas.microsoft.com/office/drawing/2014/main" id="{5EC13B71-8709-458C-BF9C-5D6A2124AFDA}"/>
                </a:ext>
              </a:extLst>
            </p:cNvPr>
            <p:cNvSpPr>
              <a:spLocks/>
            </p:cNvSpPr>
            <p:nvPr/>
          </p:nvSpPr>
          <p:spPr bwMode="auto">
            <a:xfrm>
              <a:off x="1255" y="2926"/>
              <a:ext cx="81" cy="32"/>
            </a:xfrm>
            <a:custGeom>
              <a:avLst/>
              <a:gdLst>
                <a:gd name="T0" fmla="*/ 80 w 81"/>
                <a:gd name="T1" fmla="*/ 3 h 30"/>
                <a:gd name="T2" fmla="*/ 79 w 81"/>
                <a:gd name="T3" fmla="*/ 5 h 30"/>
                <a:gd name="T4" fmla="*/ 74 w 81"/>
                <a:gd name="T5" fmla="*/ 8 h 30"/>
                <a:gd name="T6" fmla="*/ 70 w 81"/>
                <a:gd name="T7" fmla="*/ 9 h 30"/>
                <a:gd name="T8" fmla="*/ 65 w 81"/>
                <a:gd name="T9" fmla="*/ 10 h 30"/>
                <a:gd name="T10" fmla="*/ 60 w 81"/>
                <a:gd name="T11" fmla="*/ 11 h 30"/>
                <a:gd name="T12" fmla="*/ 55 w 81"/>
                <a:gd name="T13" fmla="*/ 12 h 30"/>
                <a:gd name="T14" fmla="*/ 49 w 81"/>
                <a:gd name="T15" fmla="*/ 13 h 30"/>
                <a:gd name="T16" fmla="*/ 44 w 81"/>
                <a:gd name="T17" fmla="*/ 14 h 30"/>
                <a:gd name="T18" fmla="*/ 39 w 81"/>
                <a:gd name="T19" fmla="*/ 15 h 30"/>
                <a:gd name="T20" fmla="*/ 33 w 81"/>
                <a:gd name="T21" fmla="*/ 15 h 30"/>
                <a:gd name="T22" fmla="*/ 28 w 81"/>
                <a:gd name="T23" fmla="*/ 17 h 30"/>
                <a:gd name="T24" fmla="*/ 23 w 81"/>
                <a:gd name="T25" fmla="*/ 18 h 30"/>
                <a:gd name="T26" fmla="*/ 19 w 81"/>
                <a:gd name="T27" fmla="*/ 19 h 30"/>
                <a:gd name="T28" fmla="*/ 15 w 81"/>
                <a:gd name="T29" fmla="*/ 21 h 30"/>
                <a:gd name="T30" fmla="*/ 11 w 81"/>
                <a:gd name="T31" fmla="*/ 24 h 30"/>
                <a:gd name="T32" fmla="*/ 7 w 81"/>
                <a:gd name="T33" fmla="*/ 26 h 30"/>
                <a:gd name="T34" fmla="*/ 4 w 81"/>
                <a:gd name="T35" fmla="*/ 29 h 30"/>
                <a:gd name="T36" fmla="*/ 0 w 81"/>
                <a:gd name="T37" fmla="*/ 24 h 30"/>
                <a:gd name="T38" fmla="*/ 4 w 81"/>
                <a:gd name="T39" fmla="*/ 21 h 30"/>
                <a:gd name="T40" fmla="*/ 7 w 81"/>
                <a:gd name="T41" fmla="*/ 18 h 30"/>
                <a:gd name="T42" fmla="*/ 12 w 81"/>
                <a:gd name="T43" fmla="*/ 16 h 30"/>
                <a:gd name="T44" fmla="*/ 17 w 81"/>
                <a:gd name="T45" fmla="*/ 13 h 30"/>
                <a:gd name="T46" fmla="*/ 22 w 81"/>
                <a:gd name="T47" fmla="*/ 12 h 30"/>
                <a:gd name="T48" fmla="*/ 27 w 81"/>
                <a:gd name="T49" fmla="*/ 11 h 30"/>
                <a:gd name="T50" fmla="*/ 33 w 81"/>
                <a:gd name="T51" fmla="*/ 9 h 30"/>
                <a:gd name="T52" fmla="*/ 38 w 81"/>
                <a:gd name="T53" fmla="*/ 8 h 30"/>
                <a:gd name="T54" fmla="*/ 43 w 81"/>
                <a:gd name="T55" fmla="*/ 8 h 30"/>
                <a:gd name="T56" fmla="*/ 49 w 81"/>
                <a:gd name="T57" fmla="*/ 7 h 30"/>
                <a:gd name="T58" fmla="*/ 54 w 81"/>
                <a:gd name="T59" fmla="*/ 6 h 30"/>
                <a:gd name="T60" fmla="*/ 59 w 81"/>
                <a:gd name="T61" fmla="*/ 5 h 30"/>
                <a:gd name="T62" fmla="*/ 64 w 81"/>
                <a:gd name="T63" fmla="*/ 4 h 30"/>
                <a:gd name="T64" fmla="*/ 68 w 81"/>
                <a:gd name="T65" fmla="*/ 3 h 30"/>
                <a:gd name="T66" fmla="*/ 73 w 81"/>
                <a:gd name="T67" fmla="*/ 2 h 30"/>
                <a:gd name="T68" fmla="*/ 76 w 81"/>
                <a:gd name="T69" fmla="*/ 0 h 30"/>
                <a:gd name="T70" fmla="*/ 74 w 81"/>
                <a:gd name="T71" fmla="*/ 3 h 30"/>
                <a:gd name="T72" fmla="*/ 76 w 81"/>
                <a:gd name="T73" fmla="*/ 0 h 30"/>
                <a:gd name="T74" fmla="*/ 78 w 81"/>
                <a:gd name="T75" fmla="*/ 0 h 30"/>
                <a:gd name="T76" fmla="*/ 79 w 81"/>
                <a:gd name="T77" fmla="*/ 2 h 30"/>
                <a:gd name="T78" fmla="*/ 80 w 81"/>
                <a:gd name="T79" fmla="*/ 4 h 30"/>
                <a:gd name="T80" fmla="*/ 79 w 81"/>
                <a:gd name="T81" fmla="*/ 5 h 30"/>
                <a:gd name="T82" fmla="*/ 80 w 81"/>
                <a:gd name="T8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 h="30">
                  <a:moveTo>
                    <a:pt x="80" y="3"/>
                  </a:moveTo>
                  <a:lnTo>
                    <a:pt x="79" y="5"/>
                  </a:lnTo>
                  <a:lnTo>
                    <a:pt x="74" y="8"/>
                  </a:lnTo>
                  <a:lnTo>
                    <a:pt x="70" y="9"/>
                  </a:lnTo>
                  <a:lnTo>
                    <a:pt x="65" y="10"/>
                  </a:lnTo>
                  <a:lnTo>
                    <a:pt x="60" y="11"/>
                  </a:lnTo>
                  <a:lnTo>
                    <a:pt x="55" y="12"/>
                  </a:lnTo>
                  <a:lnTo>
                    <a:pt x="49" y="13"/>
                  </a:lnTo>
                  <a:lnTo>
                    <a:pt x="44" y="14"/>
                  </a:lnTo>
                  <a:lnTo>
                    <a:pt x="39" y="15"/>
                  </a:lnTo>
                  <a:lnTo>
                    <a:pt x="33" y="15"/>
                  </a:lnTo>
                  <a:lnTo>
                    <a:pt x="28" y="17"/>
                  </a:lnTo>
                  <a:lnTo>
                    <a:pt x="23" y="18"/>
                  </a:lnTo>
                  <a:lnTo>
                    <a:pt x="19" y="19"/>
                  </a:lnTo>
                  <a:lnTo>
                    <a:pt x="15" y="21"/>
                  </a:lnTo>
                  <a:lnTo>
                    <a:pt x="11" y="24"/>
                  </a:lnTo>
                  <a:lnTo>
                    <a:pt x="7" y="26"/>
                  </a:lnTo>
                  <a:lnTo>
                    <a:pt x="4" y="29"/>
                  </a:lnTo>
                  <a:lnTo>
                    <a:pt x="0" y="24"/>
                  </a:lnTo>
                  <a:lnTo>
                    <a:pt x="4" y="21"/>
                  </a:lnTo>
                  <a:lnTo>
                    <a:pt x="7" y="18"/>
                  </a:lnTo>
                  <a:lnTo>
                    <a:pt x="12" y="16"/>
                  </a:lnTo>
                  <a:lnTo>
                    <a:pt x="17" y="13"/>
                  </a:lnTo>
                  <a:lnTo>
                    <a:pt x="22" y="12"/>
                  </a:lnTo>
                  <a:lnTo>
                    <a:pt x="27" y="11"/>
                  </a:lnTo>
                  <a:lnTo>
                    <a:pt x="33" y="9"/>
                  </a:lnTo>
                  <a:lnTo>
                    <a:pt x="38" y="8"/>
                  </a:lnTo>
                  <a:lnTo>
                    <a:pt x="43" y="8"/>
                  </a:lnTo>
                  <a:lnTo>
                    <a:pt x="49" y="7"/>
                  </a:lnTo>
                  <a:lnTo>
                    <a:pt x="54" y="6"/>
                  </a:lnTo>
                  <a:lnTo>
                    <a:pt x="59" y="5"/>
                  </a:lnTo>
                  <a:lnTo>
                    <a:pt x="64" y="4"/>
                  </a:lnTo>
                  <a:lnTo>
                    <a:pt x="68" y="3"/>
                  </a:lnTo>
                  <a:lnTo>
                    <a:pt x="73" y="2"/>
                  </a:lnTo>
                  <a:lnTo>
                    <a:pt x="76" y="0"/>
                  </a:lnTo>
                  <a:lnTo>
                    <a:pt x="74" y="3"/>
                  </a:lnTo>
                  <a:lnTo>
                    <a:pt x="76" y="0"/>
                  </a:lnTo>
                  <a:lnTo>
                    <a:pt x="78" y="0"/>
                  </a:lnTo>
                  <a:lnTo>
                    <a:pt x="79" y="2"/>
                  </a:lnTo>
                  <a:lnTo>
                    <a:pt x="80" y="4"/>
                  </a:lnTo>
                  <a:lnTo>
                    <a:pt x="79" y="5"/>
                  </a:lnTo>
                  <a:lnTo>
                    <a:pt x="80" y="3"/>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 name="Freeform 52">
              <a:extLst>
                <a:ext uri="{FF2B5EF4-FFF2-40B4-BE49-F238E27FC236}">
                  <a16:creationId xmlns:a16="http://schemas.microsoft.com/office/drawing/2014/main" id="{6BFCBC2C-FE2F-4169-8B74-95430D1CF145}"/>
                </a:ext>
              </a:extLst>
            </p:cNvPr>
            <p:cNvSpPr>
              <a:spLocks/>
            </p:cNvSpPr>
            <p:nvPr/>
          </p:nvSpPr>
          <p:spPr bwMode="auto">
            <a:xfrm>
              <a:off x="1335" y="2689"/>
              <a:ext cx="31" cy="237"/>
            </a:xfrm>
            <a:custGeom>
              <a:avLst/>
              <a:gdLst>
                <a:gd name="T0" fmla="*/ 27 w 31"/>
                <a:gd name="T1" fmla="*/ 7 h 223"/>
                <a:gd name="T2" fmla="*/ 27 w 31"/>
                <a:gd name="T3" fmla="*/ 7 h 223"/>
                <a:gd name="T4" fmla="*/ 24 w 31"/>
                <a:gd name="T5" fmla="*/ 8 h 223"/>
                <a:gd name="T6" fmla="*/ 22 w 31"/>
                <a:gd name="T7" fmla="*/ 14 h 223"/>
                <a:gd name="T8" fmla="*/ 19 w 31"/>
                <a:gd name="T9" fmla="*/ 22 h 223"/>
                <a:gd name="T10" fmla="*/ 16 w 31"/>
                <a:gd name="T11" fmla="*/ 31 h 223"/>
                <a:gd name="T12" fmla="*/ 13 w 31"/>
                <a:gd name="T13" fmla="*/ 44 h 223"/>
                <a:gd name="T14" fmla="*/ 11 w 31"/>
                <a:gd name="T15" fmla="*/ 57 h 223"/>
                <a:gd name="T16" fmla="*/ 10 w 31"/>
                <a:gd name="T17" fmla="*/ 73 h 223"/>
                <a:gd name="T18" fmla="*/ 8 w 31"/>
                <a:gd name="T19" fmla="*/ 89 h 223"/>
                <a:gd name="T20" fmla="*/ 7 w 31"/>
                <a:gd name="T21" fmla="*/ 106 h 223"/>
                <a:gd name="T22" fmla="*/ 6 w 31"/>
                <a:gd name="T23" fmla="*/ 124 h 223"/>
                <a:gd name="T24" fmla="*/ 6 w 31"/>
                <a:gd name="T25" fmla="*/ 142 h 223"/>
                <a:gd name="T26" fmla="*/ 6 w 31"/>
                <a:gd name="T27" fmla="*/ 159 h 223"/>
                <a:gd name="T28" fmla="*/ 5 w 31"/>
                <a:gd name="T29" fmla="*/ 176 h 223"/>
                <a:gd name="T30" fmla="*/ 5 w 31"/>
                <a:gd name="T31" fmla="*/ 193 h 223"/>
                <a:gd name="T32" fmla="*/ 5 w 31"/>
                <a:gd name="T33" fmla="*/ 208 h 223"/>
                <a:gd name="T34" fmla="*/ 5 w 31"/>
                <a:gd name="T35" fmla="*/ 222 h 223"/>
                <a:gd name="T36" fmla="*/ 0 w 31"/>
                <a:gd name="T37" fmla="*/ 222 h 223"/>
                <a:gd name="T38" fmla="*/ 0 w 31"/>
                <a:gd name="T39" fmla="*/ 208 h 223"/>
                <a:gd name="T40" fmla="*/ 0 w 31"/>
                <a:gd name="T41" fmla="*/ 193 h 223"/>
                <a:gd name="T42" fmla="*/ 0 w 31"/>
                <a:gd name="T43" fmla="*/ 176 h 223"/>
                <a:gd name="T44" fmla="*/ 0 w 31"/>
                <a:gd name="T45" fmla="*/ 159 h 223"/>
                <a:gd name="T46" fmla="*/ 1 w 31"/>
                <a:gd name="T47" fmla="*/ 142 h 223"/>
                <a:gd name="T48" fmla="*/ 1 w 31"/>
                <a:gd name="T49" fmla="*/ 124 h 223"/>
                <a:gd name="T50" fmla="*/ 2 w 31"/>
                <a:gd name="T51" fmla="*/ 106 h 223"/>
                <a:gd name="T52" fmla="*/ 3 w 31"/>
                <a:gd name="T53" fmla="*/ 88 h 223"/>
                <a:gd name="T54" fmla="*/ 4 w 31"/>
                <a:gd name="T55" fmla="*/ 72 h 223"/>
                <a:gd name="T56" fmla="*/ 6 w 31"/>
                <a:gd name="T57" fmla="*/ 56 h 223"/>
                <a:gd name="T58" fmla="*/ 8 w 31"/>
                <a:gd name="T59" fmla="*/ 43 h 223"/>
                <a:gd name="T60" fmla="*/ 11 w 31"/>
                <a:gd name="T61" fmla="*/ 29 h 223"/>
                <a:gd name="T62" fmla="*/ 14 w 31"/>
                <a:gd name="T63" fmla="*/ 19 h 223"/>
                <a:gd name="T64" fmla="*/ 17 w 31"/>
                <a:gd name="T65" fmla="*/ 10 h 223"/>
                <a:gd name="T66" fmla="*/ 22 w 31"/>
                <a:gd name="T67" fmla="*/ 3 h 223"/>
                <a:gd name="T68" fmla="*/ 27 w 31"/>
                <a:gd name="T69" fmla="*/ 0 h 223"/>
                <a:gd name="T70" fmla="*/ 29 w 31"/>
                <a:gd name="T71" fmla="*/ 2 h 223"/>
                <a:gd name="T72" fmla="*/ 30 w 31"/>
                <a:gd name="T73" fmla="*/ 3 h 223"/>
                <a:gd name="T74" fmla="*/ 29 w 31"/>
                <a:gd name="T75" fmla="*/ 6 h 223"/>
                <a:gd name="T76" fmla="*/ 27 w 31"/>
                <a:gd name="T77" fmla="*/ 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 h="223">
                  <a:moveTo>
                    <a:pt x="27" y="7"/>
                  </a:moveTo>
                  <a:lnTo>
                    <a:pt x="27" y="7"/>
                  </a:lnTo>
                  <a:lnTo>
                    <a:pt x="24" y="8"/>
                  </a:lnTo>
                  <a:lnTo>
                    <a:pt x="22" y="14"/>
                  </a:lnTo>
                  <a:lnTo>
                    <a:pt x="19" y="22"/>
                  </a:lnTo>
                  <a:lnTo>
                    <a:pt x="16" y="31"/>
                  </a:lnTo>
                  <a:lnTo>
                    <a:pt x="13" y="44"/>
                  </a:lnTo>
                  <a:lnTo>
                    <a:pt x="11" y="57"/>
                  </a:lnTo>
                  <a:lnTo>
                    <a:pt x="10" y="73"/>
                  </a:lnTo>
                  <a:lnTo>
                    <a:pt x="8" y="89"/>
                  </a:lnTo>
                  <a:lnTo>
                    <a:pt x="7" y="106"/>
                  </a:lnTo>
                  <a:lnTo>
                    <a:pt x="6" y="124"/>
                  </a:lnTo>
                  <a:lnTo>
                    <a:pt x="6" y="142"/>
                  </a:lnTo>
                  <a:lnTo>
                    <a:pt x="6" y="159"/>
                  </a:lnTo>
                  <a:lnTo>
                    <a:pt x="5" y="176"/>
                  </a:lnTo>
                  <a:lnTo>
                    <a:pt x="5" y="193"/>
                  </a:lnTo>
                  <a:lnTo>
                    <a:pt x="5" y="208"/>
                  </a:lnTo>
                  <a:lnTo>
                    <a:pt x="5" y="222"/>
                  </a:lnTo>
                  <a:lnTo>
                    <a:pt x="0" y="222"/>
                  </a:lnTo>
                  <a:lnTo>
                    <a:pt x="0" y="208"/>
                  </a:lnTo>
                  <a:lnTo>
                    <a:pt x="0" y="193"/>
                  </a:lnTo>
                  <a:lnTo>
                    <a:pt x="0" y="176"/>
                  </a:lnTo>
                  <a:lnTo>
                    <a:pt x="0" y="159"/>
                  </a:lnTo>
                  <a:lnTo>
                    <a:pt x="1" y="142"/>
                  </a:lnTo>
                  <a:lnTo>
                    <a:pt x="1" y="124"/>
                  </a:lnTo>
                  <a:lnTo>
                    <a:pt x="2" y="106"/>
                  </a:lnTo>
                  <a:lnTo>
                    <a:pt x="3" y="88"/>
                  </a:lnTo>
                  <a:lnTo>
                    <a:pt x="4" y="72"/>
                  </a:lnTo>
                  <a:lnTo>
                    <a:pt x="6" y="56"/>
                  </a:lnTo>
                  <a:lnTo>
                    <a:pt x="8" y="43"/>
                  </a:lnTo>
                  <a:lnTo>
                    <a:pt x="11" y="29"/>
                  </a:lnTo>
                  <a:lnTo>
                    <a:pt x="14" y="19"/>
                  </a:lnTo>
                  <a:lnTo>
                    <a:pt x="17" y="10"/>
                  </a:lnTo>
                  <a:lnTo>
                    <a:pt x="22" y="3"/>
                  </a:lnTo>
                  <a:lnTo>
                    <a:pt x="27" y="0"/>
                  </a:lnTo>
                  <a:lnTo>
                    <a:pt x="29" y="2"/>
                  </a:lnTo>
                  <a:lnTo>
                    <a:pt x="30" y="3"/>
                  </a:lnTo>
                  <a:lnTo>
                    <a:pt x="29" y="6"/>
                  </a:lnTo>
                  <a:lnTo>
                    <a:pt x="27" y="7"/>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 name="Freeform 53">
              <a:extLst>
                <a:ext uri="{FF2B5EF4-FFF2-40B4-BE49-F238E27FC236}">
                  <a16:creationId xmlns:a16="http://schemas.microsoft.com/office/drawing/2014/main" id="{4118D587-9DBF-4DE1-88E5-AE654F035617}"/>
                </a:ext>
              </a:extLst>
            </p:cNvPr>
            <p:cNvSpPr>
              <a:spLocks/>
            </p:cNvSpPr>
            <p:nvPr/>
          </p:nvSpPr>
          <p:spPr bwMode="auto">
            <a:xfrm>
              <a:off x="1366" y="2627"/>
              <a:ext cx="435" cy="63"/>
            </a:xfrm>
            <a:custGeom>
              <a:avLst/>
              <a:gdLst>
                <a:gd name="T0" fmla="*/ 431 w 435"/>
                <a:gd name="T1" fmla="*/ 6 h 59"/>
                <a:gd name="T2" fmla="*/ 410 w 435"/>
                <a:gd name="T3" fmla="*/ 9 h 59"/>
                <a:gd name="T4" fmla="*/ 385 w 435"/>
                <a:gd name="T5" fmla="*/ 10 h 59"/>
                <a:gd name="T6" fmla="*/ 358 w 435"/>
                <a:gd name="T7" fmla="*/ 13 h 59"/>
                <a:gd name="T8" fmla="*/ 330 w 435"/>
                <a:gd name="T9" fmla="*/ 16 h 59"/>
                <a:gd name="T10" fmla="*/ 300 w 435"/>
                <a:gd name="T11" fmla="*/ 20 h 59"/>
                <a:gd name="T12" fmla="*/ 268 w 435"/>
                <a:gd name="T13" fmla="*/ 24 h 59"/>
                <a:gd name="T14" fmla="*/ 236 w 435"/>
                <a:gd name="T15" fmla="*/ 27 h 59"/>
                <a:gd name="T16" fmla="*/ 204 w 435"/>
                <a:gd name="T17" fmla="*/ 31 h 59"/>
                <a:gd name="T18" fmla="*/ 172 w 435"/>
                <a:gd name="T19" fmla="*/ 36 h 59"/>
                <a:gd name="T20" fmla="*/ 142 w 435"/>
                <a:gd name="T21" fmla="*/ 40 h 59"/>
                <a:gd name="T22" fmla="*/ 112 w 435"/>
                <a:gd name="T23" fmla="*/ 43 h 59"/>
                <a:gd name="T24" fmla="*/ 85 w 435"/>
                <a:gd name="T25" fmla="*/ 47 h 59"/>
                <a:gd name="T26" fmla="*/ 59 w 435"/>
                <a:gd name="T27" fmla="*/ 51 h 59"/>
                <a:gd name="T28" fmla="*/ 37 w 435"/>
                <a:gd name="T29" fmla="*/ 53 h 59"/>
                <a:gd name="T30" fmla="*/ 17 w 435"/>
                <a:gd name="T31" fmla="*/ 56 h 59"/>
                <a:gd name="T32" fmla="*/ 1 w 435"/>
                <a:gd name="T33" fmla="*/ 58 h 59"/>
                <a:gd name="T34" fmla="*/ 8 w 435"/>
                <a:gd name="T35" fmla="*/ 51 h 59"/>
                <a:gd name="T36" fmla="*/ 25 w 435"/>
                <a:gd name="T37" fmla="*/ 49 h 59"/>
                <a:gd name="T38" fmla="*/ 47 w 435"/>
                <a:gd name="T39" fmla="*/ 45 h 59"/>
                <a:gd name="T40" fmla="*/ 71 w 435"/>
                <a:gd name="T41" fmla="*/ 42 h 59"/>
                <a:gd name="T42" fmla="*/ 98 w 435"/>
                <a:gd name="T43" fmla="*/ 39 h 59"/>
                <a:gd name="T44" fmla="*/ 126 w 435"/>
                <a:gd name="T45" fmla="*/ 35 h 59"/>
                <a:gd name="T46" fmla="*/ 156 w 435"/>
                <a:gd name="T47" fmla="*/ 31 h 59"/>
                <a:gd name="T48" fmla="*/ 188 w 435"/>
                <a:gd name="T49" fmla="*/ 27 h 59"/>
                <a:gd name="T50" fmla="*/ 220 w 435"/>
                <a:gd name="T51" fmla="*/ 24 h 59"/>
                <a:gd name="T52" fmla="*/ 251 w 435"/>
                <a:gd name="T53" fmla="*/ 20 h 59"/>
                <a:gd name="T54" fmla="*/ 283 w 435"/>
                <a:gd name="T55" fmla="*/ 16 h 59"/>
                <a:gd name="T56" fmla="*/ 314 w 435"/>
                <a:gd name="T57" fmla="*/ 12 h 59"/>
                <a:gd name="T58" fmla="*/ 343 w 435"/>
                <a:gd name="T59" fmla="*/ 9 h 59"/>
                <a:gd name="T60" fmla="*/ 371 w 435"/>
                <a:gd name="T61" fmla="*/ 5 h 59"/>
                <a:gd name="T62" fmla="*/ 397 w 435"/>
                <a:gd name="T63" fmla="*/ 3 h 59"/>
                <a:gd name="T64" fmla="*/ 420 w 435"/>
                <a:gd name="T65" fmla="*/ 1 h 59"/>
                <a:gd name="T66" fmla="*/ 429 w 435"/>
                <a:gd name="T67" fmla="*/ 1 h 59"/>
                <a:gd name="T68" fmla="*/ 433 w 435"/>
                <a:gd name="T69" fmla="*/ 1 h 59"/>
                <a:gd name="T70" fmla="*/ 433 w 435"/>
                <a:gd name="T71" fmla="*/ 5 h 59"/>
                <a:gd name="T72" fmla="*/ 432 w 435"/>
                <a:gd name="T73" fmla="*/ 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5" h="59">
                  <a:moveTo>
                    <a:pt x="432" y="6"/>
                  </a:moveTo>
                  <a:lnTo>
                    <a:pt x="431" y="6"/>
                  </a:lnTo>
                  <a:lnTo>
                    <a:pt x="421" y="7"/>
                  </a:lnTo>
                  <a:lnTo>
                    <a:pt x="410" y="9"/>
                  </a:lnTo>
                  <a:lnTo>
                    <a:pt x="398" y="9"/>
                  </a:lnTo>
                  <a:lnTo>
                    <a:pt x="385" y="10"/>
                  </a:lnTo>
                  <a:lnTo>
                    <a:pt x="372" y="12"/>
                  </a:lnTo>
                  <a:lnTo>
                    <a:pt x="358" y="13"/>
                  </a:lnTo>
                  <a:lnTo>
                    <a:pt x="344" y="15"/>
                  </a:lnTo>
                  <a:lnTo>
                    <a:pt x="330" y="16"/>
                  </a:lnTo>
                  <a:lnTo>
                    <a:pt x="315" y="18"/>
                  </a:lnTo>
                  <a:lnTo>
                    <a:pt x="300" y="20"/>
                  </a:lnTo>
                  <a:lnTo>
                    <a:pt x="285" y="22"/>
                  </a:lnTo>
                  <a:lnTo>
                    <a:pt x="268" y="24"/>
                  </a:lnTo>
                  <a:lnTo>
                    <a:pt x="252" y="26"/>
                  </a:lnTo>
                  <a:lnTo>
                    <a:pt x="236" y="27"/>
                  </a:lnTo>
                  <a:lnTo>
                    <a:pt x="220" y="30"/>
                  </a:lnTo>
                  <a:lnTo>
                    <a:pt x="204" y="31"/>
                  </a:lnTo>
                  <a:lnTo>
                    <a:pt x="188" y="34"/>
                  </a:lnTo>
                  <a:lnTo>
                    <a:pt x="172" y="36"/>
                  </a:lnTo>
                  <a:lnTo>
                    <a:pt x="157" y="38"/>
                  </a:lnTo>
                  <a:lnTo>
                    <a:pt x="142" y="40"/>
                  </a:lnTo>
                  <a:lnTo>
                    <a:pt x="127" y="42"/>
                  </a:lnTo>
                  <a:lnTo>
                    <a:pt x="112" y="43"/>
                  </a:lnTo>
                  <a:lnTo>
                    <a:pt x="98" y="45"/>
                  </a:lnTo>
                  <a:lnTo>
                    <a:pt x="85" y="47"/>
                  </a:lnTo>
                  <a:lnTo>
                    <a:pt x="72" y="49"/>
                  </a:lnTo>
                  <a:lnTo>
                    <a:pt x="59" y="51"/>
                  </a:lnTo>
                  <a:lnTo>
                    <a:pt x="47" y="52"/>
                  </a:lnTo>
                  <a:lnTo>
                    <a:pt x="37" y="53"/>
                  </a:lnTo>
                  <a:lnTo>
                    <a:pt x="26" y="55"/>
                  </a:lnTo>
                  <a:lnTo>
                    <a:pt x="17" y="56"/>
                  </a:lnTo>
                  <a:lnTo>
                    <a:pt x="8" y="57"/>
                  </a:lnTo>
                  <a:lnTo>
                    <a:pt x="1" y="58"/>
                  </a:lnTo>
                  <a:lnTo>
                    <a:pt x="0" y="52"/>
                  </a:lnTo>
                  <a:lnTo>
                    <a:pt x="8" y="51"/>
                  </a:lnTo>
                  <a:lnTo>
                    <a:pt x="16" y="50"/>
                  </a:lnTo>
                  <a:lnTo>
                    <a:pt x="25" y="49"/>
                  </a:lnTo>
                  <a:lnTo>
                    <a:pt x="36" y="47"/>
                  </a:lnTo>
                  <a:lnTo>
                    <a:pt x="47" y="45"/>
                  </a:lnTo>
                  <a:lnTo>
                    <a:pt x="59" y="45"/>
                  </a:lnTo>
                  <a:lnTo>
                    <a:pt x="71" y="42"/>
                  </a:lnTo>
                  <a:lnTo>
                    <a:pt x="84" y="41"/>
                  </a:lnTo>
                  <a:lnTo>
                    <a:pt x="98" y="39"/>
                  </a:lnTo>
                  <a:lnTo>
                    <a:pt x="111" y="37"/>
                  </a:lnTo>
                  <a:lnTo>
                    <a:pt x="126" y="35"/>
                  </a:lnTo>
                  <a:lnTo>
                    <a:pt x="141" y="34"/>
                  </a:lnTo>
                  <a:lnTo>
                    <a:pt x="156" y="31"/>
                  </a:lnTo>
                  <a:lnTo>
                    <a:pt x="172" y="30"/>
                  </a:lnTo>
                  <a:lnTo>
                    <a:pt x="188" y="27"/>
                  </a:lnTo>
                  <a:lnTo>
                    <a:pt x="204" y="25"/>
                  </a:lnTo>
                  <a:lnTo>
                    <a:pt x="220" y="24"/>
                  </a:lnTo>
                  <a:lnTo>
                    <a:pt x="236" y="21"/>
                  </a:lnTo>
                  <a:lnTo>
                    <a:pt x="251" y="20"/>
                  </a:lnTo>
                  <a:lnTo>
                    <a:pt x="268" y="17"/>
                  </a:lnTo>
                  <a:lnTo>
                    <a:pt x="283" y="16"/>
                  </a:lnTo>
                  <a:lnTo>
                    <a:pt x="299" y="13"/>
                  </a:lnTo>
                  <a:lnTo>
                    <a:pt x="314" y="12"/>
                  </a:lnTo>
                  <a:lnTo>
                    <a:pt x="329" y="10"/>
                  </a:lnTo>
                  <a:lnTo>
                    <a:pt x="343" y="9"/>
                  </a:lnTo>
                  <a:lnTo>
                    <a:pt x="358" y="7"/>
                  </a:lnTo>
                  <a:lnTo>
                    <a:pt x="371" y="5"/>
                  </a:lnTo>
                  <a:lnTo>
                    <a:pt x="384" y="4"/>
                  </a:lnTo>
                  <a:lnTo>
                    <a:pt x="397" y="3"/>
                  </a:lnTo>
                  <a:lnTo>
                    <a:pt x="409" y="2"/>
                  </a:lnTo>
                  <a:lnTo>
                    <a:pt x="420" y="1"/>
                  </a:lnTo>
                  <a:lnTo>
                    <a:pt x="431" y="0"/>
                  </a:lnTo>
                  <a:lnTo>
                    <a:pt x="429" y="1"/>
                  </a:lnTo>
                  <a:lnTo>
                    <a:pt x="431" y="0"/>
                  </a:lnTo>
                  <a:lnTo>
                    <a:pt x="433" y="1"/>
                  </a:lnTo>
                  <a:lnTo>
                    <a:pt x="434" y="3"/>
                  </a:lnTo>
                  <a:lnTo>
                    <a:pt x="433" y="5"/>
                  </a:lnTo>
                  <a:lnTo>
                    <a:pt x="431" y="6"/>
                  </a:lnTo>
                  <a:lnTo>
                    <a:pt x="432" y="6"/>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Freeform 54">
              <a:extLst>
                <a:ext uri="{FF2B5EF4-FFF2-40B4-BE49-F238E27FC236}">
                  <a16:creationId xmlns:a16="http://schemas.microsoft.com/office/drawing/2014/main" id="{828E5D97-E0F2-49DD-8BA8-9F4A5C93C910}"/>
                </a:ext>
              </a:extLst>
            </p:cNvPr>
            <p:cNvSpPr>
              <a:spLocks/>
            </p:cNvSpPr>
            <p:nvPr/>
          </p:nvSpPr>
          <p:spPr bwMode="auto">
            <a:xfrm>
              <a:off x="1800" y="2372"/>
              <a:ext cx="398" cy="257"/>
            </a:xfrm>
            <a:custGeom>
              <a:avLst/>
              <a:gdLst>
                <a:gd name="T0" fmla="*/ 395 w 398"/>
                <a:gd name="T1" fmla="*/ 7 h 241"/>
                <a:gd name="T2" fmla="*/ 395 w 398"/>
                <a:gd name="T3" fmla="*/ 6 h 241"/>
                <a:gd name="T4" fmla="*/ 3 w 398"/>
                <a:gd name="T5" fmla="*/ 240 h 241"/>
                <a:gd name="T6" fmla="*/ 0 w 398"/>
                <a:gd name="T7" fmla="*/ 234 h 241"/>
                <a:gd name="T8" fmla="*/ 392 w 398"/>
                <a:gd name="T9" fmla="*/ 0 h 241"/>
                <a:gd name="T10" fmla="*/ 393 w 398"/>
                <a:gd name="T11" fmla="*/ 0 h 241"/>
                <a:gd name="T12" fmla="*/ 392 w 398"/>
                <a:gd name="T13" fmla="*/ 0 h 241"/>
                <a:gd name="T14" fmla="*/ 395 w 398"/>
                <a:gd name="T15" fmla="*/ 0 h 241"/>
                <a:gd name="T16" fmla="*/ 396 w 398"/>
                <a:gd name="T17" fmla="*/ 2 h 241"/>
                <a:gd name="T18" fmla="*/ 397 w 398"/>
                <a:gd name="T19" fmla="*/ 4 h 241"/>
                <a:gd name="T20" fmla="*/ 395 w 398"/>
                <a:gd name="T21" fmla="*/ 6 h 241"/>
                <a:gd name="T22" fmla="*/ 395 w 398"/>
                <a:gd name="T23" fmla="*/ 7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8" h="241">
                  <a:moveTo>
                    <a:pt x="395" y="7"/>
                  </a:moveTo>
                  <a:lnTo>
                    <a:pt x="395" y="6"/>
                  </a:lnTo>
                  <a:lnTo>
                    <a:pt x="3" y="240"/>
                  </a:lnTo>
                  <a:lnTo>
                    <a:pt x="0" y="234"/>
                  </a:lnTo>
                  <a:lnTo>
                    <a:pt x="392" y="0"/>
                  </a:lnTo>
                  <a:lnTo>
                    <a:pt x="393" y="0"/>
                  </a:lnTo>
                  <a:lnTo>
                    <a:pt x="392" y="0"/>
                  </a:lnTo>
                  <a:lnTo>
                    <a:pt x="395" y="0"/>
                  </a:lnTo>
                  <a:lnTo>
                    <a:pt x="396" y="2"/>
                  </a:lnTo>
                  <a:lnTo>
                    <a:pt x="397" y="4"/>
                  </a:lnTo>
                  <a:lnTo>
                    <a:pt x="395" y="6"/>
                  </a:lnTo>
                  <a:lnTo>
                    <a:pt x="395" y="7"/>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 name="Freeform 55">
              <a:extLst>
                <a:ext uri="{FF2B5EF4-FFF2-40B4-BE49-F238E27FC236}">
                  <a16:creationId xmlns:a16="http://schemas.microsoft.com/office/drawing/2014/main" id="{0CD1F9E4-5A0B-498B-BA0A-E1406A471F8D}"/>
                </a:ext>
              </a:extLst>
            </p:cNvPr>
            <p:cNvSpPr>
              <a:spLocks/>
            </p:cNvSpPr>
            <p:nvPr/>
          </p:nvSpPr>
          <p:spPr bwMode="auto">
            <a:xfrm>
              <a:off x="2197" y="2326"/>
              <a:ext cx="882" cy="48"/>
            </a:xfrm>
            <a:custGeom>
              <a:avLst/>
              <a:gdLst>
                <a:gd name="T0" fmla="*/ 878 w 882"/>
                <a:gd name="T1" fmla="*/ 31 h 45"/>
                <a:gd name="T2" fmla="*/ 826 w 882"/>
                <a:gd name="T3" fmla="*/ 26 h 45"/>
                <a:gd name="T4" fmla="*/ 774 w 882"/>
                <a:gd name="T5" fmla="*/ 20 h 45"/>
                <a:gd name="T6" fmla="*/ 721 w 882"/>
                <a:gd name="T7" fmla="*/ 17 h 45"/>
                <a:gd name="T8" fmla="*/ 668 w 882"/>
                <a:gd name="T9" fmla="*/ 13 h 45"/>
                <a:gd name="T10" fmla="*/ 613 w 882"/>
                <a:gd name="T11" fmla="*/ 10 h 45"/>
                <a:gd name="T12" fmla="*/ 559 w 882"/>
                <a:gd name="T13" fmla="*/ 8 h 45"/>
                <a:gd name="T14" fmla="*/ 503 w 882"/>
                <a:gd name="T15" fmla="*/ 7 h 45"/>
                <a:gd name="T16" fmla="*/ 448 w 882"/>
                <a:gd name="T17" fmla="*/ 6 h 45"/>
                <a:gd name="T18" fmla="*/ 393 w 882"/>
                <a:gd name="T19" fmla="*/ 8 h 45"/>
                <a:gd name="T20" fmla="*/ 338 w 882"/>
                <a:gd name="T21" fmla="*/ 9 h 45"/>
                <a:gd name="T22" fmla="*/ 282 w 882"/>
                <a:gd name="T23" fmla="*/ 12 h 45"/>
                <a:gd name="T24" fmla="*/ 226 w 882"/>
                <a:gd name="T25" fmla="*/ 17 h 45"/>
                <a:gd name="T26" fmla="*/ 170 w 882"/>
                <a:gd name="T27" fmla="*/ 21 h 45"/>
                <a:gd name="T28" fmla="*/ 114 w 882"/>
                <a:gd name="T29" fmla="*/ 28 h 45"/>
                <a:gd name="T30" fmla="*/ 58 w 882"/>
                <a:gd name="T31" fmla="*/ 35 h 45"/>
                <a:gd name="T32" fmla="*/ 2 w 882"/>
                <a:gd name="T33" fmla="*/ 44 h 45"/>
                <a:gd name="T34" fmla="*/ 28 w 882"/>
                <a:gd name="T35" fmla="*/ 33 h 45"/>
                <a:gd name="T36" fmla="*/ 84 w 882"/>
                <a:gd name="T37" fmla="*/ 24 h 45"/>
                <a:gd name="T38" fmla="*/ 141 w 882"/>
                <a:gd name="T39" fmla="*/ 18 h 45"/>
                <a:gd name="T40" fmla="*/ 197 w 882"/>
                <a:gd name="T41" fmla="*/ 12 h 45"/>
                <a:gd name="T42" fmla="*/ 253 w 882"/>
                <a:gd name="T43" fmla="*/ 8 h 45"/>
                <a:gd name="T44" fmla="*/ 309 w 882"/>
                <a:gd name="T45" fmla="*/ 5 h 45"/>
                <a:gd name="T46" fmla="*/ 365 w 882"/>
                <a:gd name="T47" fmla="*/ 2 h 45"/>
                <a:gd name="T48" fmla="*/ 421 w 882"/>
                <a:gd name="T49" fmla="*/ 1 h 45"/>
                <a:gd name="T50" fmla="*/ 477 w 882"/>
                <a:gd name="T51" fmla="*/ 0 h 45"/>
                <a:gd name="T52" fmla="*/ 532 w 882"/>
                <a:gd name="T53" fmla="*/ 2 h 45"/>
                <a:gd name="T54" fmla="*/ 586 w 882"/>
                <a:gd name="T55" fmla="*/ 2 h 45"/>
                <a:gd name="T56" fmla="*/ 640 w 882"/>
                <a:gd name="T57" fmla="*/ 5 h 45"/>
                <a:gd name="T58" fmla="*/ 695 w 882"/>
                <a:gd name="T59" fmla="*/ 8 h 45"/>
                <a:gd name="T60" fmla="*/ 748 w 882"/>
                <a:gd name="T61" fmla="*/ 12 h 45"/>
                <a:gd name="T62" fmla="*/ 800 w 882"/>
                <a:gd name="T63" fmla="*/ 17 h 45"/>
                <a:gd name="T64" fmla="*/ 853 w 882"/>
                <a:gd name="T65" fmla="*/ 22 h 45"/>
                <a:gd name="T66" fmla="*/ 879 w 882"/>
                <a:gd name="T67" fmla="*/ 25 h 45"/>
                <a:gd name="T68" fmla="*/ 881 w 882"/>
                <a:gd name="T69" fmla="*/ 26 h 45"/>
                <a:gd name="T70" fmla="*/ 880 w 882"/>
                <a:gd name="T71" fmla="*/ 30 h 45"/>
                <a:gd name="T72" fmla="*/ 877 w 882"/>
                <a:gd name="T73" fmla="*/ 3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82" h="45">
                  <a:moveTo>
                    <a:pt x="877" y="31"/>
                  </a:moveTo>
                  <a:lnTo>
                    <a:pt x="878" y="31"/>
                  </a:lnTo>
                  <a:lnTo>
                    <a:pt x="852" y="28"/>
                  </a:lnTo>
                  <a:lnTo>
                    <a:pt x="826" y="26"/>
                  </a:lnTo>
                  <a:lnTo>
                    <a:pt x="800" y="23"/>
                  </a:lnTo>
                  <a:lnTo>
                    <a:pt x="774" y="20"/>
                  </a:lnTo>
                  <a:lnTo>
                    <a:pt x="747" y="18"/>
                  </a:lnTo>
                  <a:lnTo>
                    <a:pt x="721" y="17"/>
                  </a:lnTo>
                  <a:lnTo>
                    <a:pt x="695" y="14"/>
                  </a:lnTo>
                  <a:lnTo>
                    <a:pt x="668" y="13"/>
                  </a:lnTo>
                  <a:lnTo>
                    <a:pt x="640" y="11"/>
                  </a:lnTo>
                  <a:lnTo>
                    <a:pt x="613" y="10"/>
                  </a:lnTo>
                  <a:lnTo>
                    <a:pt x="586" y="9"/>
                  </a:lnTo>
                  <a:lnTo>
                    <a:pt x="559" y="8"/>
                  </a:lnTo>
                  <a:lnTo>
                    <a:pt x="532" y="8"/>
                  </a:lnTo>
                  <a:lnTo>
                    <a:pt x="503" y="7"/>
                  </a:lnTo>
                  <a:lnTo>
                    <a:pt x="477" y="6"/>
                  </a:lnTo>
                  <a:lnTo>
                    <a:pt x="448" y="6"/>
                  </a:lnTo>
                  <a:lnTo>
                    <a:pt x="421" y="7"/>
                  </a:lnTo>
                  <a:lnTo>
                    <a:pt x="393" y="8"/>
                  </a:lnTo>
                  <a:lnTo>
                    <a:pt x="365" y="9"/>
                  </a:lnTo>
                  <a:lnTo>
                    <a:pt x="338" y="9"/>
                  </a:lnTo>
                  <a:lnTo>
                    <a:pt x="309" y="11"/>
                  </a:lnTo>
                  <a:lnTo>
                    <a:pt x="282" y="12"/>
                  </a:lnTo>
                  <a:lnTo>
                    <a:pt x="253" y="14"/>
                  </a:lnTo>
                  <a:lnTo>
                    <a:pt x="226" y="17"/>
                  </a:lnTo>
                  <a:lnTo>
                    <a:pt x="198" y="18"/>
                  </a:lnTo>
                  <a:lnTo>
                    <a:pt x="170" y="21"/>
                  </a:lnTo>
                  <a:lnTo>
                    <a:pt x="142" y="24"/>
                  </a:lnTo>
                  <a:lnTo>
                    <a:pt x="114" y="28"/>
                  </a:lnTo>
                  <a:lnTo>
                    <a:pt x="85" y="31"/>
                  </a:lnTo>
                  <a:lnTo>
                    <a:pt x="58" y="35"/>
                  </a:lnTo>
                  <a:lnTo>
                    <a:pt x="29" y="39"/>
                  </a:lnTo>
                  <a:lnTo>
                    <a:pt x="2" y="44"/>
                  </a:lnTo>
                  <a:lnTo>
                    <a:pt x="0" y="38"/>
                  </a:lnTo>
                  <a:lnTo>
                    <a:pt x="28" y="33"/>
                  </a:lnTo>
                  <a:lnTo>
                    <a:pt x="57" y="29"/>
                  </a:lnTo>
                  <a:lnTo>
                    <a:pt x="84" y="24"/>
                  </a:lnTo>
                  <a:lnTo>
                    <a:pt x="113" y="21"/>
                  </a:lnTo>
                  <a:lnTo>
                    <a:pt x="141" y="18"/>
                  </a:lnTo>
                  <a:lnTo>
                    <a:pt x="169" y="15"/>
                  </a:lnTo>
                  <a:lnTo>
                    <a:pt x="197" y="12"/>
                  </a:lnTo>
                  <a:lnTo>
                    <a:pt x="225" y="9"/>
                  </a:lnTo>
                  <a:lnTo>
                    <a:pt x="253" y="8"/>
                  </a:lnTo>
                  <a:lnTo>
                    <a:pt x="282" y="6"/>
                  </a:lnTo>
                  <a:lnTo>
                    <a:pt x="309" y="5"/>
                  </a:lnTo>
                  <a:lnTo>
                    <a:pt x="338" y="3"/>
                  </a:lnTo>
                  <a:lnTo>
                    <a:pt x="365" y="2"/>
                  </a:lnTo>
                  <a:lnTo>
                    <a:pt x="393" y="2"/>
                  </a:lnTo>
                  <a:lnTo>
                    <a:pt x="421" y="1"/>
                  </a:lnTo>
                  <a:lnTo>
                    <a:pt x="448" y="0"/>
                  </a:lnTo>
                  <a:lnTo>
                    <a:pt x="477" y="0"/>
                  </a:lnTo>
                  <a:lnTo>
                    <a:pt x="503" y="1"/>
                  </a:lnTo>
                  <a:lnTo>
                    <a:pt x="532" y="2"/>
                  </a:lnTo>
                  <a:lnTo>
                    <a:pt x="559" y="2"/>
                  </a:lnTo>
                  <a:lnTo>
                    <a:pt x="586" y="2"/>
                  </a:lnTo>
                  <a:lnTo>
                    <a:pt x="613" y="4"/>
                  </a:lnTo>
                  <a:lnTo>
                    <a:pt x="640" y="5"/>
                  </a:lnTo>
                  <a:lnTo>
                    <a:pt x="668" y="6"/>
                  </a:lnTo>
                  <a:lnTo>
                    <a:pt x="695" y="8"/>
                  </a:lnTo>
                  <a:lnTo>
                    <a:pt x="721" y="9"/>
                  </a:lnTo>
                  <a:lnTo>
                    <a:pt x="748" y="12"/>
                  </a:lnTo>
                  <a:lnTo>
                    <a:pt x="774" y="14"/>
                  </a:lnTo>
                  <a:lnTo>
                    <a:pt x="800" y="17"/>
                  </a:lnTo>
                  <a:lnTo>
                    <a:pt x="827" y="20"/>
                  </a:lnTo>
                  <a:lnTo>
                    <a:pt x="853" y="22"/>
                  </a:lnTo>
                  <a:lnTo>
                    <a:pt x="879" y="24"/>
                  </a:lnTo>
                  <a:lnTo>
                    <a:pt x="879" y="25"/>
                  </a:lnTo>
                  <a:lnTo>
                    <a:pt x="879" y="24"/>
                  </a:lnTo>
                  <a:lnTo>
                    <a:pt x="881" y="26"/>
                  </a:lnTo>
                  <a:lnTo>
                    <a:pt x="881" y="28"/>
                  </a:lnTo>
                  <a:lnTo>
                    <a:pt x="880" y="30"/>
                  </a:lnTo>
                  <a:lnTo>
                    <a:pt x="878" y="31"/>
                  </a:lnTo>
                  <a:lnTo>
                    <a:pt x="877" y="31"/>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 name="Freeform 56">
              <a:extLst>
                <a:ext uri="{FF2B5EF4-FFF2-40B4-BE49-F238E27FC236}">
                  <a16:creationId xmlns:a16="http://schemas.microsoft.com/office/drawing/2014/main" id="{C247F2BF-8D02-431A-A16F-8251D83FE22F}"/>
                </a:ext>
              </a:extLst>
            </p:cNvPr>
            <p:cNvSpPr>
              <a:spLocks/>
            </p:cNvSpPr>
            <p:nvPr/>
          </p:nvSpPr>
          <p:spPr bwMode="auto">
            <a:xfrm>
              <a:off x="3079" y="2355"/>
              <a:ext cx="434" cy="274"/>
            </a:xfrm>
            <a:custGeom>
              <a:avLst/>
              <a:gdLst>
                <a:gd name="T0" fmla="*/ 430 w 434"/>
                <a:gd name="T1" fmla="*/ 256 h 257"/>
                <a:gd name="T2" fmla="*/ 428 w 434"/>
                <a:gd name="T3" fmla="*/ 256 h 257"/>
                <a:gd name="T4" fmla="*/ 0 w 434"/>
                <a:gd name="T5" fmla="*/ 6 h 257"/>
                <a:gd name="T6" fmla="*/ 2 w 434"/>
                <a:gd name="T7" fmla="*/ 0 h 257"/>
                <a:gd name="T8" fmla="*/ 431 w 434"/>
                <a:gd name="T9" fmla="*/ 250 h 257"/>
                <a:gd name="T10" fmla="*/ 430 w 434"/>
                <a:gd name="T11" fmla="*/ 249 h 257"/>
                <a:gd name="T12" fmla="*/ 431 w 434"/>
                <a:gd name="T13" fmla="*/ 250 h 257"/>
                <a:gd name="T14" fmla="*/ 433 w 434"/>
                <a:gd name="T15" fmla="*/ 252 h 257"/>
                <a:gd name="T16" fmla="*/ 433 w 434"/>
                <a:gd name="T17" fmla="*/ 254 h 257"/>
                <a:gd name="T18" fmla="*/ 431 w 434"/>
                <a:gd name="T19" fmla="*/ 256 h 257"/>
                <a:gd name="T20" fmla="*/ 428 w 434"/>
                <a:gd name="T21" fmla="*/ 256 h 257"/>
                <a:gd name="T22" fmla="*/ 430 w 434"/>
                <a:gd name="T23"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4" h="257">
                  <a:moveTo>
                    <a:pt x="430" y="256"/>
                  </a:moveTo>
                  <a:lnTo>
                    <a:pt x="428" y="256"/>
                  </a:lnTo>
                  <a:lnTo>
                    <a:pt x="0" y="6"/>
                  </a:lnTo>
                  <a:lnTo>
                    <a:pt x="2" y="0"/>
                  </a:lnTo>
                  <a:lnTo>
                    <a:pt x="431" y="250"/>
                  </a:lnTo>
                  <a:lnTo>
                    <a:pt x="430" y="249"/>
                  </a:lnTo>
                  <a:lnTo>
                    <a:pt x="431" y="250"/>
                  </a:lnTo>
                  <a:lnTo>
                    <a:pt x="433" y="252"/>
                  </a:lnTo>
                  <a:lnTo>
                    <a:pt x="433" y="254"/>
                  </a:lnTo>
                  <a:lnTo>
                    <a:pt x="431" y="256"/>
                  </a:lnTo>
                  <a:lnTo>
                    <a:pt x="428" y="256"/>
                  </a:lnTo>
                  <a:lnTo>
                    <a:pt x="430" y="256"/>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 name="Freeform 57">
              <a:extLst>
                <a:ext uri="{FF2B5EF4-FFF2-40B4-BE49-F238E27FC236}">
                  <a16:creationId xmlns:a16="http://schemas.microsoft.com/office/drawing/2014/main" id="{95CE4949-8D7A-4C48-8DBF-5A02565F50E4}"/>
                </a:ext>
              </a:extLst>
            </p:cNvPr>
            <p:cNvSpPr>
              <a:spLocks/>
            </p:cNvSpPr>
            <p:nvPr/>
          </p:nvSpPr>
          <p:spPr bwMode="auto">
            <a:xfrm>
              <a:off x="3515" y="2627"/>
              <a:ext cx="896" cy="171"/>
            </a:xfrm>
            <a:custGeom>
              <a:avLst/>
              <a:gdLst>
                <a:gd name="T0" fmla="*/ 891 w 896"/>
                <a:gd name="T1" fmla="*/ 160 h 161"/>
                <a:gd name="T2" fmla="*/ 838 w 896"/>
                <a:gd name="T3" fmla="*/ 143 h 161"/>
                <a:gd name="T4" fmla="*/ 783 w 896"/>
                <a:gd name="T5" fmla="*/ 127 h 161"/>
                <a:gd name="T6" fmla="*/ 729 w 896"/>
                <a:gd name="T7" fmla="*/ 113 h 161"/>
                <a:gd name="T8" fmla="*/ 675 w 896"/>
                <a:gd name="T9" fmla="*/ 100 h 161"/>
                <a:gd name="T10" fmla="*/ 620 w 896"/>
                <a:gd name="T11" fmla="*/ 87 h 161"/>
                <a:gd name="T12" fmla="*/ 565 w 896"/>
                <a:gd name="T13" fmla="*/ 76 h 161"/>
                <a:gd name="T14" fmla="*/ 509 w 896"/>
                <a:gd name="T15" fmla="*/ 65 h 161"/>
                <a:gd name="T16" fmla="*/ 453 w 896"/>
                <a:gd name="T17" fmla="*/ 56 h 161"/>
                <a:gd name="T18" fmla="*/ 396 w 896"/>
                <a:gd name="T19" fmla="*/ 48 h 161"/>
                <a:gd name="T20" fmla="*/ 340 w 896"/>
                <a:gd name="T21" fmla="*/ 39 h 161"/>
                <a:gd name="T22" fmla="*/ 284 w 896"/>
                <a:gd name="T23" fmla="*/ 33 h 161"/>
                <a:gd name="T24" fmla="*/ 227 w 896"/>
                <a:gd name="T25" fmla="*/ 26 h 161"/>
                <a:gd name="T26" fmla="*/ 170 w 896"/>
                <a:gd name="T27" fmla="*/ 20 h 161"/>
                <a:gd name="T28" fmla="*/ 113 w 896"/>
                <a:gd name="T29" fmla="*/ 16 h 161"/>
                <a:gd name="T30" fmla="*/ 57 w 896"/>
                <a:gd name="T31" fmla="*/ 11 h 161"/>
                <a:gd name="T32" fmla="*/ 0 w 896"/>
                <a:gd name="T33" fmla="*/ 7 h 161"/>
                <a:gd name="T34" fmla="*/ 29 w 896"/>
                <a:gd name="T35" fmla="*/ 2 h 161"/>
                <a:gd name="T36" fmla="*/ 86 w 896"/>
                <a:gd name="T37" fmla="*/ 7 h 161"/>
                <a:gd name="T38" fmla="*/ 143 w 896"/>
                <a:gd name="T39" fmla="*/ 11 h 161"/>
                <a:gd name="T40" fmla="*/ 200 w 896"/>
                <a:gd name="T41" fmla="*/ 17 h 161"/>
                <a:gd name="T42" fmla="*/ 256 w 896"/>
                <a:gd name="T43" fmla="*/ 23 h 161"/>
                <a:gd name="T44" fmla="*/ 313 w 896"/>
                <a:gd name="T45" fmla="*/ 29 h 161"/>
                <a:gd name="T46" fmla="*/ 369 w 896"/>
                <a:gd name="T47" fmla="*/ 37 h 161"/>
                <a:gd name="T48" fmla="*/ 425 w 896"/>
                <a:gd name="T49" fmla="*/ 45 h 161"/>
                <a:gd name="T50" fmla="*/ 482 w 896"/>
                <a:gd name="T51" fmla="*/ 54 h 161"/>
                <a:gd name="T52" fmla="*/ 537 w 896"/>
                <a:gd name="T53" fmla="*/ 64 h 161"/>
                <a:gd name="T54" fmla="*/ 593 w 896"/>
                <a:gd name="T55" fmla="*/ 75 h 161"/>
                <a:gd name="T56" fmla="*/ 648 w 896"/>
                <a:gd name="T57" fmla="*/ 86 h 161"/>
                <a:gd name="T58" fmla="*/ 704 w 896"/>
                <a:gd name="T59" fmla="*/ 100 h 161"/>
                <a:gd name="T60" fmla="*/ 758 w 896"/>
                <a:gd name="T61" fmla="*/ 113 h 161"/>
                <a:gd name="T62" fmla="*/ 812 w 896"/>
                <a:gd name="T63" fmla="*/ 128 h 161"/>
                <a:gd name="T64" fmla="*/ 866 w 896"/>
                <a:gd name="T65" fmla="*/ 144 h 161"/>
                <a:gd name="T66" fmla="*/ 895 w 896"/>
                <a:gd name="T67" fmla="*/ 154 h 161"/>
                <a:gd name="T68" fmla="*/ 894 w 896"/>
                <a:gd name="T69" fmla="*/ 159 h 161"/>
                <a:gd name="T70" fmla="*/ 891 w 896"/>
                <a:gd name="T71" fmla="*/ 15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6" h="161">
                  <a:moveTo>
                    <a:pt x="891" y="159"/>
                  </a:moveTo>
                  <a:lnTo>
                    <a:pt x="891" y="160"/>
                  </a:lnTo>
                  <a:lnTo>
                    <a:pt x="864" y="151"/>
                  </a:lnTo>
                  <a:lnTo>
                    <a:pt x="838" y="143"/>
                  </a:lnTo>
                  <a:lnTo>
                    <a:pt x="811" y="135"/>
                  </a:lnTo>
                  <a:lnTo>
                    <a:pt x="783" y="127"/>
                  </a:lnTo>
                  <a:lnTo>
                    <a:pt x="757" y="120"/>
                  </a:lnTo>
                  <a:lnTo>
                    <a:pt x="729" y="113"/>
                  </a:lnTo>
                  <a:lnTo>
                    <a:pt x="702" y="106"/>
                  </a:lnTo>
                  <a:lnTo>
                    <a:pt x="675" y="100"/>
                  </a:lnTo>
                  <a:lnTo>
                    <a:pt x="647" y="93"/>
                  </a:lnTo>
                  <a:lnTo>
                    <a:pt x="620" y="87"/>
                  </a:lnTo>
                  <a:lnTo>
                    <a:pt x="592" y="81"/>
                  </a:lnTo>
                  <a:lnTo>
                    <a:pt x="565" y="76"/>
                  </a:lnTo>
                  <a:lnTo>
                    <a:pt x="536" y="70"/>
                  </a:lnTo>
                  <a:lnTo>
                    <a:pt x="509" y="65"/>
                  </a:lnTo>
                  <a:lnTo>
                    <a:pt x="480" y="60"/>
                  </a:lnTo>
                  <a:lnTo>
                    <a:pt x="453" y="56"/>
                  </a:lnTo>
                  <a:lnTo>
                    <a:pt x="425" y="52"/>
                  </a:lnTo>
                  <a:lnTo>
                    <a:pt x="396" y="48"/>
                  </a:lnTo>
                  <a:lnTo>
                    <a:pt x="369" y="44"/>
                  </a:lnTo>
                  <a:lnTo>
                    <a:pt x="340" y="39"/>
                  </a:lnTo>
                  <a:lnTo>
                    <a:pt x="312" y="36"/>
                  </a:lnTo>
                  <a:lnTo>
                    <a:pt x="284" y="33"/>
                  </a:lnTo>
                  <a:lnTo>
                    <a:pt x="255" y="29"/>
                  </a:lnTo>
                  <a:lnTo>
                    <a:pt x="227" y="26"/>
                  </a:lnTo>
                  <a:lnTo>
                    <a:pt x="199" y="23"/>
                  </a:lnTo>
                  <a:lnTo>
                    <a:pt x="170" y="20"/>
                  </a:lnTo>
                  <a:lnTo>
                    <a:pt x="142" y="18"/>
                  </a:lnTo>
                  <a:lnTo>
                    <a:pt x="113" y="16"/>
                  </a:lnTo>
                  <a:lnTo>
                    <a:pt x="85" y="13"/>
                  </a:lnTo>
                  <a:lnTo>
                    <a:pt x="57" y="11"/>
                  </a:lnTo>
                  <a:lnTo>
                    <a:pt x="29" y="9"/>
                  </a:lnTo>
                  <a:lnTo>
                    <a:pt x="0" y="7"/>
                  </a:lnTo>
                  <a:lnTo>
                    <a:pt x="0" y="0"/>
                  </a:lnTo>
                  <a:lnTo>
                    <a:pt x="29" y="2"/>
                  </a:lnTo>
                  <a:lnTo>
                    <a:pt x="57" y="4"/>
                  </a:lnTo>
                  <a:lnTo>
                    <a:pt x="86" y="7"/>
                  </a:lnTo>
                  <a:lnTo>
                    <a:pt x="114" y="9"/>
                  </a:lnTo>
                  <a:lnTo>
                    <a:pt x="143" y="11"/>
                  </a:lnTo>
                  <a:lnTo>
                    <a:pt x="171" y="13"/>
                  </a:lnTo>
                  <a:lnTo>
                    <a:pt x="200" y="17"/>
                  </a:lnTo>
                  <a:lnTo>
                    <a:pt x="228" y="19"/>
                  </a:lnTo>
                  <a:lnTo>
                    <a:pt x="256" y="23"/>
                  </a:lnTo>
                  <a:lnTo>
                    <a:pt x="285" y="26"/>
                  </a:lnTo>
                  <a:lnTo>
                    <a:pt x="313" y="29"/>
                  </a:lnTo>
                  <a:lnTo>
                    <a:pt x="341" y="33"/>
                  </a:lnTo>
                  <a:lnTo>
                    <a:pt x="369" y="37"/>
                  </a:lnTo>
                  <a:lnTo>
                    <a:pt x="398" y="41"/>
                  </a:lnTo>
                  <a:lnTo>
                    <a:pt x="425" y="45"/>
                  </a:lnTo>
                  <a:lnTo>
                    <a:pt x="454" y="49"/>
                  </a:lnTo>
                  <a:lnTo>
                    <a:pt x="482" y="54"/>
                  </a:lnTo>
                  <a:lnTo>
                    <a:pt x="509" y="59"/>
                  </a:lnTo>
                  <a:lnTo>
                    <a:pt x="537" y="64"/>
                  </a:lnTo>
                  <a:lnTo>
                    <a:pt x="565" y="70"/>
                  </a:lnTo>
                  <a:lnTo>
                    <a:pt x="593" y="75"/>
                  </a:lnTo>
                  <a:lnTo>
                    <a:pt x="620" y="80"/>
                  </a:lnTo>
                  <a:lnTo>
                    <a:pt x="648" y="86"/>
                  </a:lnTo>
                  <a:lnTo>
                    <a:pt x="676" y="93"/>
                  </a:lnTo>
                  <a:lnTo>
                    <a:pt x="704" y="100"/>
                  </a:lnTo>
                  <a:lnTo>
                    <a:pt x="731" y="106"/>
                  </a:lnTo>
                  <a:lnTo>
                    <a:pt x="758" y="113"/>
                  </a:lnTo>
                  <a:lnTo>
                    <a:pt x="785" y="121"/>
                  </a:lnTo>
                  <a:lnTo>
                    <a:pt x="812" y="128"/>
                  </a:lnTo>
                  <a:lnTo>
                    <a:pt x="839" y="137"/>
                  </a:lnTo>
                  <a:lnTo>
                    <a:pt x="866" y="144"/>
                  </a:lnTo>
                  <a:lnTo>
                    <a:pt x="893" y="153"/>
                  </a:lnTo>
                  <a:lnTo>
                    <a:pt x="895" y="154"/>
                  </a:lnTo>
                  <a:lnTo>
                    <a:pt x="895" y="157"/>
                  </a:lnTo>
                  <a:lnTo>
                    <a:pt x="894" y="159"/>
                  </a:lnTo>
                  <a:lnTo>
                    <a:pt x="891" y="160"/>
                  </a:lnTo>
                  <a:lnTo>
                    <a:pt x="891" y="159"/>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 name="Freeform 58">
              <a:extLst>
                <a:ext uri="{FF2B5EF4-FFF2-40B4-BE49-F238E27FC236}">
                  <a16:creationId xmlns:a16="http://schemas.microsoft.com/office/drawing/2014/main" id="{19207D38-D634-4E2B-813C-21B39EB234BD}"/>
                </a:ext>
              </a:extLst>
            </p:cNvPr>
            <p:cNvSpPr>
              <a:spLocks/>
            </p:cNvSpPr>
            <p:nvPr/>
          </p:nvSpPr>
          <p:spPr bwMode="auto">
            <a:xfrm>
              <a:off x="4411" y="2795"/>
              <a:ext cx="63" cy="121"/>
            </a:xfrm>
            <a:custGeom>
              <a:avLst/>
              <a:gdLst>
                <a:gd name="T0" fmla="*/ 58 w 63"/>
                <a:gd name="T1" fmla="*/ 112 h 113"/>
                <a:gd name="T2" fmla="*/ 57 w 63"/>
                <a:gd name="T3" fmla="*/ 110 h 113"/>
                <a:gd name="T4" fmla="*/ 53 w 63"/>
                <a:gd name="T5" fmla="*/ 103 h 113"/>
                <a:gd name="T6" fmla="*/ 50 w 63"/>
                <a:gd name="T7" fmla="*/ 95 h 113"/>
                <a:gd name="T8" fmla="*/ 47 w 63"/>
                <a:gd name="T9" fmla="*/ 87 h 113"/>
                <a:gd name="T10" fmla="*/ 43 w 63"/>
                <a:gd name="T11" fmla="*/ 79 h 113"/>
                <a:gd name="T12" fmla="*/ 39 w 63"/>
                <a:gd name="T13" fmla="*/ 71 h 113"/>
                <a:gd name="T14" fmla="*/ 36 w 63"/>
                <a:gd name="T15" fmla="*/ 63 h 113"/>
                <a:gd name="T16" fmla="*/ 33 w 63"/>
                <a:gd name="T17" fmla="*/ 55 h 113"/>
                <a:gd name="T18" fmla="*/ 29 w 63"/>
                <a:gd name="T19" fmla="*/ 47 h 113"/>
                <a:gd name="T20" fmla="*/ 26 w 63"/>
                <a:gd name="T21" fmla="*/ 41 h 113"/>
                <a:gd name="T22" fmla="*/ 22 w 63"/>
                <a:gd name="T23" fmla="*/ 33 h 113"/>
                <a:gd name="T24" fmla="*/ 18 w 63"/>
                <a:gd name="T25" fmla="*/ 27 h 113"/>
                <a:gd name="T26" fmla="*/ 15 w 63"/>
                <a:gd name="T27" fmla="*/ 21 h 113"/>
                <a:gd name="T28" fmla="*/ 11 w 63"/>
                <a:gd name="T29" fmla="*/ 16 h 113"/>
                <a:gd name="T30" fmla="*/ 7 w 63"/>
                <a:gd name="T31" fmla="*/ 12 h 113"/>
                <a:gd name="T32" fmla="*/ 4 w 63"/>
                <a:gd name="T33" fmla="*/ 8 h 113"/>
                <a:gd name="T34" fmla="*/ 0 w 63"/>
                <a:gd name="T35" fmla="*/ 6 h 113"/>
                <a:gd name="T36" fmla="*/ 2 w 63"/>
                <a:gd name="T37" fmla="*/ 0 h 113"/>
                <a:gd name="T38" fmla="*/ 7 w 63"/>
                <a:gd name="T39" fmla="*/ 2 h 113"/>
                <a:gd name="T40" fmla="*/ 11 w 63"/>
                <a:gd name="T41" fmla="*/ 7 h 113"/>
                <a:gd name="T42" fmla="*/ 15 w 63"/>
                <a:gd name="T43" fmla="*/ 12 h 113"/>
                <a:gd name="T44" fmla="*/ 19 w 63"/>
                <a:gd name="T45" fmla="*/ 17 h 113"/>
                <a:gd name="T46" fmla="*/ 23 w 63"/>
                <a:gd name="T47" fmla="*/ 22 h 113"/>
                <a:gd name="T48" fmla="*/ 27 w 63"/>
                <a:gd name="T49" fmla="*/ 29 h 113"/>
                <a:gd name="T50" fmla="*/ 31 w 63"/>
                <a:gd name="T51" fmla="*/ 37 h 113"/>
                <a:gd name="T52" fmla="*/ 34 w 63"/>
                <a:gd name="T53" fmla="*/ 44 h 113"/>
                <a:gd name="T54" fmla="*/ 38 w 63"/>
                <a:gd name="T55" fmla="*/ 52 h 113"/>
                <a:gd name="T56" fmla="*/ 42 w 63"/>
                <a:gd name="T57" fmla="*/ 60 h 113"/>
                <a:gd name="T58" fmla="*/ 44 w 63"/>
                <a:gd name="T59" fmla="*/ 68 h 113"/>
                <a:gd name="T60" fmla="*/ 48 w 63"/>
                <a:gd name="T61" fmla="*/ 76 h 113"/>
                <a:gd name="T62" fmla="*/ 52 w 63"/>
                <a:gd name="T63" fmla="*/ 85 h 113"/>
                <a:gd name="T64" fmla="*/ 55 w 63"/>
                <a:gd name="T65" fmla="*/ 92 h 113"/>
                <a:gd name="T66" fmla="*/ 58 w 63"/>
                <a:gd name="T67" fmla="*/ 100 h 113"/>
                <a:gd name="T68" fmla="*/ 62 w 63"/>
                <a:gd name="T69" fmla="*/ 107 h 113"/>
                <a:gd name="T70" fmla="*/ 61 w 63"/>
                <a:gd name="T71" fmla="*/ 106 h 113"/>
                <a:gd name="T72" fmla="*/ 62 w 63"/>
                <a:gd name="T73" fmla="*/ 107 h 113"/>
                <a:gd name="T74" fmla="*/ 62 w 63"/>
                <a:gd name="T75" fmla="*/ 110 h 113"/>
                <a:gd name="T76" fmla="*/ 61 w 63"/>
                <a:gd name="T77" fmla="*/ 112 h 113"/>
                <a:gd name="T78" fmla="*/ 58 w 63"/>
                <a:gd name="T79" fmla="*/ 112 h 113"/>
                <a:gd name="T80" fmla="*/ 57 w 63"/>
                <a:gd name="T81" fmla="*/ 110 h 113"/>
                <a:gd name="T82" fmla="*/ 58 w 63"/>
                <a:gd name="T83" fmla="*/ 11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 h="113">
                  <a:moveTo>
                    <a:pt x="58" y="112"/>
                  </a:moveTo>
                  <a:lnTo>
                    <a:pt x="57" y="110"/>
                  </a:lnTo>
                  <a:lnTo>
                    <a:pt x="53" y="103"/>
                  </a:lnTo>
                  <a:lnTo>
                    <a:pt x="50" y="95"/>
                  </a:lnTo>
                  <a:lnTo>
                    <a:pt x="47" y="87"/>
                  </a:lnTo>
                  <a:lnTo>
                    <a:pt x="43" y="79"/>
                  </a:lnTo>
                  <a:lnTo>
                    <a:pt x="39" y="71"/>
                  </a:lnTo>
                  <a:lnTo>
                    <a:pt x="36" y="63"/>
                  </a:lnTo>
                  <a:lnTo>
                    <a:pt x="33" y="55"/>
                  </a:lnTo>
                  <a:lnTo>
                    <a:pt x="29" y="47"/>
                  </a:lnTo>
                  <a:lnTo>
                    <a:pt x="26" y="41"/>
                  </a:lnTo>
                  <a:lnTo>
                    <a:pt x="22" y="33"/>
                  </a:lnTo>
                  <a:lnTo>
                    <a:pt x="18" y="27"/>
                  </a:lnTo>
                  <a:lnTo>
                    <a:pt x="15" y="21"/>
                  </a:lnTo>
                  <a:lnTo>
                    <a:pt x="11" y="16"/>
                  </a:lnTo>
                  <a:lnTo>
                    <a:pt x="7" y="12"/>
                  </a:lnTo>
                  <a:lnTo>
                    <a:pt x="4" y="8"/>
                  </a:lnTo>
                  <a:lnTo>
                    <a:pt x="0" y="6"/>
                  </a:lnTo>
                  <a:lnTo>
                    <a:pt x="2" y="0"/>
                  </a:lnTo>
                  <a:lnTo>
                    <a:pt x="7" y="2"/>
                  </a:lnTo>
                  <a:lnTo>
                    <a:pt x="11" y="7"/>
                  </a:lnTo>
                  <a:lnTo>
                    <a:pt x="15" y="12"/>
                  </a:lnTo>
                  <a:lnTo>
                    <a:pt x="19" y="17"/>
                  </a:lnTo>
                  <a:lnTo>
                    <a:pt x="23" y="22"/>
                  </a:lnTo>
                  <a:lnTo>
                    <a:pt x="27" y="29"/>
                  </a:lnTo>
                  <a:lnTo>
                    <a:pt x="31" y="37"/>
                  </a:lnTo>
                  <a:lnTo>
                    <a:pt x="34" y="44"/>
                  </a:lnTo>
                  <a:lnTo>
                    <a:pt x="38" y="52"/>
                  </a:lnTo>
                  <a:lnTo>
                    <a:pt x="42" y="60"/>
                  </a:lnTo>
                  <a:lnTo>
                    <a:pt x="44" y="68"/>
                  </a:lnTo>
                  <a:lnTo>
                    <a:pt x="48" y="76"/>
                  </a:lnTo>
                  <a:lnTo>
                    <a:pt x="52" y="85"/>
                  </a:lnTo>
                  <a:lnTo>
                    <a:pt x="55" y="92"/>
                  </a:lnTo>
                  <a:lnTo>
                    <a:pt x="58" y="100"/>
                  </a:lnTo>
                  <a:lnTo>
                    <a:pt x="62" y="107"/>
                  </a:lnTo>
                  <a:lnTo>
                    <a:pt x="61" y="106"/>
                  </a:lnTo>
                  <a:lnTo>
                    <a:pt x="62" y="107"/>
                  </a:lnTo>
                  <a:lnTo>
                    <a:pt x="62" y="110"/>
                  </a:lnTo>
                  <a:lnTo>
                    <a:pt x="61" y="112"/>
                  </a:lnTo>
                  <a:lnTo>
                    <a:pt x="58" y="112"/>
                  </a:lnTo>
                  <a:lnTo>
                    <a:pt x="57" y="110"/>
                  </a:lnTo>
                  <a:lnTo>
                    <a:pt x="58" y="112"/>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 name="Freeform 59">
              <a:extLst>
                <a:ext uri="{FF2B5EF4-FFF2-40B4-BE49-F238E27FC236}">
                  <a16:creationId xmlns:a16="http://schemas.microsoft.com/office/drawing/2014/main" id="{4723FD52-2041-4E88-8B65-97B8D5F94064}"/>
                </a:ext>
              </a:extLst>
            </p:cNvPr>
            <p:cNvSpPr>
              <a:spLocks/>
            </p:cNvSpPr>
            <p:nvPr/>
          </p:nvSpPr>
          <p:spPr bwMode="auto">
            <a:xfrm>
              <a:off x="4473" y="2913"/>
              <a:ext cx="49" cy="25"/>
            </a:xfrm>
            <a:custGeom>
              <a:avLst/>
              <a:gdLst>
                <a:gd name="T0" fmla="*/ 45 w 49"/>
                <a:gd name="T1" fmla="*/ 23 h 24"/>
                <a:gd name="T2" fmla="*/ 45 w 49"/>
                <a:gd name="T3" fmla="*/ 23 h 24"/>
                <a:gd name="T4" fmla="*/ 39 w 49"/>
                <a:gd name="T5" fmla="*/ 22 h 24"/>
                <a:gd name="T6" fmla="*/ 33 w 49"/>
                <a:gd name="T7" fmla="*/ 20 h 24"/>
                <a:gd name="T8" fmla="*/ 27 w 49"/>
                <a:gd name="T9" fmla="*/ 19 h 24"/>
                <a:gd name="T10" fmla="*/ 22 w 49"/>
                <a:gd name="T11" fmla="*/ 16 h 24"/>
                <a:gd name="T12" fmla="*/ 16 w 49"/>
                <a:gd name="T13" fmla="*/ 14 h 24"/>
                <a:gd name="T14" fmla="*/ 11 w 49"/>
                <a:gd name="T15" fmla="*/ 11 h 24"/>
                <a:gd name="T16" fmla="*/ 5 w 49"/>
                <a:gd name="T17" fmla="*/ 8 h 24"/>
                <a:gd name="T18" fmla="*/ 0 w 49"/>
                <a:gd name="T19" fmla="*/ 5 h 24"/>
                <a:gd name="T20" fmla="*/ 3 w 49"/>
                <a:gd name="T21" fmla="*/ 0 h 24"/>
                <a:gd name="T22" fmla="*/ 8 w 49"/>
                <a:gd name="T23" fmla="*/ 3 h 24"/>
                <a:gd name="T24" fmla="*/ 13 w 49"/>
                <a:gd name="T25" fmla="*/ 6 h 24"/>
                <a:gd name="T26" fmla="*/ 19 w 49"/>
                <a:gd name="T27" fmla="*/ 9 h 24"/>
                <a:gd name="T28" fmla="*/ 23 w 49"/>
                <a:gd name="T29" fmla="*/ 10 h 24"/>
                <a:gd name="T30" fmla="*/ 29 w 49"/>
                <a:gd name="T31" fmla="*/ 13 h 24"/>
                <a:gd name="T32" fmla="*/ 34 w 49"/>
                <a:gd name="T33" fmla="*/ 14 h 24"/>
                <a:gd name="T34" fmla="*/ 40 w 49"/>
                <a:gd name="T35" fmla="*/ 16 h 24"/>
                <a:gd name="T36" fmla="*/ 45 w 49"/>
                <a:gd name="T37" fmla="*/ 17 h 24"/>
                <a:gd name="T38" fmla="*/ 47 w 49"/>
                <a:gd name="T39" fmla="*/ 18 h 24"/>
                <a:gd name="T40" fmla="*/ 48 w 49"/>
                <a:gd name="T41" fmla="*/ 20 h 24"/>
                <a:gd name="T42" fmla="*/ 47 w 49"/>
                <a:gd name="T43" fmla="*/ 22 h 24"/>
                <a:gd name="T44" fmla="*/ 45 w 49"/>
                <a:gd name="T45" fmla="*/ 23 h 24"/>
                <a:gd name="T46" fmla="*/ 45 w 49"/>
                <a:gd name="T47"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 h="24">
                  <a:moveTo>
                    <a:pt x="45" y="23"/>
                  </a:moveTo>
                  <a:lnTo>
                    <a:pt x="45" y="23"/>
                  </a:lnTo>
                  <a:lnTo>
                    <a:pt x="39" y="22"/>
                  </a:lnTo>
                  <a:lnTo>
                    <a:pt x="33" y="20"/>
                  </a:lnTo>
                  <a:lnTo>
                    <a:pt x="27" y="19"/>
                  </a:lnTo>
                  <a:lnTo>
                    <a:pt x="22" y="16"/>
                  </a:lnTo>
                  <a:lnTo>
                    <a:pt x="16" y="14"/>
                  </a:lnTo>
                  <a:lnTo>
                    <a:pt x="11" y="11"/>
                  </a:lnTo>
                  <a:lnTo>
                    <a:pt x="5" y="8"/>
                  </a:lnTo>
                  <a:lnTo>
                    <a:pt x="0" y="5"/>
                  </a:lnTo>
                  <a:lnTo>
                    <a:pt x="3" y="0"/>
                  </a:lnTo>
                  <a:lnTo>
                    <a:pt x="8" y="3"/>
                  </a:lnTo>
                  <a:lnTo>
                    <a:pt x="13" y="6"/>
                  </a:lnTo>
                  <a:lnTo>
                    <a:pt x="19" y="9"/>
                  </a:lnTo>
                  <a:lnTo>
                    <a:pt x="23" y="10"/>
                  </a:lnTo>
                  <a:lnTo>
                    <a:pt x="29" y="13"/>
                  </a:lnTo>
                  <a:lnTo>
                    <a:pt x="34" y="14"/>
                  </a:lnTo>
                  <a:lnTo>
                    <a:pt x="40" y="16"/>
                  </a:lnTo>
                  <a:lnTo>
                    <a:pt x="45" y="17"/>
                  </a:lnTo>
                  <a:lnTo>
                    <a:pt x="47" y="18"/>
                  </a:lnTo>
                  <a:lnTo>
                    <a:pt x="48" y="20"/>
                  </a:lnTo>
                  <a:lnTo>
                    <a:pt x="47" y="22"/>
                  </a:lnTo>
                  <a:lnTo>
                    <a:pt x="45" y="23"/>
                  </a:lnTo>
                  <a:lnTo>
                    <a:pt x="45" y="23"/>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 name="Freeform 60">
              <a:extLst>
                <a:ext uri="{FF2B5EF4-FFF2-40B4-BE49-F238E27FC236}">
                  <a16:creationId xmlns:a16="http://schemas.microsoft.com/office/drawing/2014/main" id="{E85D7FE7-2C52-4708-83A4-109FACE59AC9}"/>
                </a:ext>
              </a:extLst>
            </p:cNvPr>
            <p:cNvSpPr>
              <a:spLocks/>
            </p:cNvSpPr>
            <p:nvPr/>
          </p:nvSpPr>
          <p:spPr bwMode="auto">
            <a:xfrm>
              <a:off x="4519" y="2935"/>
              <a:ext cx="56" cy="141"/>
            </a:xfrm>
            <a:custGeom>
              <a:avLst/>
              <a:gdLst>
                <a:gd name="T0" fmla="*/ 2 w 56"/>
                <a:gd name="T1" fmla="*/ 124 h 132"/>
                <a:gd name="T2" fmla="*/ 2 w 56"/>
                <a:gd name="T3" fmla="*/ 124 h 132"/>
                <a:gd name="T4" fmla="*/ 12 w 56"/>
                <a:gd name="T5" fmla="*/ 121 h 132"/>
                <a:gd name="T6" fmla="*/ 21 w 56"/>
                <a:gd name="T7" fmla="*/ 114 h 132"/>
                <a:gd name="T8" fmla="*/ 29 w 56"/>
                <a:gd name="T9" fmla="*/ 108 h 132"/>
                <a:gd name="T10" fmla="*/ 36 w 56"/>
                <a:gd name="T11" fmla="*/ 99 h 132"/>
                <a:gd name="T12" fmla="*/ 41 w 56"/>
                <a:gd name="T13" fmla="*/ 89 h 132"/>
                <a:gd name="T14" fmla="*/ 46 w 56"/>
                <a:gd name="T15" fmla="*/ 80 h 132"/>
                <a:gd name="T16" fmla="*/ 49 w 56"/>
                <a:gd name="T17" fmla="*/ 70 h 132"/>
                <a:gd name="T18" fmla="*/ 49 w 56"/>
                <a:gd name="T19" fmla="*/ 60 h 132"/>
                <a:gd name="T20" fmla="*/ 49 w 56"/>
                <a:gd name="T21" fmla="*/ 50 h 132"/>
                <a:gd name="T22" fmla="*/ 48 w 56"/>
                <a:gd name="T23" fmla="*/ 40 h 132"/>
                <a:gd name="T24" fmla="*/ 45 w 56"/>
                <a:gd name="T25" fmla="*/ 32 h 132"/>
                <a:gd name="T26" fmla="*/ 41 w 56"/>
                <a:gd name="T27" fmla="*/ 23 h 132"/>
                <a:gd name="T28" fmla="*/ 34 w 56"/>
                <a:gd name="T29" fmla="*/ 17 h 132"/>
                <a:gd name="T30" fmla="*/ 26 w 56"/>
                <a:gd name="T31" fmla="*/ 12 h 132"/>
                <a:gd name="T32" fmla="*/ 16 w 56"/>
                <a:gd name="T33" fmla="*/ 8 h 132"/>
                <a:gd name="T34" fmla="*/ 4 w 56"/>
                <a:gd name="T35" fmla="*/ 7 h 132"/>
                <a:gd name="T36" fmla="*/ 4 w 56"/>
                <a:gd name="T37" fmla="*/ 0 h 132"/>
                <a:gd name="T38" fmla="*/ 16 w 56"/>
                <a:gd name="T39" fmla="*/ 2 h 132"/>
                <a:gd name="T40" fmla="*/ 28 w 56"/>
                <a:gd name="T41" fmla="*/ 6 h 132"/>
                <a:gd name="T42" fmla="*/ 37 w 56"/>
                <a:gd name="T43" fmla="*/ 11 h 132"/>
                <a:gd name="T44" fmla="*/ 44 w 56"/>
                <a:gd name="T45" fmla="*/ 19 h 132"/>
                <a:gd name="T46" fmla="*/ 50 w 56"/>
                <a:gd name="T47" fmla="*/ 28 h 132"/>
                <a:gd name="T48" fmla="*/ 54 w 56"/>
                <a:gd name="T49" fmla="*/ 38 h 132"/>
                <a:gd name="T50" fmla="*/ 55 w 56"/>
                <a:gd name="T51" fmla="*/ 48 h 132"/>
                <a:gd name="T52" fmla="*/ 55 w 56"/>
                <a:gd name="T53" fmla="*/ 60 h 132"/>
                <a:gd name="T54" fmla="*/ 54 w 56"/>
                <a:gd name="T55" fmla="*/ 72 h 132"/>
                <a:gd name="T56" fmla="*/ 51 w 56"/>
                <a:gd name="T57" fmla="*/ 83 h 132"/>
                <a:gd name="T58" fmla="*/ 46 w 56"/>
                <a:gd name="T59" fmla="*/ 93 h 132"/>
                <a:gd name="T60" fmla="*/ 40 w 56"/>
                <a:gd name="T61" fmla="*/ 103 h 132"/>
                <a:gd name="T62" fmla="*/ 33 w 56"/>
                <a:gd name="T63" fmla="*/ 112 h 132"/>
                <a:gd name="T64" fmla="*/ 24 w 56"/>
                <a:gd name="T65" fmla="*/ 120 h 132"/>
                <a:gd name="T66" fmla="*/ 15 w 56"/>
                <a:gd name="T67" fmla="*/ 127 h 132"/>
                <a:gd name="T68" fmla="*/ 4 w 56"/>
                <a:gd name="T69" fmla="*/ 131 h 132"/>
                <a:gd name="T70" fmla="*/ 1 w 56"/>
                <a:gd name="T71" fmla="*/ 131 h 132"/>
                <a:gd name="T72" fmla="*/ 0 w 56"/>
                <a:gd name="T73" fmla="*/ 128 h 132"/>
                <a:gd name="T74" fmla="*/ 1 w 56"/>
                <a:gd name="T75" fmla="*/ 126 h 132"/>
                <a:gd name="T76" fmla="*/ 2 w 56"/>
                <a:gd name="T77" fmla="*/ 12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132">
                  <a:moveTo>
                    <a:pt x="2" y="124"/>
                  </a:moveTo>
                  <a:lnTo>
                    <a:pt x="2" y="124"/>
                  </a:lnTo>
                  <a:lnTo>
                    <a:pt x="12" y="121"/>
                  </a:lnTo>
                  <a:lnTo>
                    <a:pt x="21" y="114"/>
                  </a:lnTo>
                  <a:lnTo>
                    <a:pt x="29" y="108"/>
                  </a:lnTo>
                  <a:lnTo>
                    <a:pt x="36" y="99"/>
                  </a:lnTo>
                  <a:lnTo>
                    <a:pt x="41" y="89"/>
                  </a:lnTo>
                  <a:lnTo>
                    <a:pt x="46" y="80"/>
                  </a:lnTo>
                  <a:lnTo>
                    <a:pt x="49" y="70"/>
                  </a:lnTo>
                  <a:lnTo>
                    <a:pt x="49" y="60"/>
                  </a:lnTo>
                  <a:lnTo>
                    <a:pt x="49" y="50"/>
                  </a:lnTo>
                  <a:lnTo>
                    <a:pt x="48" y="40"/>
                  </a:lnTo>
                  <a:lnTo>
                    <a:pt x="45" y="32"/>
                  </a:lnTo>
                  <a:lnTo>
                    <a:pt x="41" y="23"/>
                  </a:lnTo>
                  <a:lnTo>
                    <a:pt x="34" y="17"/>
                  </a:lnTo>
                  <a:lnTo>
                    <a:pt x="26" y="12"/>
                  </a:lnTo>
                  <a:lnTo>
                    <a:pt x="16" y="8"/>
                  </a:lnTo>
                  <a:lnTo>
                    <a:pt x="4" y="7"/>
                  </a:lnTo>
                  <a:lnTo>
                    <a:pt x="4" y="0"/>
                  </a:lnTo>
                  <a:lnTo>
                    <a:pt x="16" y="2"/>
                  </a:lnTo>
                  <a:lnTo>
                    <a:pt x="28" y="6"/>
                  </a:lnTo>
                  <a:lnTo>
                    <a:pt x="37" y="11"/>
                  </a:lnTo>
                  <a:lnTo>
                    <a:pt x="44" y="19"/>
                  </a:lnTo>
                  <a:lnTo>
                    <a:pt x="50" y="28"/>
                  </a:lnTo>
                  <a:lnTo>
                    <a:pt x="54" y="38"/>
                  </a:lnTo>
                  <a:lnTo>
                    <a:pt x="55" y="48"/>
                  </a:lnTo>
                  <a:lnTo>
                    <a:pt x="55" y="60"/>
                  </a:lnTo>
                  <a:lnTo>
                    <a:pt x="54" y="72"/>
                  </a:lnTo>
                  <a:lnTo>
                    <a:pt x="51" y="83"/>
                  </a:lnTo>
                  <a:lnTo>
                    <a:pt x="46" y="93"/>
                  </a:lnTo>
                  <a:lnTo>
                    <a:pt x="40" y="103"/>
                  </a:lnTo>
                  <a:lnTo>
                    <a:pt x="33" y="112"/>
                  </a:lnTo>
                  <a:lnTo>
                    <a:pt x="24" y="120"/>
                  </a:lnTo>
                  <a:lnTo>
                    <a:pt x="15" y="127"/>
                  </a:lnTo>
                  <a:lnTo>
                    <a:pt x="4" y="131"/>
                  </a:lnTo>
                  <a:lnTo>
                    <a:pt x="1" y="131"/>
                  </a:lnTo>
                  <a:lnTo>
                    <a:pt x="0" y="128"/>
                  </a:lnTo>
                  <a:lnTo>
                    <a:pt x="1" y="126"/>
                  </a:lnTo>
                  <a:lnTo>
                    <a:pt x="2" y="124"/>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 name="Freeform 61">
              <a:extLst>
                <a:ext uri="{FF2B5EF4-FFF2-40B4-BE49-F238E27FC236}">
                  <a16:creationId xmlns:a16="http://schemas.microsoft.com/office/drawing/2014/main" id="{D9942579-FB30-4AEE-A4E1-7E8E5CC7B855}"/>
                </a:ext>
              </a:extLst>
            </p:cNvPr>
            <p:cNvSpPr>
              <a:spLocks/>
            </p:cNvSpPr>
            <p:nvPr/>
          </p:nvSpPr>
          <p:spPr bwMode="auto">
            <a:xfrm>
              <a:off x="4047" y="2846"/>
              <a:ext cx="417" cy="56"/>
            </a:xfrm>
            <a:custGeom>
              <a:avLst/>
              <a:gdLst>
                <a:gd name="T0" fmla="*/ 2 w 417"/>
                <a:gd name="T1" fmla="*/ 17 h 52"/>
                <a:gd name="T2" fmla="*/ 2 w 417"/>
                <a:gd name="T3" fmla="*/ 7 h 52"/>
                <a:gd name="T4" fmla="*/ 9 w 417"/>
                <a:gd name="T5" fmla="*/ 2 h 52"/>
                <a:gd name="T6" fmla="*/ 22 w 417"/>
                <a:gd name="T7" fmla="*/ 0 h 52"/>
                <a:gd name="T8" fmla="*/ 40 w 417"/>
                <a:gd name="T9" fmla="*/ 0 h 52"/>
                <a:gd name="T10" fmla="*/ 62 w 417"/>
                <a:gd name="T11" fmla="*/ 1 h 52"/>
                <a:gd name="T12" fmla="*/ 89 w 417"/>
                <a:gd name="T13" fmla="*/ 3 h 52"/>
                <a:gd name="T14" fmla="*/ 119 w 417"/>
                <a:gd name="T15" fmla="*/ 6 h 52"/>
                <a:gd name="T16" fmla="*/ 151 w 417"/>
                <a:gd name="T17" fmla="*/ 10 h 52"/>
                <a:gd name="T18" fmla="*/ 185 w 417"/>
                <a:gd name="T19" fmla="*/ 15 h 52"/>
                <a:gd name="T20" fmla="*/ 220 w 417"/>
                <a:gd name="T21" fmla="*/ 20 h 52"/>
                <a:gd name="T22" fmla="*/ 256 w 417"/>
                <a:gd name="T23" fmla="*/ 25 h 52"/>
                <a:gd name="T24" fmla="*/ 291 w 417"/>
                <a:gd name="T25" fmla="*/ 30 h 52"/>
                <a:gd name="T26" fmla="*/ 326 w 417"/>
                <a:gd name="T27" fmla="*/ 35 h 52"/>
                <a:gd name="T28" fmla="*/ 358 w 417"/>
                <a:gd name="T29" fmla="*/ 39 h 52"/>
                <a:gd name="T30" fmla="*/ 389 w 417"/>
                <a:gd name="T31" fmla="*/ 42 h 52"/>
                <a:gd name="T32" fmla="*/ 416 w 417"/>
                <a:gd name="T33" fmla="*/ 45 h 52"/>
                <a:gd name="T34" fmla="*/ 402 w 417"/>
                <a:gd name="T35" fmla="*/ 50 h 52"/>
                <a:gd name="T36" fmla="*/ 373 w 417"/>
                <a:gd name="T37" fmla="*/ 47 h 52"/>
                <a:gd name="T38" fmla="*/ 341 w 417"/>
                <a:gd name="T39" fmla="*/ 43 h 52"/>
                <a:gd name="T40" fmla="*/ 308 w 417"/>
                <a:gd name="T41" fmla="*/ 38 h 52"/>
                <a:gd name="T42" fmla="*/ 273 w 417"/>
                <a:gd name="T43" fmla="*/ 34 h 52"/>
                <a:gd name="T44" fmla="*/ 237 w 417"/>
                <a:gd name="T45" fmla="*/ 28 h 52"/>
                <a:gd name="T46" fmla="*/ 202 w 417"/>
                <a:gd name="T47" fmla="*/ 24 h 52"/>
                <a:gd name="T48" fmla="*/ 167 w 417"/>
                <a:gd name="T49" fmla="*/ 19 h 52"/>
                <a:gd name="T50" fmla="*/ 133 w 417"/>
                <a:gd name="T51" fmla="*/ 15 h 52"/>
                <a:gd name="T52" fmla="*/ 103 w 417"/>
                <a:gd name="T53" fmla="*/ 11 h 52"/>
                <a:gd name="T54" fmla="*/ 75 w 417"/>
                <a:gd name="T55" fmla="*/ 9 h 52"/>
                <a:gd name="T56" fmla="*/ 51 w 417"/>
                <a:gd name="T57" fmla="*/ 6 h 52"/>
                <a:gd name="T58" fmla="*/ 30 w 417"/>
                <a:gd name="T59" fmla="*/ 6 h 52"/>
                <a:gd name="T60" fmla="*/ 16 w 417"/>
                <a:gd name="T61" fmla="*/ 7 h 52"/>
                <a:gd name="T62" fmla="*/ 8 w 417"/>
                <a:gd name="T63" fmla="*/ 9 h 52"/>
                <a:gd name="T64" fmla="*/ 6 w 417"/>
                <a:gd name="T65" fmla="*/ 12 h 52"/>
                <a:gd name="T66" fmla="*/ 8 w 417"/>
                <a:gd name="T67" fmla="*/ 16 h 52"/>
                <a:gd name="T68" fmla="*/ 5 w 417"/>
                <a:gd name="T69" fmla="*/ 18 h 52"/>
                <a:gd name="T70" fmla="*/ 2 w 417"/>
                <a:gd name="T71"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7" h="52">
                  <a:moveTo>
                    <a:pt x="2" y="16"/>
                  </a:moveTo>
                  <a:lnTo>
                    <a:pt x="2" y="17"/>
                  </a:lnTo>
                  <a:lnTo>
                    <a:pt x="0" y="13"/>
                  </a:lnTo>
                  <a:lnTo>
                    <a:pt x="2" y="7"/>
                  </a:lnTo>
                  <a:lnTo>
                    <a:pt x="5" y="4"/>
                  </a:lnTo>
                  <a:lnTo>
                    <a:pt x="9" y="2"/>
                  </a:lnTo>
                  <a:lnTo>
                    <a:pt x="15" y="1"/>
                  </a:lnTo>
                  <a:lnTo>
                    <a:pt x="22" y="0"/>
                  </a:lnTo>
                  <a:lnTo>
                    <a:pt x="30" y="0"/>
                  </a:lnTo>
                  <a:lnTo>
                    <a:pt x="40" y="0"/>
                  </a:lnTo>
                  <a:lnTo>
                    <a:pt x="51" y="0"/>
                  </a:lnTo>
                  <a:lnTo>
                    <a:pt x="62" y="1"/>
                  </a:lnTo>
                  <a:lnTo>
                    <a:pt x="75" y="2"/>
                  </a:lnTo>
                  <a:lnTo>
                    <a:pt x="89" y="3"/>
                  </a:lnTo>
                  <a:lnTo>
                    <a:pt x="104" y="5"/>
                  </a:lnTo>
                  <a:lnTo>
                    <a:pt x="119" y="6"/>
                  </a:lnTo>
                  <a:lnTo>
                    <a:pt x="135" y="9"/>
                  </a:lnTo>
                  <a:lnTo>
                    <a:pt x="151" y="10"/>
                  </a:lnTo>
                  <a:lnTo>
                    <a:pt x="168" y="13"/>
                  </a:lnTo>
                  <a:lnTo>
                    <a:pt x="185" y="15"/>
                  </a:lnTo>
                  <a:lnTo>
                    <a:pt x="203" y="17"/>
                  </a:lnTo>
                  <a:lnTo>
                    <a:pt x="220" y="20"/>
                  </a:lnTo>
                  <a:lnTo>
                    <a:pt x="238" y="22"/>
                  </a:lnTo>
                  <a:lnTo>
                    <a:pt x="256" y="25"/>
                  </a:lnTo>
                  <a:lnTo>
                    <a:pt x="274" y="27"/>
                  </a:lnTo>
                  <a:lnTo>
                    <a:pt x="291" y="30"/>
                  </a:lnTo>
                  <a:lnTo>
                    <a:pt x="309" y="32"/>
                  </a:lnTo>
                  <a:lnTo>
                    <a:pt x="326" y="35"/>
                  </a:lnTo>
                  <a:lnTo>
                    <a:pt x="343" y="37"/>
                  </a:lnTo>
                  <a:lnTo>
                    <a:pt x="358" y="39"/>
                  </a:lnTo>
                  <a:lnTo>
                    <a:pt x="374" y="41"/>
                  </a:lnTo>
                  <a:lnTo>
                    <a:pt x="389" y="42"/>
                  </a:lnTo>
                  <a:lnTo>
                    <a:pt x="403" y="43"/>
                  </a:lnTo>
                  <a:lnTo>
                    <a:pt x="416" y="45"/>
                  </a:lnTo>
                  <a:lnTo>
                    <a:pt x="415" y="51"/>
                  </a:lnTo>
                  <a:lnTo>
                    <a:pt x="402" y="50"/>
                  </a:lnTo>
                  <a:lnTo>
                    <a:pt x="389" y="49"/>
                  </a:lnTo>
                  <a:lnTo>
                    <a:pt x="373" y="47"/>
                  </a:lnTo>
                  <a:lnTo>
                    <a:pt x="357" y="46"/>
                  </a:lnTo>
                  <a:lnTo>
                    <a:pt x="341" y="43"/>
                  </a:lnTo>
                  <a:lnTo>
                    <a:pt x="325" y="41"/>
                  </a:lnTo>
                  <a:lnTo>
                    <a:pt x="308" y="38"/>
                  </a:lnTo>
                  <a:lnTo>
                    <a:pt x="290" y="36"/>
                  </a:lnTo>
                  <a:lnTo>
                    <a:pt x="273" y="34"/>
                  </a:lnTo>
                  <a:lnTo>
                    <a:pt x="254" y="31"/>
                  </a:lnTo>
                  <a:lnTo>
                    <a:pt x="237" y="28"/>
                  </a:lnTo>
                  <a:lnTo>
                    <a:pt x="219" y="26"/>
                  </a:lnTo>
                  <a:lnTo>
                    <a:pt x="202" y="24"/>
                  </a:lnTo>
                  <a:lnTo>
                    <a:pt x="184" y="21"/>
                  </a:lnTo>
                  <a:lnTo>
                    <a:pt x="167" y="19"/>
                  </a:lnTo>
                  <a:lnTo>
                    <a:pt x="150" y="16"/>
                  </a:lnTo>
                  <a:lnTo>
                    <a:pt x="133" y="15"/>
                  </a:lnTo>
                  <a:lnTo>
                    <a:pt x="118" y="13"/>
                  </a:lnTo>
                  <a:lnTo>
                    <a:pt x="103" y="11"/>
                  </a:lnTo>
                  <a:lnTo>
                    <a:pt x="88" y="9"/>
                  </a:lnTo>
                  <a:lnTo>
                    <a:pt x="75" y="9"/>
                  </a:lnTo>
                  <a:lnTo>
                    <a:pt x="62" y="7"/>
                  </a:lnTo>
                  <a:lnTo>
                    <a:pt x="51" y="6"/>
                  </a:lnTo>
                  <a:lnTo>
                    <a:pt x="40" y="6"/>
                  </a:lnTo>
                  <a:lnTo>
                    <a:pt x="30" y="6"/>
                  </a:lnTo>
                  <a:lnTo>
                    <a:pt x="23" y="6"/>
                  </a:lnTo>
                  <a:lnTo>
                    <a:pt x="16" y="7"/>
                  </a:lnTo>
                  <a:lnTo>
                    <a:pt x="11" y="9"/>
                  </a:lnTo>
                  <a:lnTo>
                    <a:pt x="8" y="9"/>
                  </a:lnTo>
                  <a:lnTo>
                    <a:pt x="7" y="11"/>
                  </a:lnTo>
                  <a:lnTo>
                    <a:pt x="6" y="12"/>
                  </a:lnTo>
                  <a:lnTo>
                    <a:pt x="8" y="13"/>
                  </a:lnTo>
                  <a:lnTo>
                    <a:pt x="8" y="16"/>
                  </a:lnTo>
                  <a:lnTo>
                    <a:pt x="6" y="18"/>
                  </a:lnTo>
                  <a:lnTo>
                    <a:pt x="5" y="18"/>
                  </a:lnTo>
                  <a:lnTo>
                    <a:pt x="2" y="17"/>
                  </a:lnTo>
                  <a:lnTo>
                    <a:pt x="2" y="16"/>
                  </a:lnTo>
                </a:path>
              </a:pathLst>
            </a:custGeom>
            <a:solidFill>
              <a:schemeClr val="folHlink"/>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Freeform 62">
              <a:extLst>
                <a:ext uri="{FF2B5EF4-FFF2-40B4-BE49-F238E27FC236}">
                  <a16:creationId xmlns:a16="http://schemas.microsoft.com/office/drawing/2014/main" id="{C4D100C5-2D22-4C0D-B31C-CB7755DD383F}"/>
                </a:ext>
              </a:extLst>
            </p:cNvPr>
            <p:cNvSpPr>
              <a:spLocks/>
            </p:cNvSpPr>
            <p:nvPr/>
          </p:nvSpPr>
          <p:spPr bwMode="auto">
            <a:xfrm>
              <a:off x="4000" y="2860"/>
              <a:ext cx="67" cy="59"/>
            </a:xfrm>
            <a:custGeom>
              <a:avLst/>
              <a:gdLst>
                <a:gd name="T0" fmla="*/ 5 w 67"/>
                <a:gd name="T1" fmla="*/ 1 h 55"/>
                <a:gd name="T2" fmla="*/ 5 w 67"/>
                <a:gd name="T3" fmla="*/ 1 h 55"/>
                <a:gd name="T4" fmla="*/ 13 w 67"/>
                <a:gd name="T5" fmla="*/ 10 h 55"/>
                <a:gd name="T6" fmla="*/ 20 w 67"/>
                <a:gd name="T7" fmla="*/ 17 h 55"/>
                <a:gd name="T8" fmla="*/ 28 w 67"/>
                <a:gd name="T9" fmla="*/ 25 h 55"/>
                <a:gd name="T10" fmla="*/ 34 w 67"/>
                <a:gd name="T11" fmla="*/ 31 h 55"/>
                <a:gd name="T12" fmla="*/ 41 w 67"/>
                <a:gd name="T13" fmla="*/ 37 h 55"/>
                <a:gd name="T14" fmla="*/ 47 w 67"/>
                <a:gd name="T15" fmla="*/ 41 h 55"/>
                <a:gd name="T16" fmla="*/ 52 w 67"/>
                <a:gd name="T17" fmla="*/ 44 h 55"/>
                <a:gd name="T18" fmla="*/ 56 w 67"/>
                <a:gd name="T19" fmla="*/ 46 h 55"/>
                <a:gd name="T20" fmla="*/ 59 w 67"/>
                <a:gd name="T21" fmla="*/ 47 h 55"/>
                <a:gd name="T22" fmla="*/ 60 w 67"/>
                <a:gd name="T23" fmla="*/ 47 h 55"/>
                <a:gd name="T24" fmla="*/ 60 w 67"/>
                <a:gd name="T25" fmla="*/ 46 h 55"/>
                <a:gd name="T26" fmla="*/ 60 w 67"/>
                <a:gd name="T27" fmla="*/ 43 h 55"/>
                <a:gd name="T28" fmla="*/ 59 w 67"/>
                <a:gd name="T29" fmla="*/ 37 h 55"/>
                <a:gd name="T30" fmla="*/ 57 w 67"/>
                <a:gd name="T31" fmla="*/ 29 h 55"/>
                <a:gd name="T32" fmla="*/ 52 w 67"/>
                <a:gd name="T33" fmla="*/ 18 h 55"/>
                <a:gd name="T34" fmla="*/ 47 w 67"/>
                <a:gd name="T35" fmla="*/ 5 h 55"/>
                <a:gd name="T36" fmla="*/ 52 w 67"/>
                <a:gd name="T37" fmla="*/ 2 h 55"/>
                <a:gd name="T38" fmla="*/ 57 w 67"/>
                <a:gd name="T39" fmla="*/ 15 h 55"/>
                <a:gd name="T40" fmla="*/ 62 w 67"/>
                <a:gd name="T41" fmla="*/ 27 h 55"/>
                <a:gd name="T42" fmla="*/ 65 w 67"/>
                <a:gd name="T43" fmla="*/ 36 h 55"/>
                <a:gd name="T44" fmla="*/ 66 w 67"/>
                <a:gd name="T45" fmla="*/ 42 h 55"/>
                <a:gd name="T46" fmla="*/ 66 w 67"/>
                <a:gd name="T47" fmla="*/ 48 h 55"/>
                <a:gd name="T48" fmla="*/ 63 w 67"/>
                <a:gd name="T49" fmla="*/ 52 h 55"/>
                <a:gd name="T50" fmla="*/ 59 w 67"/>
                <a:gd name="T51" fmla="*/ 54 h 55"/>
                <a:gd name="T52" fmla="*/ 55 w 67"/>
                <a:gd name="T53" fmla="*/ 52 h 55"/>
                <a:gd name="T54" fmla="*/ 50 w 67"/>
                <a:gd name="T55" fmla="*/ 50 h 55"/>
                <a:gd name="T56" fmla="*/ 44 w 67"/>
                <a:gd name="T57" fmla="*/ 46 h 55"/>
                <a:gd name="T58" fmla="*/ 38 w 67"/>
                <a:gd name="T59" fmla="*/ 42 h 55"/>
                <a:gd name="T60" fmla="*/ 31 w 67"/>
                <a:gd name="T61" fmla="*/ 36 h 55"/>
                <a:gd name="T62" fmla="*/ 24 w 67"/>
                <a:gd name="T63" fmla="*/ 29 h 55"/>
                <a:gd name="T64" fmla="*/ 17 w 67"/>
                <a:gd name="T65" fmla="*/ 21 h 55"/>
                <a:gd name="T66" fmla="*/ 9 w 67"/>
                <a:gd name="T67" fmla="*/ 14 h 55"/>
                <a:gd name="T68" fmla="*/ 1 w 67"/>
                <a:gd name="T69" fmla="*/ 6 h 55"/>
                <a:gd name="T70" fmla="*/ 1 w 67"/>
                <a:gd name="T71" fmla="*/ 6 h 55"/>
                <a:gd name="T72" fmla="*/ 1 w 67"/>
                <a:gd name="T73" fmla="*/ 6 h 55"/>
                <a:gd name="T74" fmla="*/ 0 w 67"/>
                <a:gd name="T75" fmla="*/ 3 h 55"/>
                <a:gd name="T76" fmla="*/ 1 w 67"/>
                <a:gd name="T77" fmla="*/ 1 h 55"/>
                <a:gd name="T78" fmla="*/ 3 w 67"/>
                <a:gd name="T79" fmla="*/ 0 h 55"/>
                <a:gd name="T80" fmla="*/ 5 w 67"/>
                <a:gd name="T81" fmla="*/ 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 h="55">
                  <a:moveTo>
                    <a:pt x="5" y="1"/>
                  </a:moveTo>
                  <a:lnTo>
                    <a:pt x="5" y="1"/>
                  </a:lnTo>
                  <a:lnTo>
                    <a:pt x="13" y="10"/>
                  </a:lnTo>
                  <a:lnTo>
                    <a:pt x="20" y="17"/>
                  </a:lnTo>
                  <a:lnTo>
                    <a:pt x="28" y="25"/>
                  </a:lnTo>
                  <a:lnTo>
                    <a:pt x="34" y="31"/>
                  </a:lnTo>
                  <a:lnTo>
                    <a:pt x="41" y="37"/>
                  </a:lnTo>
                  <a:lnTo>
                    <a:pt x="47" y="41"/>
                  </a:lnTo>
                  <a:lnTo>
                    <a:pt x="52" y="44"/>
                  </a:lnTo>
                  <a:lnTo>
                    <a:pt x="56" y="46"/>
                  </a:lnTo>
                  <a:lnTo>
                    <a:pt x="59" y="47"/>
                  </a:lnTo>
                  <a:lnTo>
                    <a:pt x="60" y="47"/>
                  </a:lnTo>
                  <a:lnTo>
                    <a:pt x="60" y="46"/>
                  </a:lnTo>
                  <a:lnTo>
                    <a:pt x="60" y="43"/>
                  </a:lnTo>
                  <a:lnTo>
                    <a:pt x="59" y="37"/>
                  </a:lnTo>
                  <a:lnTo>
                    <a:pt x="57" y="29"/>
                  </a:lnTo>
                  <a:lnTo>
                    <a:pt x="52" y="18"/>
                  </a:lnTo>
                  <a:lnTo>
                    <a:pt x="47" y="5"/>
                  </a:lnTo>
                  <a:lnTo>
                    <a:pt x="52" y="2"/>
                  </a:lnTo>
                  <a:lnTo>
                    <a:pt x="57" y="15"/>
                  </a:lnTo>
                  <a:lnTo>
                    <a:pt x="62" y="27"/>
                  </a:lnTo>
                  <a:lnTo>
                    <a:pt x="65" y="36"/>
                  </a:lnTo>
                  <a:lnTo>
                    <a:pt x="66" y="42"/>
                  </a:lnTo>
                  <a:lnTo>
                    <a:pt x="66" y="48"/>
                  </a:lnTo>
                  <a:lnTo>
                    <a:pt x="63" y="52"/>
                  </a:lnTo>
                  <a:lnTo>
                    <a:pt x="59" y="54"/>
                  </a:lnTo>
                  <a:lnTo>
                    <a:pt x="55" y="52"/>
                  </a:lnTo>
                  <a:lnTo>
                    <a:pt x="50" y="50"/>
                  </a:lnTo>
                  <a:lnTo>
                    <a:pt x="44" y="46"/>
                  </a:lnTo>
                  <a:lnTo>
                    <a:pt x="38" y="42"/>
                  </a:lnTo>
                  <a:lnTo>
                    <a:pt x="31" y="36"/>
                  </a:lnTo>
                  <a:lnTo>
                    <a:pt x="24" y="29"/>
                  </a:lnTo>
                  <a:lnTo>
                    <a:pt x="17" y="21"/>
                  </a:lnTo>
                  <a:lnTo>
                    <a:pt x="9" y="14"/>
                  </a:lnTo>
                  <a:lnTo>
                    <a:pt x="1" y="6"/>
                  </a:lnTo>
                  <a:lnTo>
                    <a:pt x="1" y="6"/>
                  </a:lnTo>
                  <a:lnTo>
                    <a:pt x="1" y="6"/>
                  </a:lnTo>
                  <a:lnTo>
                    <a:pt x="0" y="3"/>
                  </a:lnTo>
                  <a:lnTo>
                    <a:pt x="1" y="1"/>
                  </a:lnTo>
                  <a:lnTo>
                    <a:pt x="3" y="0"/>
                  </a:lnTo>
                  <a:lnTo>
                    <a:pt x="5" y="1"/>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Freeform 63">
              <a:extLst>
                <a:ext uri="{FF2B5EF4-FFF2-40B4-BE49-F238E27FC236}">
                  <a16:creationId xmlns:a16="http://schemas.microsoft.com/office/drawing/2014/main" id="{5784A196-3984-40B7-8E9A-A0551A1B2441}"/>
                </a:ext>
              </a:extLst>
            </p:cNvPr>
            <p:cNvSpPr>
              <a:spLocks/>
            </p:cNvSpPr>
            <p:nvPr/>
          </p:nvSpPr>
          <p:spPr bwMode="auto">
            <a:xfrm>
              <a:off x="3584" y="2791"/>
              <a:ext cx="417" cy="73"/>
            </a:xfrm>
            <a:custGeom>
              <a:avLst/>
              <a:gdLst>
                <a:gd name="T0" fmla="*/ 1 w 417"/>
                <a:gd name="T1" fmla="*/ 61 h 68"/>
                <a:gd name="T2" fmla="*/ 27 w 417"/>
                <a:gd name="T3" fmla="*/ 47 h 68"/>
                <a:gd name="T4" fmla="*/ 53 w 417"/>
                <a:gd name="T5" fmla="*/ 34 h 68"/>
                <a:gd name="T6" fmla="*/ 79 w 417"/>
                <a:gd name="T7" fmla="*/ 23 h 68"/>
                <a:gd name="T8" fmla="*/ 107 w 417"/>
                <a:gd name="T9" fmla="*/ 15 h 68"/>
                <a:gd name="T10" fmla="*/ 135 w 417"/>
                <a:gd name="T11" fmla="*/ 8 h 68"/>
                <a:gd name="T12" fmla="*/ 162 w 417"/>
                <a:gd name="T13" fmla="*/ 3 h 68"/>
                <a:gd name="T14" fmla="*/ 190 w 417"/>
                <a:gd name="T15" fmla="*/ 1 h 68"/>
                <a:gd name="T16" fmla="*/ 218 w 417"/>
                <a:gd name="T17" fmla="*/ 0 h 68"/>
                <a:gd name="T18" fmla="*/ 245 w 417"/>
                <a:gd name="T19" fmla="*/ 2 h 68"/>
                <a:gd name="T20" fmla="*/ 272 w 417"/>
                <a:gd name="T21" fmla="*/ 4 h 68"/>
                <a:gd name="T22" fmla="*/ 299 w 417"/>
                <a:gd name="T23" fmla="*/ 10 h 68"/>
                <a:gd name="T24" fmla="*/ 324 w 417"/>
                <a:gd name="T25" fmla="*/ 16 h 68"/>
                <a:gd name="T26" fmla="*/ 348 w 417"/>
                <a:gd name="T27" fmla="*/ 25 h 68"/>
                <a:gd name="T28" fmla="*/ 373 w 417"/>
                <a:gd name="T29" fmla="*/ 36 h 68"/>
                <a:gd name="T30" fmla="*/ 395 w 417"/>
                <a:gd name="T31" fmla="*/ 48 h 68"/>
                <a:gd name="T32" fmla="*/ 416 w 417"/>
                <a:gd name="T33" fmla="*/ 61 h 68"/>
                <a:gd name="T34" fmla="*/ 402 w 417"/>
                <a:gd name="T35" fmla="*/ 60 h 68"/>
                <a:gd name="T36" fmla="*/ 381 w 417"/>
                <a:gd name="T37" fmla="*/ 47 h 68"/>
                <a:gd name="T38" fmla="*/ 358 w 417"/>
                <a:gd name="T39" fmla="*/ 36 h 68"/>
                <a:gd name="T40" fmla="*/ 334 w 417"/>
                <a:gd name="T41" fmla="*/ 27 h 68"/>
                <a:gd name="T42" fmla="*/ 309 w 417"/>
                <a:gd name="T43" fmla="*/ 19 h 68"/>
                <a:gd name="T44" fmla="*/ 284 w 417"/>
                <a:gd name="T45" fmla="*/ 13 h 68"/>
                <a:gd name="T46" fmla="*/ 258 w 417"/>
                <a:gd name="T47" fmla="*/ 10 h 68"/>
                <a:gd name="T48" fmla="*/ 232 w 417"/>
                <a:gd name="T49" fmla="*/ 7 h 68"/>
                <a:gd name="T50" fmla="*/ 204 w 417"/>
                <a:gd name="T51" fmla="*/ 6 h 68"/>
                <a:gd name="T52" fmla="*/ 177 w 417"/>
                <a:gd name="T53" fmla="*/ 9 h 68"/>
                <a:gd name="T54" fmla="*/ 149 w 417"/>
                <a:gd name="T55" fmla="*/ 12 h 68"/>
                <a:gd name="T56" fmla="*/ 122 w 417"/>
                <a:gd name="T57" fmla="*/ 18 h 68"/>
                <a:gd name="T58" fmla="*/ 95 w 417"/>
                <a:gd name="T59" fmla="*/ 25 h 68"/>
                <a:gd name="T60" fmla="*/ 68 w 417"/>
                <a:gd name="T61" fmla="*/ 35 h 68"/>
                <a:gd name="T62" fmla="*/ 42 w 417"/>
                <a:gd name="T63" fmla="*/ 46 h 68"/>
                <a:gd name="T64" fmla="*/ 16 w 417"/>
                <a:gd name="T65" fmla="*/ 59 h 68"/>
                <a:gd name="T66" fmla="*/ 2 w 417"/>
                <a:gd name="T67" fmla="*/ 67 h 68"/>
                <a:gd name="T68" fmla="*/ 0 w 417"/>
                <a:gd name="T69" fmla="*/ 6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17" h="68">
                  <a:moveTo>
                    <a:pt x="1" y="61"/>
                  </a:moveTo>
                  <a:lnTo>
                    <a:pt x="1" y="61"/>
                  </a:lnTo>
                  <a:lnTo>
                    <a:pt x="14" y="54"/>
                  </a:lnTo>
                  <a:lnTo>
                    <a:pt x="27" y="47"/>
                  </a:lnTo>
                  <a:lnTo>
                    <a:pt x="40" y="40"/>
                  </a:lnTo>
                  <a:lnTo>
                    <a:pt x="53" y="34"/>
                  </a:lnTo>
                  <a:lnTo>
                    <a:pt x="66" y="28"/>
                  </a:lnTo>
                  <a:lnTo>
                    <a:pt x="79" y="23"/>
                  </a:lnTo>
                  <a:lnTo>
                    <a:pt x="93" y="19"/>
                  </a:lnTo>
                  <a:lnTo>
                    <a:pt x="107" y="15"/>
                  </a:lnTo>
                  <a:lnTo>
                    <a:pt x="120" y="11"/>
                  </a:lnTo>
                  <a:lnTo>
                    <a:pt x="135" y="8"/>
                  </a:lnTo>
                  <a:lnTo>
                    <a:pt x="149" y="6"/>
                  </a:lnTo>
                  <a:lnTo>
                    <a:pt x="162" y="3"/>
                  </a:lnTo>
                  <a:lnTo>
                    <a:pt x="176" y="2"/>
                  </a:lnTo>
                  <a:lnTo>
                    <a:pt x="190" y="1"/>
                  </a:lnTo>
                  <a:lnTo>
                    <a:pt x="204" y="0"/>
                  </a:lnTo>
                  <a:lnTo>
                    <a:pt x="218" y="0"/>
                  </a:lnTo>
                  <a:lnTo>
                    <a:pt x="232" y="1"/>
                  </a:lnTo>
                  <a:lnTo>
                    <a:pt x="245" y="2"/>
                  </a:lnTo>
                  <a:lnTo>
                    <a:pt x="258" y="3"/>
                  </a:lnTo>
                  <a:lnTo>
                    <a:pt x="272" y="4"/>
                  </a:lnTo>
                  <a:lnTo>
                    <a:pt x="285" y="6"/>
                  </a:lnTo>
                  <a:lnTo>
                    <a:pt x="299" y="10"/>
                  </a:lnTo>
                  <a:lnTo>
                    <a:pt x="311" y="13"/>
                  </a:lnTo>
                  <a:lnTo>
                    <a:pt x="324" y="16"/>
                  </a:lnTo>
                  <a:lnTo>
                    <a:pt x="336" y="20"/>
                  </a:lnTo>
                  <a:lnTo>
                    <a:pt x="348" y="25"/>
                  </a:lnTo>
                  <a:lnTo>
                    <a:pt x="361" y="30"/>
                  </a:lnTo>
                  <a:lnTo>
                    <a:pt x="373" y="36"/>
                  </a:lnTo>
                  <a:lnTo>
                    <a:pt x="383" y="41"/>
                  </a:lnTo>
                  <a:lnTo>
                    <a:pt x="395" y="48"/>
                  </a:lnTo>
                  <a:lnTo>
                    <a:pt x="405" y="54"/>
                  </a:lnTo>
                  <a:lnTo>
                    <a:pt x="416" y="61"/>
                  </a:lnTo>
                  <a:lnTo>
                    <a:pt x="412" y="67"/>
                  </a:lnTo>
                  <a:lnTo>
                    <a:pt x="402" y="60"/>
                  </a:lnTo>
                  <a:lnTo>
                    <a:pt x="392" y="53"/>
                  </a:lnTo>
                  <a:lnTo>
                    <a:pt x="381" y="47"/>
                  </a:lnTo>
                  <a:lnTo>
                    <a:pt x="370" y="41"/>
                  </a:lnTo>
                  <a:lnTo>
                    <a:pt x="358" y="36"/>
                  </a:lnTo>
                  <a:lnTo>
                    <a:pt x="347" y="31"/>
                  </a:lnTo>
                  <a:lnTo>
                    <a:pt x="334" y="27"/>
                  </a:lnTo>
                  <a:lnTo>
                    <a:pt x="322" y="23"/>
                  </a:lnTo>
                  <a:lnTo>
                    <a:pt x="309" y="19"/>
                  </a:lnTo>
                  <a:lnTo>
                    <a:pt x="296" y="16"/>
                  </a:lnTo>
                  <a:lnTo>
                    <a:pt x="284" y="13"/>
                  </a:lnTo>
                  <a:lnTo>
                    <a:pt x="271" y="11"/>
                  </a:lnTo>
                  <a:lnTo>
                    <a:pt x="258" y="10"/>
                  </a:lnTo>
                  <a:lnTo>
                    <a:pt x="245" y="8"/>
                  </a:lnTo>
                  <a:lnTo>
                    <a:pt x="232" y="7"/>
                  </a:lnTo>
                  <a:lnTo>
                    <a:pt x="218" y="6"/>
                  </a:lnTo>
                  <a:lnTo>
                    <a:pt x="204" y="6"/>
                  </a:lnTo>
                  <a:lnTo>
                    <a:pt x="190" y="8"/>
                  </a:lnTo>
                  <a:lnTo>
                    <a:pt x="177" y="9"/>
                  </a:lnTo>
                  <a:lnTo>
                    <a:pt x="163" y="10"/>
                  </a:lnTo>
                  <a:lnTo>
                    <a:pt x="149" y="12"/>
                  </a:lnTo>
                  <a:lnTo>
                    <a:pt x="136" y="15"/>
                  </a:lnTo>
                  <a:lnTo>
                    <a:pt x="122" y="18"/>
                  </a:lnTo>
                  <a:lnTo>
                    <a:pt x="108" y="21"/>
                  </a:lnTo>
                  <a:lnTo>
                    <a:pt x="95" y="25"/>
                  </a:lnTo>
                  <a:lnTo>
                    <a:pt x="82" y="30"/>
                  </a:lnTo>
                  <a:lnTo>
                    <a:pt x="68" y="35"/>
                  </a:lnTo>
                  <a:lnTo>
                    <a:pt x="56" y="40"/>
                  </a:lnTo>
                  <a:lnTo>
                    <a:pt x="42" y="46"/>
                  </a:lnTo>
                  <a:lnTo>
                    <a:pt x="29" y="52"/>
                  </a:lnTo>
                  <a:lnTo>
                    <a:pt x="16" y="59"/>
                  </a:lnTo>
                  <a:lnTo>
                    <a:pt x="5" y="67"/>
                  </a:lnTo>
                  <a:lnTo>
                    <a:pt x="2" y="67"/>
                  </a:lnTo>
                  <a:lnTo>
                    <a:pt x="0" y="66"/>
                  </a:lnTo>
                  <a:lnTo>
                    <a:pt x="0" y="64"/>
                  </a:lnTo>
                  <a:lnTo>
                    <a:pt x="1" y="61"/>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 name="Freeform 64">
              <a:extLst>
                <a:ext uri="{FF2B5EF4-FFF2-40B4-BE49-F238E27FC236}">
                  <a16:creationId xmlns:a16="http://schemas.microsoft.com/office/drawing/2014/main" id="{FF5F31F5-1513-4EC7-919E-870478046487}"/>
                </a:ext>
              </a:extLst>
            </p:cNvPr>
            <p:cNvSpPr>
              <a:spLocks/>
            </p:cNvSpPr>
            <p:nvPr/>
          </p:nvSpPr>
          <p:spPr bwMode="auto">
            <a:xfrm>
              <a:off x="1335" y="2685"/>
              <a:ext cx="36" cy="152"/>
            </a:xfrm>
            <a:custGeom>
              <a:avLst/>
              <a:gdLst>
                <a:gd name="T0" fmla="*/ 33 w 36"/>
                <a:gd name="T1" fmla="*/ 7 h 142"/>
                <a:gd name="T2" fmla="*/ 32 w 36"/>
                <a:gd name="T3" fmla="*/ 7 h 142"/>
                <a:gd name="T4" fmla="*/ 28 w 36"/>
                <a:gd name="T5" fmla="*/ 8 h 142"/>
                <a:gd name="T6" fmla="*/ 24 w 36"/>
                <a:gd name="T7" fmla="*/ 11 h 142"/>
                <a:gd name="T8" fmla="*/ 21 w 36"/>
                <a:gd name="T9" fmla="*/ 16 h 142"/>
                <a:gd name="T10" fmla="*/ 18 w 36"/>
                <a:gd name="T11" fmla="*/ 23 h 142"/>
                <a:gd name="T12" fmla="*/ 15 w 36"/>
                <a:gd name="T13" fmla="*/ 30 h 142"/>
                <a:gd name="T14" fmla="*/ 13 w 36"/>
                <a:gd name="T15" fmla="*/ 39 h 142"/>
                <a:gd name="T16" fmla="*/ 11 w 36"/>
                <a:gd name="T17" fmla="*/ 50 h 142"/>
                <a:gd name="T18" fmla="*/ 9 w 36"/>
                <a:gd name="T19" fmla="*/ 60 h 142"/>
                <a:gd name="T20" fmla="*/ 8 w 36"/>
                <a:gd name="T21" fmla="*/ 71 h 142"/>
                <a:gd name="T22" fmla="*/ 7 w 36"/>
                <a:gd name="T23" fmla="*/ 82 h 142"/>
                <a:gd name="T24" fmla="*/ 7 w 36"/>
                <a:gd name="T25" fmla="*/ 94 h 142"/>
                <a:gd name="T26" fmla="*/ 6 w 36"/>
                <a:gd name="T27" fmla="*/ 105 h 142"/>
                <a:gd name="T28" fmla="*/ 6 w 36"/>
                <a:gd name="T29" fmla="*/ 115 h 142"/>
                <a:gd name="T30" fmla="*/ 6 w 36"/>
                <a:gd name="T31" fmla="*/ 125 h 142"/>
                <a:gd name="T32" fmla="*/ 6 w 36"/>
                <a:gd name="T33" fmla="*/ 133 h 142"/>
                <a:gd name="T34" fmla="*/ 5 w 36"/>
                <a:gd name="T35" fmla="*/ 141 h 142"/>
                <a:gd name="T36" fmla="*/ 0 w 36"/>
                <a:gd name="T37" fmla="*/ 141 h 142"/>
                <a:gd name="T38" fmla="*/ 1 w 36"/>
                <a:gd name="T39" fmla="*/ 133 h 142"/>
                <a:gd name="T40" fmla="*/ 1 w 36"/>
                <a:gd name="T41" fmla="*/ 125 h 142"/>
                <a:gd name="T42" fmla="*/ 1 w 36"/>
                <a:gd name="T43" fmla="*/ 115 h 142"/>
                <a:gd name="T44" fmla="*/ 1 w 36"/>
                <a:gd name="T45" fmla="*/ 105 h 142"/>
                <a:gd name="T46" fmla="*/ 1 w 36"/>
                <a:gd name="T47" fmla="*/ 94 h 142"/>
                <a:gd name="T48" fmla="*/ 2 w 36"/>
                <a:gd name="T49" fmla="*/ 82 h 142"/>
                <a:gd name="T50" fmla="*/ 3 w 36"/>
                <a:gd name="T51" fmla="*/ 71 h 142"/>
                <a:gd name="T52" fmla="*/ 4 w 36"/>
                <a:gd name="T53" fmla="*/ 59 h 142"/>
                <a:gd name="T54" fmla="*/ 5 w 36"/>
                <a:gd name="T55" fmla="*/ 49 h 142"/>
                <a:gd name="T56" fmla="*/ 7 w 36"/>
                <a:gd name="T57" fmla="*/ 37 h 142"/>
                <a:gd name="T58" fmla="*/ 10 w 36"/>
                <a:gd name="T59" fmla="*/ 28 h 142"/>
                <a:gd name="T60" fmla="*/ 13 w 36"/>
                <a:gd name="T61" fmla="*/ 19 h 142"/>
                <a:gd name="T62" fmla="*/ 17 w 36"/>
                <a:gd name="T63" fmla="*/ 12 h 142"/>
                <a:gd name="T64" fmla="*/ 21 w 36"/>
                <a:gd name="T65" fmla="*/ 6 h 142"/>
                <a:gd name="T66" fmla="*/ 26 w 36"/>
                <a:gd name="T67" fmla="*/ 2 h 142"/>
                <a:gd name="T68" fmla="*/ 32 w 36"/>
                <a:gd name="T69" fmla="*/ 0 h 142"/>
                <a:gd name="T70" fmla="*/ 32 w 36"/>
                <a:gd name="T71" fmla="*/ 0 h 142"/>
                <a:gd name="T72" fmla="*/ 32 w 36"/>
                <a:gd name="T73" fmla="*/ 0 h 142"/>
                <a:gd name="T74" fmla="*/ 34 w 36"/>
                <a:gd name="T75" fmla="*/ 1 h 142"/>
                <a:gd name="T76" fmla="*/ 35 w 36"/>
                <a:gd name="T77" fmla="*/ 3 h 142"/>
                <a:gd name="T78" fmla="*/ 34 w 36"/>
                <a:gd name="T79" fmla="*/ 6 h 142"/>
                <a:gd name="T80" fmla="*/ 32 w 36"/>
                <a:gd name="T81" fmla="*/ 7 h 142"/>
                <a:gd name="T82" fmla="*/ 33 w 36"/>
                <a:gd name="T83" fmla="*/ 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6" h="142">
                  <a:moveTo>
                    <a:pt x="33" y="7"/>
                  </a:moveTo>
                  <a:lnTo>
                    <a:pt x="32" y="7"/>
                  </a:lnTo>
                  <a:lnTo>
                    <a:pt x="28" y="8"/>
                  </a:lnTo>
                  <a:lnTo>
                    <a:pt x="24" y="11"/>
                  </a:lnTo>
                  <a:lnTo>
                    <a:pt x="21" y="16"/>
                  </a:lnTo>
                  <a:lnTo>
                    <a:pt x="18" y="23"/>
                  </a:lnTo>
                  <a:lnTo>
                    <a:pt x="15" y="30"/>
                  </a:lnTo>
                  <a:lnTo>
                    <a:pt x="13" y="39"/>
                  </a:lnTo>
                  <a:lnTo>
                    <a:pt x="11" y="50"/>
                  </a:lnTo>
                  <a:lnTo>
                    <a:pt x="9" y="60"/>
                  </a:lnTo>
                  <a:lnTo>
                    <a:pt x="8" y="71"/>
                  </a:lnTo>
                  <a:lnTo>
                    <a:pt x="7" y="82"/>
                  </a:lnTo>
                  <a:lnTo>
                    <a:pt x="7" y="94"/>
                  </a:lnTo>
                  <a:lnTo>
                    <a:pt x="6" y="105"/>
                  </a:lnTo>
                  <a:lnTo>
                    <a:pt x="6" y="115"/>
                  </a:lnTo>
                  <a:lnTo>
                    <a:pt x="6" y="125"/>
                  </a:lnTo>
                  <a:lnTo>
                    <a:pt x="6" y="133"/>
                  </a:lnTo>
                  <a:lnTo>
                    <a:pt x="5" y="141"/>
                  </a:lnTo>
                  <a:lnTo>
                    <a:pt x="0" y="141"/>
                  </a:lnTo>
                  <a:lnTo>
                    <a:pt x="1" y="133"/>
                  </a:lnTo>
                  <a:lnTo>
                    <a:pt x="1" y="125"/>
                  </a:lnTo>
                  <a:lnTo>
                    <a:pt x="1" y="115"/>
                  </a:lnTo>
                  <a:lnTo>
                    <a:pt x="1" y="105"/>
                  </a:lnTo>
                  <a:lnTo>
                    <a:pt x="1" y="94"/>
                  </a:lnTo>
                  <a:lnTo>
                    <a:pt x="2" y="82"/>
                  </a:lnTo>
                  <a:lnTo>
                    <a:pt x="3" y="71"/>
                  </a:lnTo>
                  <a:lnTo>
                    <a:pt x="4" y="59"/>
                  </a:lnTo>
                  <a:lnTo>
                    <a:pt x="5" y="49"/>
                  </a:lnTo>
                  <a:lnTo>
                    <a:pt x="7" y="37"/>
                  </a:lnTo>
                  <a:lnTo>
                    <a:pt x="10" y="28"/>
                  </a:lnTo>
                  <a:lnTo>
                    <a:pt x="13" y="19"/>
                  </a:lnTo>
                  <a:lnTo>
                    <a:pt x="17" y="12"/>
                  </a:lnTo>
                  <a:lnTo>
                    <a:pt x="21" y="6"/>
                  </a:lnTo>
                  <a:lnTo>
                    <a:pt x="26" y="2"/>
                  </a:lnTo>
                  <a:lnTo>
                    <a:pt x="32" y="0"/>
                  </a:lnTo>
                  <a:lnTo>
                    <a:pt x="32" y="0"/>
                  </a:lnTo>
                  <a:lnTo>
                    <a:pt x="32" y="0"/>
                  </a:lnTo>
                  <a:lnTo>
                    <a:pt x="34" y="1"/>
                  </a:lnTo>
                  <a:lnTo>
                    <a:pt x="35" y="3"/>
                  </a:lnTo>
                  <a:lnTo>
                    <a:pt x="34" y="6"/>
                  </a:lnTo>
                  <a:lnTo>
                    <a:pt x="32" y="7"/>
                  </a:lnTo>
                  <a:lnTo>
                    <a:pt x="33" y="7"/>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 name="Freeform 65">
              <a:extLst>
                <a:ext uri="{FF2B5EF4-FFF2-40B4-BE49-F238E27FC236}">
                  <a16:creationId xmlns:a16="http://schemas.microsoft.com/office/drawing/2014/main" id="{69523C68-86FD-4EAB-9986-FE71E2E93EF6}"/>
                </a:ext>
              </a:extLst>
            </p:cNvPr>
            <p:cNvSpPr>
              <a:spLocks/>
            </p:cNvSpPr>
            <p:nvPr/>
          </p:nvSpPr>
          <p:spPr bwMode="auto">
            <a:xfrm>
              <a:off x="1371" y="2627"/>
              <a:ext cx="431" cy="63"/>
            </a:xfrm>
            <a:custGeom>
              <a:avLst/>
              <a:gdLst>
                <a:gd name="T0" fmla="*/ 427 w 431"/>
                <a:gd name="T1" fmla="*/ 6 h 59"/>
                <a:gd name="T2" fmla="*/ 387 w 431"/>
                <a:gd name="T3" fmla="*/ 10 h 59"/>
                <a:gd name="T4" fmla="*/ 351 w 431"/>
                <a:gd name="T5" fmla="*/ 15 h 59"/>
                <a:gd name="T6" fmla="*/ 318 w 431"/>
                <a:gd name="T7" fmla="*/ 18 h 59"/>
                <a:gd name="T8" fmla="*/ 287 w 431"/>
                <a:gd name="T9" fmla="*/ 22 h 59"/>
                <a:gd name="T10" fmla="*/ 260 w 431"/>
                <a:gd name="T11" fmla="*/ 25 h 59"/>
                <a:gd name="T12" fmla="*/ 233 w 431"/>
                <a:gd name="T13" fmla="*/ 28 h 59"/>
                <a:gd name="T14" fmla="*/ 209 w 431"/>
                <a:gd name="T15" fmla="*/ 31 h 59"/>
                <a:gd name="T16" fmla="*/ 186 w 431"/>
                <a:gd name="T17" fmla="*/ 35 h 59"/>
                <a:gd name="T18" fmla="*/ 163 w 431"/>
                <a:gd name="T19" fmla="*/ 38 h 59"/>
                <a:gd name="T20" fmla="*/ 141 w 431"/>
                <a:gd name="T21" fmla="*/ 40 h 59"/>
                <a:gd name="T22" fmla="*/ 120 w 431"/>
                <a:gd name="T23" fmla="*/ 44 h 59"/>
                <a:gd name="T24" fmla="*/ 98 w 431"/>
                <a:gd name="T25" fmla="*/ 47 h 59"/>
                <a:gd name="T26" fmla="*/ 76 w 431"/>
                <a:gd name="T27" fmla="*/ 49 h 59"/>
                <a:gd name="T28" fmla="*/ 52 w 431"/>
                <a:gd name="T29" fmla="*/ 52 h 59"/>
                <a:gd name="T30" fmla="*/ 27 w 431"/>
                <a:gd name="T31" fmla="*/ 56 h 59"/>
                <a:gd name="T32" fmla="*/ 2 w 431"/>
                <a:gd name="T33" fmla="*/ 58 h 59"/>
                <a:gd name="T34" fmla="*/ 14 w 431"/>
                <a:gd name="T35" fmla="*/ 50 h 59"/>
                <a:gd name="T36" fmla="*/ 40 w 431"/>
                <a:gd name="T37" fmla="*/ 48 h 59"/>
                <a:gd name="T38" fmla="*/ 63 w 431"/>
                <a:gd name="T39" fmla="*/ 44 h 59"/>
                <a:gd name="T40" fmla="*/ 86 w 431"/>
                <a:gd name="T41" fmla="*/ 41 h 59"/>
                <a:gd name="T42" fmla="*/ 108 w 431"/>
                <a:gd name="T43" fmla="*/ 39 h 59"/>
                <a:gd name="T44" fmla="*/ 130 w 431"/>
                <a:gd name="T45" fmla="*/ 35 h 59"/>
                <a:gd name="T46" fmla="*/ 152 w 431"/>
                <a:gd name="T47" fmla="*/ 32 h 59"/>
                <a:gd name="T48" fmla="*/ 173 w 431"/>
                <a:gd name="T49" fmla="*/ 29 h 59"/>
                <a:gd name="T50" fmla="*/ 196 w 431"/>
                <a:gd name="T51" fmla="*/ 27 h 59"/>
                <a:gd name="T52" fmla="*/ 220 w 431"/>
                <a:gd name="T53" fmla="*/ 23 h 59"/>
                <a:gd name="T54" fmla="*/ 245 w 431"/>
                <a:gd name="T55" fmla="*/ 20 h 59"/>
                <a:gd name="T56" fmla="*/ 272 w 431"/>
                <a:gd name="T57" fmla="*/ 17 h 59"/>
                <a:gd name="T58" fmla="*/ 301 w 431"/>
                <a:gd name="T59" fmla="*/ 13 h 59"/>
                <a:gd name="T60" fmla="*/ 333 w 431"/>
                <a:gd name="T61" fmla="*/ 10 h 59"/>
                <a:gd name="T62" fmla="*/ 367 w 431"/>
                <a:gd name="T63" fmla="*/ 6 h 59"/>
                <a:gd name="T64" fmla="*/ 406 w 431"/>
                <a:gd name="T65" fmla="*/ 2 h 59"/>
                <a:gd name="T66" fmla="*/ 425 w 431"/>
                <a:gd name="T67" fmla="*/ 1 h 59"/>
                <a:gd name="T68" fmla="*/ 428 w 431"/>
                <a:gd name="T69" fmla="*/ 1 h 59"/>
                <a:gd name="T70" fmla="*/ 429 w 431"/>
                <a:gd name="T71" fmla="*/ 6 h 59"/>
                <a:gd name="T72" fmla="*/ 428 w 431"/>
                <a:gd name="T73" fmla="*/ 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1" h="59">
                  <a:moveTo>
                    <a:pt x="428" y="6"/>
                  </a:moveTo>
                  <a:lnTo>
                    <a:pt x="427" y="6"/>
                  </a:lnTo>
                  <a:lnTo>
                    <a:pt x="407" y="9"/>
                  </a:lnTo>
                  <a:lnTo>
                    <a:pt x="387" y="10"/>
                  </a:lnTo>
                  <a:lnTo>
                    <a:pt x="368" y="13"/>
                  </a:lnTo>
                  <a:lnTo>
                    <a:pt x="351" y="15"/>
                  </a:lnTo>
                  <a:lnTo>
                    <a:pt x="334" y="16"/>
                  </a:lnTo>
                  <a:lnTo>
                    <a:pt x="318" y="18"/>
                  </a:lnTo>
                  <a:lnTo>
                    <a:pt x="302" y="19"/>
                  </a:lnTo>
                  <a:lnTo>
                    <a:pt x="287" y="22"/>
                  </a:lnTo>
                  <a:lnTo>
                    <a:pt x="273" y="23"/>
                  </a:lnTo>
                  <a:lnTo>
                    <a:pt x="260" y="25"/>
                  </a:lnTo>
                  <a:lnTo>
                    <a:pt x="246" y="27"/>
                  </a:lnTo>
                  <a:lnTo>
                    <a:pt x="233" y="28"/>
                  </a:lnTo>
                  <a:lnTo>
                    <a:pt x="221" y="30"/>
                  </a:lnTo>
                  <a:lnTo>
                    <a:pt x="209" y="31"/>
                  </a:lnTo>
                  <a:lnTo>
                    <a:pt x="197" y="33"/>
                  </a:lnTo>
                  <a:lnTo>
                    <a:pt x="186" y="35"/>
                  </a:lnTo>
                  <a:lnTo>
                    <a:pt x="174" y="36"/>
                  </a:lnTo>
                  <a:lnTo>
                    <a:pt x="163" y="38"/>
                  </a:lnTo>
                  <a:lnTo>
                    <a:pt x="153" y="39"/>
                  </a:lnTo>
                  <a:lnTo>
                    <a:pt x="141" y="40"/>
                  </a:lnTo>
                  <a:lnTo>
                    <a:pt x="131" y="42"/>
                  </a:lnTo>
                  <a:lnTo>
                    <a:pt x="120" y="44"/>
                  </a:lnTo>
                  <a:lnTo>
                    <a:pt x="109" y="45"/>
                  </a:lnTo>
                  <a:lnTo>
                    <a:pt x="98" y="47"/>
                  </a:lnTo>
                  <a:lnTo>
                    <a:pt x="87" y="48"/>
                  </a:lnTo>
                  <a:lnTo>
                    <a:pt x="76" y="49"/>
                  </a:lnTo>
                  <a:lnTo>
                    <a:pt x="64" y="51"/>
                  </a:lnTo>
                  <a:lnTo>
                    <a:pt x="52" y="52"/>
                  </a:lnTo>
                  <a:lnTo>
                    <a:pt x="40" y="54"/>
                  </a:lnTo>
                  <a:lnTo>
                    <a:pt x="27" y="56"/>
                  </a:lnTo>
                  <a:lnTo>
                    <a:pt x="15" y="56"/>
                  </a:lnTo>
                  <a:lnTo>
                    <a:pt x="2" y="58"/>
                  </a:lnTo>
                  <a:lnTo>
                    <a:pt x="0" y="52"/>
                  </a:lnTo>
                  <a:lnTo>
                    <a:pt x="14" y="50"/>
                  </a:lnTo>
                  <a:lnTo>
                    <a:pt x="27" y="49"/>
                  </a:lnTo>
                  <a:lnTo>
                    <a:pt x="40" y="48"/>
                  </a:lnTo>
                  <a:lnTo>
                    <a:pt x="51" y="46"/>
                  </a:lnTo>
                  <a:lnTo>
                    <a:pt x="63" y="44"/>
                  </a:lnTo>
                  <a:lnTo>
                    <a:pt x="75" y="43"/>
                  </a:lnTo>
                  <a:lnTo>
                    <a:pt x="86" y="41"/>
                  </a:lnTo>
                  <a:lnTo>
                    <a:pt x="97" y="40"/>
                  </a:lnTo>
                  <a:lnTo>
                    <a:pt x="108" y="39"/>
                  </a:lnTo>
                  <a:lnTo>
                    <a:pt x="119" y="37"/>
                  </a:lnTo>
                  <a:lnTo>
                    <a:pt x="130" y="35"/>
                  </a:lnTo>
                  <a:lnTo>
                    <a:pt x="141" y="34"/>
                  </a:lnTo>
                  <a:lnTo>
                    <a:pt x="152" y="32"/>
                  </a:lnTo>
                  <a:lnTo>
                    <a:pt x="162" y="31"/>
                  </a:lnTo>
                  <a:lnTo>
                    <a:pt x="173" y="29"/>
                  </a:lnTo>
                  <a:lnTo>
                    <a:pt x="185" y="28"/>
                  </a:lnTo>
                  <a:lnTo>
                    <a:pt x="196" y="27"/>
                  </a:lnTo>
                  <a:lnTo>
                    <a:pt x="208" y="25"/>
                  </a:lnTo>
                  <a:lnTo>
                    <a:pt x="220" y="23"/>
                  </a:lnTo>
                  <a:lnTo>
                    <a:pt x="232" y="22"/>
                  </a:lnTo>
                  <a:lnTo>
                    <a:pt x="245" y="20"/>
                  </a:lnTo>
                  <a:lnTo>
                    <a:pt x="259" y="19"/>
                  </a:lnTo>
                  <a:lnTo>
                    <a:pt x="272" y="17"/>
                  </a:lnTo>
                  <a:lnTo>
                    <a:pt x="286" y="15"/>
                  </a:lnTo>
                  <a:lnTo>
                    <a:pt x="301" y="13"/>
                  </a:lnTo>
                  <a:lnTo>
                    <a:pt x="317" y="11"/>
                  </a:lnTo>
                  <a:lnTo>
                    <a:pt x="333" y="10"/>
                  </a:lnTo>
                  <a:lnTo>
                    <a:pt x="350" y="8"/>
                  </a:lnTo>
                  <a:lnTo>
                    <a:pt x="367" y="6"/>
                  </a:lnTo>
                  <a:lnTo>
                    <a:pt x="386" y="4"/>
                  </a:lnTo>
                  <a:lnTo>
                    <a:pt x="406" y="2"/>
                  </a:lnTo>
                  <a:lnTo>
                    <a:pt x="426" y="0"/>
                  </a:lnTo>
                  <a:lnTo>
                    <a:pt x="425" y="1"/>
                  </a:lnTo>
                  <a:lnTo>
                    <a:pt x="426" y="0"/>
                  </a:lnTo>
                  <a:lnTo>
                    <a:pt x="428" y="1"/>
                  </a:lnTo>
                  <a:lnTo>
                    <a:pt x="430" y="3"/>
                  </a:lnTo>
                  <a:lnTo>
                    <a:pt x="429" y="6"/>
                  </a:lnTo>
                  <a:lnTo>
                    <a:pt x="427" y="6"/>
                  </a:lnTo>
                  <a:lnTo>
                    <a:pt x="428" y="6"/>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 name="Freeform 66">
              <a:extLst>
                <a:ext uri="{FF2B5EF4-FFF2-40B4-BE49-F238E27FC236}">
                  <a16:creationId xmlns:a16="http://schemas.microsoft.com/office/drawing/2014/main" id="{0ED0553A-A0A4-44D9-B377-DBFA99FEBC4F}"/>
                </a:ext>
              </a:extLst>
            </p:cNvPr>
            <p:cNvSpPr>
              <a:spLocks/>
            </p:cNvSpPr>
            <p:nvPr/>
          </p:nvSpPr>
          <p:spPr bwMode="auto">
            <a:xfrm>
              <a:off x="1801" y="2380"/>
              <a:ext cx="380" cy="249"/>
            </a:xfrm>
            <a:custGeom>
              <a:avLst/>
              <a:gdLst>
                <a:gd name="T0" fmla="*/ 377 w 380"/>
                <a:gd name="T1" fmla="*/ 6 h 233"/>
                <a:gd name="T2" fmla="*/ 377 w 380"/>
                <a:gd name="T3" fmla="*/ 6 h 233"/>
                <a:gd name="T4" fmla="*/ 2 w 380"/>
                <a:gd name="T5" fmla="*/ 232 h 233"/>
                <a:gd name="T6" fmla="*/ 0 w 380"/>
                <a:gd name="T7" fmla="*/ 226 h 233"/>
                <a:gd name="T8" fmla="*/ 374 w 380"/>
                <a:gd name="T9" fmla="*/ 0 h 233"/>
                <a:gd name="T10" fmla="*/ 377 w 380"/>
                <a:gd name="T11" fmla="*/ 0 h 233"/>
                <a:gd name="T12" fmla="*/ 378 w 380"/>
                <a:gd name="T13" fmla="*/ 1 h 233"/>
                <a:gd name="T14" fmla="*/ 379 w 380"/>
                <a:gd name="T15" fmla="*/ 3 h 233"/>
                <a:gd name="T16" fmla="*/ 377 w 380"/>
                <a:gd name="T17" fmla="*/ 6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0" h="233">
                  <a:moveTo>
                    <a:pt x="377" y="6"/>
                  </a:moveTo>
                  <a:lnTo>
                    <a:pt x="377" y="6"/>
                  </a:lnTo>
                  <a:lnTo>
                    <a:pt x="2" y="232"/>
                  </a:lnTo>
                  <a:lnTo>
                    <a:pt x="0" y="226"/>
                  </a:lnTo>
                  <a:lnTo>
                    <a:pt x="374" y="0"/>
                  </a:lnTo>
                  <a:lnTo>
                    <a:pt x="377" y="0"/>
                  </a:lnTo>
                  <a:lnTo>
                    <a:pt x="378" y="1"/>
                  </a:lnTo>
                  <a:lnTo>
                    <a:pt x="379" y="3"/>
                  </a:lnTo>
                  <a:lnTo>
                    <a:pt x="377" y="6"/>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 name="Freeform 67">
              <a:extLst>
                <a:ext uri="{FF2B5EF4-FFF2-40B4-BE49-F238E27FC236}">
                  <a16:creationId xmlns:a16="http://schemas.microsoft.com/office/drawing/2014/main" id="{DF635516-D840-4CE6-80E4-B5D03223B789}"/>
                </a:ext>
              </a:extLst>
            </p:cNvPr>
            <p:cNvSpPr>
              <a:spLocks/>
            </p:cNvSpPr>
            <p:nvPr/>
          </p:nvSpPr>
          <p:spPr bwMode="auto">
            <a:xfrm>
              <a:off x="2180" y="2361"/>
              <a:ext cx="77" cy="23"/>
            </a:xfrm>
            <a:custGeom>
              <a:avLst/>
              <a:gdLst>
                <a:gd name="T0" fmla="*/ 73 w 77"/>
                <a:gd name="T1" fmla="*/ 5 h 22"/>
                <a:gd name="T2" fmla="*/ 73 w 77"/>
                <a:gd name="T3" fmla="*/ 5 h 22"/>
                <a:gd name="T4" fmla="*/ 62 w 77"/>
                <a:gd name="T5" fmla="*/ 7 h 22"/>
                <a:gd name="T6" fmla="*/ 52 w 77"/>
                <a:gd name="T7" fmla="*/ 8 h 22"/>
                <a:gd name="T8" fmla="*/ 44 w 77"/>
                <a:gd name="T9" fmla="*/ 9 h 22"/>
                <a:gd name="T10" fmla="*/ 37 w 77"/>
                <a:gd name="T11" fmla="*/ 9 h 22"/>
                <a:gd name="T12" fmla="*/ 32 w 77"/>
                <a:gd name="T13" fmla="*/ 11 h 22"/>
                <a:gd name="T14" fmla="*/ 27 w 77"/>
                <a:gd name="T15" fmla="*/ 12 h 22"/>
                <a:gd name="T16" fmla="*/ 23 w 77"/>
                <a:gd name="T17" fmla="*/ 12 h 22"/>
                <a:gd name="T18" fmla="*/ 19 w 77"/>
                <a:gd name="T19" fmla="*/ 13 h 22"/>
                <a:gd name="T20" fmla="*/ 17 w 77"/>
                <a:gd name="T21" fmla="*/ 13 h 22"/>
                <a:gd name="T22" fmla="*/ 16 w 77"/>
                <a:gd name="T23" fmla="*/ 14 h 22"/>
                <a:gd name="T24" fmla="*/ 14 w 77"/>
                <a:gd name="T25" fmla="*/ 14 h 22"/>
                <a:gd name="T26" fmla="*/ 12 w 77"/>
                <a:gd name="T27" fmla="*/ 16 h 22"/>
                <a:gd name="T28" fmla="*/ 11 w 77"/>
                <a:gd name="T29" fmla="*/ 16 h 22"/>
                <a:gd name="T30" fmla="*/ 9 w 77"/>
                <a:gd name="T31" fmla="*/ 18 h 22"/>
                <a:gd name="T32" fmla="*/ 6 w 77"/>
                <a:gd name="T33" fmla="*/ 19 h 22"/>
                <a:gd name="T34" fmla="*/ 3 w 77"/>
                <a:gd name="T35" fmla="*/ 21 h 22"/>
                <a:gd name="T36" fmla="*/ 0 w 77"/>
                <a:gd name="T37" fmla="*/ 16 h 22"/>
                <a:gd name="T38" fmla="*/ 3 w 77"/>
                <a:gd name="T39" fmla="*/ 14 h 22"/>
                <a:gd name="T40" fmla="*/ 5 w 77"/>
                <a:gd name="T41" fmla="*/ 13 h 22"/>
                <a:gd name="T42" fmla="*/ 7 w 77"/>
                <a:gd name="T43" fmla="*/ 12 h 22"/>
                <a:gd name="T44" fmla="*/ 9 w 77"/>
                <a:gd name="T45" fmla="*/ 11 h 22"/>
                <a:gd name="T46" fmla="*/ 11 w 77"/>
                <a:gd name="T47" fmla="*/ 9 h 22"/>
                <a:gd name="T48" fmla="*/ 14 w 77"/>
                <a:gd name="T49" fmla="*/ 8 h 22"/>
                <a:gd name="T50" fmla="*/ 16 w 77"/>
                <a:gd name="T51" fmla="*/ 7 h 22"/>
                <a:gd name="T52" fmla="*/ 19 w 77"/>
                <a:gd name="T53" fmla="*/ 7 h 22"/>
                <a:gd name="T54" fmla="*/ 22 w 77"/>
                <a:gd name="T55" fmla="*/ 6 h 22"/>
                <a:gd name="T56" fmla="*/ 26 w 77"/>
                <a:gd name="T57" fmla="*/ 6 h 22"/>
                <a:gd name="T58" fmla="*/ 31 w 77"/>
                <a:gd name="T59" fmla="*/ 5 h 22"/>
                <a:gd name="T60" fmla="*/ 36 w 77"/>
                <a:gd name="T61" fmla="*/ 4 h 22"/>
                <a:gd name="T62" fmla="*/ 43 w 77"/>
                <a:gd name="T63" fmla="*/ 3 h 22"/>
                <a:gd name="T64" fmla="*/ 52 w 77"/>
                <a:gd name="T65" fmla="*/ 3 h 22"/>
                <a:gd name="T66" fmla="*/ 61 w 77"/>
                <a:gd name="T67" fmla="*/ 1 h 22"/>
                <a:gd name="T68" fmla="*/ 72 w 77"/>
                <a:gd name="T69" fmla="*/ 0 h 22"/>
                <a:gd name="T70" fmla="*/ 75 w 77"/>
                <a:gd name="T71" fmla="*/ 1 h 22"/>
                <a:gd name="T72" fmla="*/ 76 w 77"/>
                <a:gd name="T73" fmla="*/ 3 h 22"/>
                <a:gd name="T74" fmla="*/ 75 w 77"/>
                <a:gd name="T75" fmla="*/ 4 h 22"/>
                <a:gd name="T76" fmla="*/ 73 w 77"/>
                <a:gd name="T77"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7" h="22">
                  <a:moveTo>
                    <a:pt x="73" y="5"/>
                  </a:moveTo>
                  <a:lnTo>
                    <a:pt x="73" y="5"/>
                  </a:lnTo>
                  <a:lnTo>
                    <a:pt x="62" y="7"/>
                  </a:lnTo>
                  <a:lnTo>
                    <a:pt x="52" y="8"/>
                  </a:lnTo>
                  <a:lnTo>
                    <a:pt x="44" y="9"/>
                  </a:lnTo>
                  <a:lnTo>
                    <a:pt x="37" y="9"/>
                  </a:lnTo>
                  <a:lnTo>
                    <a:pt x="32" y="11"/>
                  </a:lnTo>
                  <a:lnTo>
                    <a:pt x="27" y="12"/>
                  </a:lnTo>
                  <a:lnTo>
                    <a:pt x="23" y="12"/>
                  </a:lnTo>
                  <a:lnTo>
                    <a:pt x="19" y="13"/>
                  </a:lnTo>
                  <a:lnTo>
                    <a:pt x="17" y="13"/>
                  </a:lnTo>
                  <a:lnTo>
                    <a:pt x="16" y="14"/>
                  </a:lnTo>
                  <a:lnTo>
                    <a:pt x="14" y="14"/>
                  </a:lnTo>
                  <a:lnTo>
                    <a:pt x="12" y="16"/>
                  </a:lnTo>
                  <a:lnTo>
                    <a:pt x="11" y="16"/>
                  </a:lnTo>
                  <a:lnTo>
                    <a:pt x="9" y="18"/>
                  </a:lnTo>
                  <a:lnTo>
                    <a:pt x="6" y="19"/>
                  </a:lnTo>
                  <a:lnTo>
                    <a:pt x="3" y="21"/>
                  </a:lnTo>
                  <a:lnTo>
                    <a:pt x="0" y="16"/>
                  </a:lnTo>
                  <a:lnTo>
                    <a:pt x="3" y="14"/>
                  </a:lnTo>
                  <a:lnTo>
                    <a:pt x="5" y="13"/>
                  </a:lnTo>
                  <a:lnTo>
                    <a:pt x="7" y="12"/>
                  </a:lnTo>
                  <a:lnTo>
                    <a:pt x="9" y="11"/>
                  </a:lnTo>
                  <a:lnTo>
                    <a:pt x="11" y="9"/>
                  </a:lnTo>
                  <a:lnTo>
                    <a:pt x="14" y="8"/>
                  </a:lnTo>
                  <a:lnTo>
                    <a:pt x="16" y="7"/>
                  </a:lnTo>
                  <a:lnTo>
                    <a:pt x="19" y="7"/>
                  </a:lnTo>
                  <a:lnTo>
                    <a:pt x="22" y="6"/>
                  </a:lnTo>
                  <a:lnTo>
                    <a:pt x="26" y="6"/>
                  </a:lnTo>
                  <a:lnTo>
                    <a:pt x="31" y="5"/>
                  </a:lnTo>
                  <a:lnTo>
                    <a:pt x="36" y="4"/>
                  </a:lnTo>
                  <a:lnTo>
                    <a:pt x="43" y="3"/>
                  </a:lnTo>
                  <a:lnTo>
                    <a:pt x="52" y="3"/>
                  </a:lnTo>
                  <a:lnTo>
                    <a:pt x="61" y="1"/>
                  </a:lnTo>
                  <a:lnTo>
                    <a:pt x="72" y="0"/>
                  </a:lnTo>
                  <a:lnTo>
                    <a:pt x="75" y="1"/>
                  </a:lnTo>
                  <a:lnTo>
                    <a:pt x="76" y="3"/>
                  </a:lnTo>
                  <a:lnTo>
                    <a:pt x="75" y="4"/>
                  </a:lnTo>
                  <a:lnTo>
                    <a:pt x="73" y="5"/>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 name="Freeform 68">
              <a:extLst>
                <a:ext uri="{FF2B5EF4-FFF2-40B4-BE49-F238E27FC236}">
                  <a16:creationId xmlns:a16="http://schemas.microsoft.com/office/drawing/2014/main" id="{1D7591EE-5905-4136-89EC-7A1D20EC4B83}"/>
                </a:ext>
              </a:extLst>
            </p:cNvPr>
            <p:cNvSpPr>
              <a:spLocks/>
            </p:cNvSpPr>
            <p:nvPr/>
          </p:nvSpPr>
          <p:spPr bwMode="auto">
            <a:xfrm>
              <a:off x="2257" y="2327"/>
              <a:ext cx="779" cy="35"/>
            </a:xfrm>
            <a:custGeom>
              <a:avLst/>
              <a:gdLst>
                <a:gd name="T0" fmla="*/ 774 w 779"/>
                <a:gd name="T1" fmla="*/ 24 h 33"/>
                <a:gd name="T2" fmla="*/ 725 w 779"/>
                <a:gd name="T3" fmla="*/ 20 h 33"/>
                <a:gd name="T4" fmla="*/ 678 w 779"/>
                <a:gd name="T5" fmla="*/ 16 h 33"/>
                <a:gd name="T6" fmla="*/ 629 w 779"/>
                <a:gd name="T7" fmla="*/ 13 h 33"/>
                <a:gd name="T8" fmla="*/ 582 w 779"/>
                <a:gd name="T9" fmla="*/ 10 h 33"/>
                <a:gd name="T10" fmla="*/ 533 w 779"/>
                <a:gd name="T11" fmla="*/ 8 h 33"/>
                <a:gd name="T12" fmla="*/ 487 w 779"/>
                <a:gd name="T13" fmla="*/ 7 h 33"/>
                <a:gd name="T14" fmla="*/ 439 w 779"/>
                <a:gd name="T15" fmla="*/ 6 h 33"/>
                <a:gd name="T16" fmla="*/ 391 w 779"/>
                <a:gd name="T17" fmla="*/ 6 h 33"/>
                <a:gd name="T18" fmla="*/ 343 w 779"/>
                <a:gd name="T19" fmla="*/ 7 h 33"/>
                <a:gd name="T20" fmla="*/ 296 w 779"/>
                <a:gd name="T21" fmla="*/ 7 h 33"/>
                <a:gd name="T22" fmla="*/ 248 w 779"/>
                <a:gd name="T23" fmla="*/ 10 h 33"/>
                <a:gd name="T24" fmla="*/ 199 w 779"/>
                <a:gd name="T25" fmla="*/ 12 h 33"/>
                <a:gd name="T26" fmla="*/ 150 w 779"/>
                <a:gd name="T27" fmla="*/ 16 h 33"/>
                <a:gd name="T28" fmla="*/ 101 w 779"/>
                <a:gd name="T29" fmla="*/ 20 h 33"/>
                <a:gd name="T30" fmla="*/ 51 w 779"/>
                <a:gd name="T31" fmla="*/ 25 h 33"/>
                <a:gd name="T32" fmla="*/ 1 w 779"/>
                <a:gd name="T33" fmla="*/ 32 h 33"/>
                <a:gd name="T34" fmla="*/ 25 w 779"/>
                <a:gd name="T35" fmla="*/ 22 h 33"/>
                <a:gd name="T36" fmla="*/ 76 w 779"/>
                <a:gd name="T37" fmla="*/ 16 h 33"/>
                <a:gd name="T38" fmla="*/ 126 w 779"/>
                <a:gd name="T39" fmla="*/ 12 h 33"/>
                <a:gd name="T40" fmla="*/ 175 w 779"/>
                <a:gd name="T41" fmla="*/ 7 h 33"/>
                <a:gd name="T42" fmla="*/ 223 w 779"/>
                <a:gd name="T43" fmla="*/ 4 h 33"/>
                <a:gd name="T44" fmla="*/ 271 w 779"/>
                <a:gd name="T45" fmla="*/ 2 h 33"/>
                <a:gd name="T46" fmla="*/ 320 w 779"/>
                <a:gd name="T47" fmla="*/ 1 h 33"/>
                <a:gd name="T48" fmla="*/ 367 w 779"/>
                <a:gd name="T49" fmla="*/ 0 h 33"/>
                <a:gd name="T50" fmla="*/ 415 w 779"/>
                <a:gd name="T51" fmla="*/ 0 h 33"/>
                <a:gd name="T52" fmla="*/ 463 w 779"/>
                <a:gd name="T53" fmla="*/ 1 h 33"/>
                <a:gd name="T54" fmla="*/ 510 w 779"/>
                <a:gd name="T55" fmla="*/ 1 h 33"/>
                <a:gd name="T56" fmla="*/ 557 w 779"/>
                <a:gd name="T57" fmla="*/ 4 h 33"/>
                <a:gd name="T58" fmla="*/ 606 w 779"/>
                <a:gd name="T59" fmla="*/ 6 h 33"/>
                <a:gd name="T60" fmla="*/ 653 w 779"/>
                <a:gd name="T61" fmla="*/ 9 h 33"/>
                <a:gd name="T62" fmla="*/ 702 w 779"/>
                <a:gd name="T63" fmla="*/ 12 h 33"/>
                <a:gd name="T64" fmla="*/ 751 w 779"/>
                <a:gd name="T65" fmla="*/ 16 h 33"/>
                <a:gd name="T66" fmla="*/ 777 w 779"/>
                <a:gd name="T67" fmla="*/ 19 h 33"/>
                <a:gd name="T68" fmla="*/ 776 w 779"/>
                <a:gd name="T69"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79" h="33">
                  <a:moveTo>
                    <a:pt x="774" y="24"/>
                  </a:moveTo>
                  <a:lnTo>
                    <a:pt x="774" y="24"/>
                  </a:lnTo>
                  <a:lnTo>
                    <a:pt x="750" y="22"/>
                  </a:lnTo>
                  <a:lnTo>
                    <a:pt x="725" y="20"/>
                  </a:lnTo>
                  <a:lnTo>
                    <a:pt x="701" y="18"/>
                  </a:lnTo>
                  <a:lnTo>
                    <a:pt x="678" y="16"/>
                  </a:lnTo>
                  <a:lnTo>
                    <a:pt x="653" y="15"/>
                  </a:lnTo>
                  <a:lnTo>
                    <a:pt x="629" y="13"/>
                  </a:lnTo>
                  <a:lnTo>
                    <a:pt x="606" y="12"/>
                  </a:lnTo>
                  <a:lnTo>
                    <a:pt x="582" y="10"/>
                  </a:lnTo>
                  <a:lnTo>
                    <a:pt x="557" y="10"/>
                  </a:lnTo>
                  <a:lnTo>
                    <a:pt x="533" y="8"/>
                  </a:lnTo>
                  <a:lnTo>
                    <a:pt x="510" y="7"/>
                  </a:lnTo>
                  <a:lnTo>
                    <a:pt x="487" y="7"/>
                  </a:lnTo>
                  <a:lnTo>
                    <a:pt x="463" y="7"/>
                  </a:lnTo>
                  <a:lnTo>
                    <a:pt x="439" y="6"/>
                  </a:lnTo>
                  <a:lnTo>
                    <a:pt x="415" y="6"/>
                  </a:lnTo>
                  <a:lnTo>
                    <a:pt x="391" y="6"/>
                  </a:lnTo>
                  <a:lnTo>
                    <a:pt x="367" y="6"/>
                  </a:lnTo>
                  <a:lnTo>
                    <a:pt x="343" y="7"/>
                  </a:lnTo>
                  <a:lnTo>
                    <a:pt x="320" y="7"/>
                  </a:lnTo>
                  <a:lnTo>
                    <a:pt x="296" y="7"/>
                  </a:lnTo>
                  <a:lnTo>
                    <a:pt x="271" y="8"/>
                  </a:lnTo>
                  <a:lnTo>
                    <a:pt x="248" y="10"/>
                  </a:lnTo>
                  <a:lnTo>
                    <a:pt x="223" y="10"/>
                  </a:lnTo>
                  <a:lnTo>
                    <a:pt x="199" y="12"/>
                  </a:lnTo>
                  <a:lnTo>
                    <a:pt x="176" y="13"/>
                  </a:lnTo>
                  <a:lnTo>
                    <a:pt x="150" y="16"/>
                  </a:lnTo>
                  <a:lnTo>
                    <a:pt x="126" y="18"/>
                  </a:lnTo>
                  <a:lnTo>
                    <a:pt x="101" y="20"/>
                  </a:lnTo>
                  <a:lnTo>
                    <a:pt x="77" y="22"/>
                  </a:lnTo>
                  <a:lnTo>
                    <a:pt x="51" y="25"/>
                  </a:lnTo>
                  <a:lnTo>
                    <a:pt x="26" y="29"/>
                  </a:lnTo>
                  <a:lnTo>
                    <a:pt x="1" y="32"/>
                  </a:lnTo>
                  <a:lnTo>
                    <a:pt x="0" y="26"/>
                  </a:lnTo>
                  <a:lnTo>
                    <a:pt x="25" y="22"/>
                  </a:lnTo>
                  <a:lnTo>
                    <a:pt x="51" y="19"/>
                  </a:lnTo>
                  <a:lnTo>
                    <a:pt x="76" y="16"/>
                  </a:lnTo>
                  <a:lnTo>
                    <a:pt x="100" y="14"/>
                  </a:lnTo>
                  <a:lnTo>
                    <a:pt x="126" y="12"/>
                  </a:lnTo>
                  <a:lnTo>
                    <a:pt x="149" y="10"/>
                  </a:lnTo>
                  <a:lnTo>
                    <a:pt x="175" y="7"/>
                  </a:lnTo>
                  <a:lnTo>
                    <a:pt x="199" y="6"/>
                  </a:lnTo>
                  <a:lnTo>
                    <a:pt x="223" y="4"/>
                  </a:lnTo>
                  <a:lnTo>
                    <a:pt x="248" y="4"/>
                  </a:lnTo>
                  <a:lnTo>
                    <a:pt x="271" y="2"/>
                  </a:lnTo>
                  <a:lnTo>
                    <a:pt x="296" y="1"/>
                  </a:lnTo>
                  <a:lnTo>
                    <a:pt x="320" y="1"/>
                  </a:lnTo>
                  <a:lnTo>
                    <a:pt x="343" y="1"/>
                  </a:lnTo>
                  <a:lnTo>
                    <a:pt x="367" y="0"/>
                  </a:lnTo>
                  <a:lnTo>
                    <a:pt x="391" y="0"/>
                  </a:lnTo>
                  <a:lnTo>
                    <a:pt x="415" y="0"/>
                  </a:lnTo>
                  <a:lnTo>
                    <a:pt x="439" y="0"/>
                  </a:lnTo>
                  <a:lnTo>
                    <a:pt x="463" y="1"/>
                  </a:lnTo>
                  <a:lnTo>
                    <a:pt x="487" y="1"/>
                  </a:lnTo>
                  <a:lnTo>
                    <a:pt x="510" y="1"/>
                  </a:lnTo>
                  <a:lnTo>
                    <a:pt x="533" y="2"/>
                  </a:lnTo>
                  <a:lnTo>
                    <a:pt x="557" y="4"/>
                  </a:lnTo>
                  <a:lnTo>
                    <a:pt x="582" y="4"/>
                  </a:lnTo>
                  <a:lnTo>
                    <a:pt x="606" y="6"/>
                  </a:lnTo>
                  <a:lnTo>
                    <a:pt x="629" y="7"/>
                  </a:lnTo>
                  <a:lnTo>
                    <a:pt x="653" y="9"/>
                  </a:lnTo>
                  <a:lnTo>
                    <a:pt x="678" y="10"/>
                  </a:lnTo>
                  <a:lnTo>
                    <a:pt x="702" y="12"/>
                  </a:lnTo>
                  <a:lnTo>
                    <a:pt x="726" y="14"/>
                  </a:lnTo>
                  <a:lnTo>
                    <a:pt x="751" y="16"/>
                  </a:lnTo>
                  <a:lnTo>
                    <a:pt x="775" y="18"/>
                  </a:lnTo>
                  <a:lnTo>
                    <a:pt x="777" y="19"/>
                  </a:lnTo>
                  <a:lnTo>
                    <a:pt x="778" y="22"/>
                  </a:lnTo>
                  <a:lnTo>
                    <a:pt x="776" y="23"/>
                  </a:lnTo>
                  <a:lnTo>
                    <a:pt x="774" y="24"/>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 name="Freeform 69">
              <a:extLst>
                <a:ext uri="{FF2B5EF4-FFF2-40B4-BE49-F238E27FC236}">
                  <a16:creationId xmlns:a16="http://schemas.microsoft.com/office/drawing/2014/main" id="{F11464DE-9910-4CD1-9EFE-D0C05F99AD74}"/>
                </a:ext>
              </a:extLst>
            </p:cNvPr>
            <p:cNvSpPr>
              <a:spLocks/>
            </p:cNvSpPr>
            <p:nvPr/>
          </p:nvSpPr>
          <p:spPr bwMode="auto">
            <a:xfrm>
              <a:off x="3036" y="2348"/>
              <a:ext cx="57" cy="20"/>
            </a:xfrm>
            <a:custGeom>
              <a:avLst/>
              <a:gdLst>
                <a:gd name="T0" fmla="*/ 52 w 57"/>
                <a:gd name="T1" fmla="*/ 17 h 18"/>
                <a:gd name="T2" fmla="*/ 52 w 57"/>
                <a:gd name="T3" fmla="*/ 17 h 18"/>
                <a:gd name="T4" fmla="*/ 46 w 57"/>
                <a:gd name="T5" fmla="*/ 15 h 18"/>
                <a:gd name="T6" fmla="*/ 42 w 57"/>
                <a:gd name="T7" fmla="*/ 13 h 18"/>
                <a:gd name="T8" fmla="*/ 38 w 57"/>
                <a:gd name="T9" fmla="*/ 11 h 18"/>
                <a:gd name="T10" fmla="*/ 33 w 57"/>
                <a:gd name="T11" fmla="*/ 11 h 18"/>
                <a:gd name="T12" fmla="*/ 27 w 57"/>
                <a:gd name="T13" fmla="*/ 9 h 18"/>
                <a:gd name="T14" fmla="*/ 20 w 57"/>
                <a:gd name="T15" fmla="*/ 8 h 18"/>
                <a:gd name="T16" fmla="*/ 11 w 57"/>
                <a:gd name="T17" fmla="*/ 7 h 18"/>
                <a:gd name="T18" fmla="*/ 0 w 57"/>
                <a:gd name="T19" fmla="*/ 6 h 18"/>
                <a:gd name="T20" fmla="*/ 1 w 57"/>
                <a:gd name="T21" fmla="*/ 0 h 18"/>
                <a:gd name="T22" fmla="*/ 12 w 57"/>
                <a:gd name="T23" fmla="*/ 1 h 18"/>
                <a:gd name="T24" fmla="*/ 20 w 57"/>
                <a:gd name="T25" fmla="*/ 2 h 18"/>
                <a:gd name="T26" fmla="*/ 27 w 57"/>
                <a:gd name="T27" fmla="*/ 4 h 18"/>
                <a:gd name="T28" fmla="*/ 34 w 57"/>
                <a:gd name="T29" fmla="*/ 4 h 18"/>
                <a:gd name="T30" fmla="*/ 39 w 57"/>
                <a:gd name="T31" fmla="*/ 6 h 18"/>
                <a:gd name="T32" fmla="*/ 44 w 57"/>
                <a:gd name="T33" fmla="*/ 7 h 18"/>
                <a:gd name="T34" fmla="*/ 49 w 57"/>
                <a:gd name="T35" fmla="*/ 10 h 18"/>
                <a:gd name="T36" fmla="*/ 54 w 57"/>
                <a:gd name="T37" fmla="*/ 12 h 18"/>
                <a:gd name="T38" fmla="*/ 56 w 57"/>
                <a:gd name="T39" fmla="*/ 14 h 18"/>
                <a:gd name="T40" fmla="*/ 55 w 57"/>
                <a:gd name="T41" fmla="*/ 16 h 18"/>
                <a:gd name="T42" fmla="*/ 54 w 57"/>
                <a:gd name="T43" fmla="*/ 17 h 18"/>
                <a:gd name="T44" fmla="*/ 52 w 57"/>
                <a:gd name="T45"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7" h="18">
                  <a:moveTo>
                    <a:pt x="52" y="17"/>
                  </a:moveTo>
                  <a:lnTo>
                    <a:pt x="52" y="17"/>
                  </a:lnTo>
                  <a:lnTo>
                    <a:pt x="46" y="15"/>
                  </a:lnTo>
                  <a:lnTo>
                    <a:pt x="42" y="13"/>
                  </a:lnTo>
                  <a:lnTo>
                    <a:pt x="38" y="11"/>
                  </a:lnTo>
                  <a:lnTo>
                    <a:pt x="33" y="11"/>
                  </a:lnTo>
                  <a:lnTo>
                    <a:pt x="27" y="9"/>
                  </a:lnTo>
                  <a:lnTo>
                    <a:pt x="20" y="8"/>
                  </a:lnTo>
                  <a:lnTo>
                    <a:pt x="11" y="7"/>
                  </a:lnTo>
                  <a:lnTo>
                    <a:pt x="0" y="6"/>
                  </a:lnTo>
                  <a:lnTo>
                    <a:pt x="1" y="0"/>
                  </a:lnTo>
                  <a:lnTo>
                    <a:pt x="12" y="1"/>
                  </a:lnTo>
                  <a:lnTo>
                    <a:pt x="20" y="2"/>
                  </a:lnTo>
                  <a:lnTo>
                    <a:pt x="27" y="4"/>
                  </a:lnTo>
                  <a:lnTo>
                    <a:pt x="34" y="4"/>
                  </a:lnTo>
                  <a:lnTo>
                    <a:pt x="39" y="6"/>
                  </a:lnTo>
                  <a:lnTo>
                    <a:pt x="44" y="7"/>
                  </a:lnTo>
                  <a:lnTo>
                    <a:pt x="49" y="10"/>
                  </a:lnTo>
                  <a:lnTo>
                    <a:pt x="54" y="12"/>
                  </a:lnTo>
                  <a:lnTo>
                    <a:pt x="56" y="14"/>
                  </a:lnTo>
                  <a:lnTo>
                    <a:pt x="55" y="16"/>
                  </a:lnTo>
                  <a:lnTo>
                    <a:pt x="54" y="17"/>
                  </a:lnTo>
                  <a:lnTo>
                    <a:pt x="52" y="17"/>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 name="Freeform 70">
              <a:extLst>
                <a:ext uri="{FF2B5EF4-FFF2-40B4-BE49-F238E27FC236}">
                  <a16:creationId xmlns:a16="http://schemas.microsoft.com/office/drawing/2014/main" id="{A5C9FC1B-C5A5-4DF0-A94A-E3DCBB88DFCB}"/>
                </a:ext>
              </a:extLst>
            </p:cNvPr>
            <p:cNvSpPr>
              <a:spLocks/>
            </p:cNvSpPr>
            <p:nvPr/>
          </p:nvSpPr>
          <p:spPr bwMode="auto">
            <a:xfrm>
              <a:off x="3092" y="2365"/>
              <a:ext cx="397" cy="249"/>
            </a:xfrm>
            <a:custGeom>
              <a:avLst/>
              <a:gdLst>
                <a:gd name="T0" fmla="*/ 391 w 397"/>
                <a:gd name="T1" fmla="*/ 232 h 233"/>
                <a:gd name="T2" fmla="*/ 391 w 397"/>
                <a:gd name="T3" fmla="*/ 232 h 233"/>
                <a:gd name="T4" fmla="*/ 0 w 397"/>
                <a:gd name="T5" fmla="*/ 6 h 233"/>
                <a:gd name="T6" fmla="*/ 2 w 397"/>
                <a:gd name="T7" fmla="*/ 0 h 233"/>
                <a:gd name="T8" fmla="*/ 394 w 397"/>
                <a:gd name="T9" fmla="*/ 226 h 233"/>
                <a:gd name="T10" fmla="*/ 396 w 397"/>
                <a:gd name="T11" fmla="*/ 229 h 233"/>
                <a:gd name="T12" fmla="*/ 395 w 397"/>
                <a:gd name="T13" fmla="*/ 230 h 233"/>
                <a:gd name="T14" fmla="*/ 394 w 397"/>
                <a:gd name="T15" fmla="*/ 232 h 233"/>
                <a:gd name="T16" fmla="*/ 391 w 397"/>
                <a:gd name="T17" fmla="*/ 232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7" h="233">
                  <a:moveTo>
                    <a:pt x="391" y="232"/>
                  </a:moveTo>
                  <a:lnTo>
                    <a:pt x="391" y="232"/>
                  </a:lnTo>
                  <a:lnTo>
                    <a:pt x="0" y="6"/>
                  </a:lnTo>
                  <a:lnTo>
                    <a:pt x="2" y="0"/>
                  </a:lnTo>
                  <a:lnTo>
                    <a:pt x="394" y="226"/>
                  </a:lnTo>
                  <a:lnTo>
                    <a:pt x="396" y="229"/>
                  </a:lnTo>
                  <a:lnTo>
                    <a:pt x="395" y="230"/>
                  </a:lnTo>
                  <a:lnTo>
                    <a:pt x="394" y="232"/>
                  </a:lnTo>
                  <a:lnTo>
                    <a:pt x="391" y="232"/>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 name="Freeform 71">
              <a:extLst>
                <a:ext uri="{FF2B5EF4-FFF2-40B4-BE49-F238E27FC236}">
                  <a16:creationId xmlns:a16="http://schemas.microsoft.com/office/drawing/2014/main" id="{21D1CCAC-B4B5-40D9-AD3B-2CC1DBC247D9}"/>
                </a:ext>
              </a:extLst>
            </p:cNvPr>
            <p:cNvSpPr>
              <a:spLocks/>
            </p:cNvSpPr>
            <p:nvPr/>
          </p:nvSpPr>
          <p:spPr bwMode="auto">
            <a:xfrm>
              <a:off x="3488" y="2612"/>
              <a:ext cx="52" cy="21"/>
            </a:xfrm>
            <a:custGeom>
              <a:avLst/>
              <a:gdLst>
                <a:gd name="T0" fmla="*/ 48 w 52"/>
                <a:gd name="T1" fmla="*/ 19 h 20"/>
                <a:gd name="T2" fmla="*/ 48 w 52"/>
                <a:gd name="T3" fmla="*/ 19 h 20"/>
                <a:gd name="T4" fmla="*/ 41 w 52"/>
                <a:gd name="T5" fmla="*/ 18 h 20"/>
                <a:gd name="T6" fmla="*/ 35 w 52"/>
                <a:gd name="T7" fmla="*/ 17 h 20"/>
                <a:gd name="T8" fmla="*/ 28 w 52"/>
                <a:gd name="T9" fmla="*/ 16 h 20"/>
                <a:gd name="T10" fmla="*/ 22 w 52"/>
                <a:gd name="T11" fmla="*/ 15 h 20"/>
                <a:gd name="T12" fmla="*/ 16 w 52"/>
                <a:gd name="T13" fmla="*/ 12 h 20"/>
                <a:gd name="T14" fmla="*/ 11 w 52"/>
                <a:gd name="T15" fmla="*/ 10 h 20"/>
                <a:gd name="T16" fmla="*/ 6 w 52"/>
                <a:gd name="T17" fmla="*/ 8 h 20"/>
                <a:gd name="T18" fmla="*/ 0 w 52"/>
                <a:gd name="T19" fmla="*/ 5 h 20"/>
                <a:gd name="T20" fmla="*/ 3 w 52"/>
                <a:gd name="T21" fmla="*/ 0 h 20"/>
                <a:gd name="T22" fmla="*/ 8 w 52"/>
                <a:gd name="T23" fmla="*/ 3 h 20"/>
                <a:gd name="T24" fmla="*/ 13 w 52"/>
                <a:gd name="T25" fmla="*/ 5 h 20"/>
                <a:gd name="T26" fmla="*/ 18 w 52"/>
                <a:gd name="T27" fmla="*/ 7 h 20"/>
                <a:gd name="T28" fmla="*/ 24 w 52"/>
                <a:gd name="T29" fmla="*/ 9 h 20"/>
                <a:gd name="T30" fmla="*/ 30 w 52"/>
                <a:gd name="T31" fmla="*/ 10 h 20"/>
                <a:gd name="T32" fmla="*/ 35 w 52"/>
                <a:gd name="T33" fmla="*/ 11 h 20"/>
                <a:gd name="T34" fmla="*/ 42 w 52"/>
                <a:gd name="T35" fmla="*/ 12 h 20"/>
                <a:gd name="T36" fmla="*/ 48 w 52"/>
                <a:gd name="T37" fmla="*/ 12 h 20"/>
                <a:gd name="T38" fmla="*/ 50 w 52"/>
                <a:gd name="T39" fmla="*/ 14 h 20"/>
                <a:gd name="T40" fmla="*/ 51 w 52"/>
                <a:gd name="T41" fmla="*/ 16 h 20"/>
                <a:gd name="T42" fmla="*/ 50 w 52"/>
                <a:gd name="T43" fmla="*/ 18 h 20"/>
                <a:gd name="T44" fmla="*/ 48 w 52"/>
                <a:gd name="T45"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20">
                  <a:moveTo>
                    <a:pt x="48" y="19"/>
                  </a:moveTo>
                  <a:lnTo>
                    <a:pt x="48" y="19"/>
                  </a:lnTo>
                  <a:lnTo>
                    <a:pt x="41" y="18"/>
                  </a:lnTo>
                  <a:lnTo>
                    <a:pt x="35" y="17"/>
                  </a:lnTo>
                  <a:lnTo>
                    <a:pt x="28" y="16"/>
                  </a:lnTo>
                  <a:lnTo>
                    <a:pt x="22" y="15"/>
                  </a:lnTo>
                  <a:lnTo>
                    <a:pt x="16" y="12"/>
                  </a:lnTo>
                  <a:lnTo>
                    <a:pt x="11" y="10"/>
                  </a:lnTo>
                  <a:lnTo>
                    <a:pt x="6" y="8"/>
                  </a:lnTo>
                  <a:lnTo>
                    <a:pt x="0" y="5"/>
                  </a:lnTo>
                  <a:lnTo>
                    <a:pt x="3" y="0"/>
                  </a:lnTo>
                  <a:lnTo>
                    <a:pt x="8" y="3"/>
                  </a:lnTo>
                  <a:lnTo>
                    <a:pt x="13" y="5"/>
                  </a:lnTo>
                  <a:lnTo>
                    <a:pt x="18" y="7"/>
                  </a:lnTo>
                  <a:lnTo>
                    <a:pt x="24" y="9"/>
                  </a:lnTo>
                  <a:lnTo>
                    <a:pt x="30" y="10"/>
                  </a:lnTo>
                  <a:lnTo>
                    <a:pt x="35" y="11"/>
                  </a:lnTo>
                  <a:lnTo>
                    <a:pt x="42" y="12"/>
                  </a:lnTo>
                  <a:lnTo>
                    <a:pt x="48" y="12"/>
                  </a:lnTo>
                  <a:lnTo>
                    <a:pt x="50" y="14"/>
                  </a:lnTo>
                  <a:lnTo>
                    <a:pt x="51" y="16"/>
                  </a:lnTo>
                  <a:lnTo>
                    <a:pt x="50" y="18"/>
                  </a:lnTo>
                  <a:lnTo>
                    <a:pt x="48" y="19"/>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 name="Freeform 72">
              <a:extLst>
                <a:ext uri="{FF2B5EF4-FFF2-40B4-BE49-F238E27FC236}">
                  <a16:creationId xmlns:a16="http://schemas.microsoft.com/office/drawing/2014/main" id="{CA666F6A-C3FA-4794-BCC3-BFEE096AF45D}"/>
                </a:ext>
              </a:extLst>
            </p:cNvPr>
            <p:cNvSpPr>
              <a:spLocks/>
            </p:cNvSpPr>
            <p:nvPr/>
          </p:nvSpPr>
          <p:spPr bwMode="auto">
            <a:xfrm>
              <a:off x="3540" y="2628"/>
              <a:ext cx="871" cy="170"/>
            </a:xfrm>
            <a:custGeom>
              <a:avLst/>
              <a:gdLst>
                <a:gd name="T0" fmla="*/ 866 w 871"/>
                <a:gd name="T1" fmla="*/ 159 h 160"/>
                <a:gd name="T2" fmla="*/ 813 w 871"/>
                <a:gd name="T3" fmla="*/ 143 h 160"/>
                <a:gd name="T4" fmla="*/ 760 w 871"/>
                <a:gd name="T5" fmla="*/ 128 h 160"/>
                <a:gd name="T6" fmla="*/ 709 w 871"/>
                <a:gd name="T7" fmla="*/ 114 h 160"/>
                <a:gd name="T8" fmla="*/ 658 w 871"/>
                <a:gd name="T9" fmla="*/ 101 h 160"/>
                <a:gd name="T10" fmla="*/ 608 w 871"/>
                <a:gd name="T11" fmla="*/ 90 h 160"/>
                <a:gd name="T12" fmla="*/ 558 w 871"/>
                <a:gd name="T13" fmla="*/ 79 h 160"/>
                <a:gd name="T14" fmla="*/ 507 w 871"/>
                <a:gd name="T15" fmla="*/ 69 h 160"/>
                <a:gd name="T16" fmla="*/ 457 w 871"/>
                <a:gd name="T17" fmla="*/ 60 h 160"/>
                <a:gd name="T18" fmla="*/ 405 w 871"/>
                <a:gd name="T19" fmla="*/ 52 h 160"/>
                <a:gd name="T20" fmla="*/ 353 w 871"/>
                <a:gd name="T21" fmla="*/ 44 h 160"/>
                <a:gd name="T22" fmla="*/ 298 w 871"/>
                <a:gd name="T23" fmla="*/ 37 h 160"/>
                <a:gd name="T24" fmla="*/ 243 w 871"/>
                <a:gd name="T25" fmla="*/ 30 h 160"/>
                <a:gd name="T26" fmla="*/ 185 w 871"/>
                <a:gd name="T27" fmla="*/ 24 h 160"/>
                <a:gd name="T28" fmla="*/ 126 w 871"/>
                <a:gd name="T29" fmla="*/ 18 h 160"/>
                <a:gd name="T30" fmla="*/ 64 w 871"/>
                <a:gd name="T31" fmla="*/ 13 h 160"/>
                <a:gd name="T32" fmla="*/ 0 w 871"/>
                <a:gd name="T33" fmla="*/ 8 h 160"/>
                <a:gd name="T34" fmla="*/ 33 w 871"/>
                <a:gd name="T35" fmla="*/ 3 h 160"/>
                <a:gd name="T36" fmla="*/ 96 w 871"/>
                <a:gd name="T37" fmla="*/ 8 h 160"/>
                <a:gd name="T38" fmla="*/ 157 w 871"/>
                <a:gd name="T39" fmla="*/ 14 h 160"/>
                <a:gd name="T40" fmla="*/ 215 w 871"/>
                <a:gd name="T41" fmla="*/ 20 h 160"/>
                <a:gd name="T42" fmla="*/ 271 w 871"/>
                <a:gd name="T43" fmla="*/ 27 h 160"/>
                <a:gd name="T44" fmla="*/ 327 w 871"/>
                <a:gd name="T45" fmla="*/ 34 h 160"/>
                <a:gd name="T46" fmla="*/ 379 w 871"/>
                <a:gd name="T47" fmla="*/ 41 h 160"/>
                <a:gd name="T48" fmla="*/ 432 w 871"/>
                <a:gd name="T49" fmla="*/ 49 h 160"/>
                <a:gd name="T50" fmla="*/ 483 w 871"/>
                <a:gd name="T51" fmla="*/ 58 h 160"/>
                <a:gd name="T52" fmla="*/ 533 w 871"/>
                <a:gd name="T53" fmla="*/ 67 h 160"/>
                <a:gd name="T54" fmla="*/ 584 w 871"/>
                <a:gd name="T55" fmla="*/ 77 h 160"/>
                <a:gd name="T56" fmla="*/ 634 w 871"/>
                <a:gd name="T57" fmla="*/ 89 h 160"/>
                <a:gd name="T58" fmla="*/ 685 w 871"/>
                <a:gd name="T59" fmla="*/ 101 h 160"/>
                <a:gd name="T60" fmla="*/ 737 w 871"/>
                <a:gd name="T61" fmla="*/ 114 h 160"/>
                <a:gd name="T62" fmla="*/ 788 w 871"/>
                <a:gd name="T63" fmla="*/ 129 h 160"/>
                <a:gd name="T64" fmla="*/ 841 w 871"/>
                <a:gd name="T65" fmla="*/ 144 h 160"/>
                <a:gd name="T66" fmla="*/ 868 w 871"/>
                <a:gd name="T67" fmla="*/ 152 h 160"/>
                <a:gd name="T68" fmla="*/ 870 w 871"/>
                <a:gd name="T69" fmla="*/ 154 h 160"/>
                <a:gd name="T70" fmla="*/ 869 w 871"/>
                <a:gd name="T71" fmla="*/ 15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1" h="160">
                  <a:moveTo>
                    <a:pt x="866" y="159"/>
                  </a:moveTo>
                  <a:lnTo>
                    <a:pt x="866" y="159"/>
                  </a:lnTo>
                  <a:lnTo>
                    <a:pt x="839" y="151"/>
                  </a:lnTo>
                  <a:lnTo>
                    <a:pt x="813" y="143"/>
                  </a:lnTo>
                  <a:lnTo>
                    <a:pt x="786" y="135"/>
                  </a:lnTo>
                  <a:lnTo>
                    <a:pt x="760" y="128"/>
                  </a:lnTo>
                  <a:lnTo>
                    <a:pt x="734" y="121"/>
                  </a:lnTo>
                  <a:lnTo>
                    <a:pt x="709" y="114"/>
                  </a:lnTo>
                  <a:lnTo>
                    <a:pt x="684" y="107"/>
                  </a:lnTo>
                  <a:lnTo>
                    <a:pt x="658" y="101"/>
                  </a:lnTo>
                  <a:lnTo>
                    <a:pt x="633" y="96"/>
                  </a:lnTo>
                  <a:lnTo>
                    <a:pt x="608" y="90"/>
                  </a:lnTo>
                  <a:lnTo>
                    <a:pt x="583" y="85"/>
                  </a:lnTo>
                  <a:lnTo>
                    <a:pt x="558" y="79"/>
                  </a:lnTo>
                  <a:lnTo>
                    <a:pt x="533" y="74"/>
                  </a:lnTo>
                  <a:lnTo>
                    <a:pt x="507" y="69"/>
                  </a:lnTo>
                  <a:lnTo>
                    <a:pt x="482" y="64"/>
                  </a:lnTo>
                  <a:lnTo>
                    <a:pt x="457" y="60"/>
                  </a:lnTo>
                  <a:lnTo>
                    <a:pt x="431" y="56"/>
                  </a:lnTo>
                  <a:lnTo>
                    <a:pt x="405" y="52"/>
                  </a:lnTo>
                  <a:lnTo>
                    <a:pt x="379" y="47"/>
                  </a:lnTo>
                  <a:lnTo>
                    <a:pt x="353" y="44"/>
                  </a:lnTo>
                  <a:lnTo>
                    <a:pt x="326" y="41"/>
                  </a:lnTo>
                  <a:lnTo>
                    <a:pt x="298" y="37"/>
                  </a:lnTo>
                  <a:lnTo>
                    <a:pt x="271" y="34"/>
                  </a:lnTo>
                  <a:lnTo>
                    <a:pt x="243" y="30"/>
                  </a:lnTo>
                  <a:lnTo>
                    <a:pt x="214" y="27"/>
                  </a:lnTo>
                  <a:lnTo>
                    <a:pt x="185" y="24"/>
                  </a:lnTo>
                  <a:lnTo>
                    <a:pt x="156" y="21"/>
                  </a:lnTo>
                  <a:lnTo>
                    <a:pt x="126" y="18"/>
                  </a:lnTo>
                  <a:lnTo>
                    <a:pt x="95" y="15"/>
                  </a:lnTo>
                  <a:lnTo>
                    <a:pt x="64" y="13"/>
                  </a:lnTo>
                  <a:lnTo>
                    <a:pt x="32" y="9"/>
                  </a:lnTo>
                  <a:lnTo>
                    <a:pt x="0" y="8"/>
                  </a:lnTo>
                  <a:lnTo>
                    <a:pt x="0" y="0"/>
                  </a:lnTo>
                  <a:lnTo>
                    <a:pt x="33" y="3"/>
                  </a:lnTo>
                  <a:lnTo>
                    <a:pt x="65" y="6"/>
                  </a:lnTo>
                  <a:lnTo>
                    <a:pt x="96" y="8"/>
                  </a:lnTo>
                  <a:lnTo>
                    <a:pt x="126" y="11"/>
                  </a:lnTo>
                  <a:lnTo>
                    <a:pt x="157" y="14"/>
                  </a:lnTo>
                  <a:lnTo>
                    <a:pt x="186" y="17"/>
                  </a:lnTo>
                  <a:lnTo>
                    <a:pt x="215" y="20"/>
                  </a:lnTo>
                  <a:lnTo>
                    <a:pt x="244" y="24"/>
                  </a:lnTo>
                  <a:lnTo>
                    <a:pt x="271" y="27"/>
                  </a:lnTo>
                  <a:lnTo>
                    <a:pt x="300" y="30"/>
                  </a:lnTo>
                  <a:lnTo>
                    <a:pt x="327" y="34"/>
                  </a:lnTo>
                  <a:lnTo>
                    <a:pt x="353" y="37"/>
                  </a:lnTo>
                  <a:lnTo>
                    <a:pt x="379" y="41"/>
                  </a:lnTo>
                  <a:lnTo>
                    <a:pt x="405" y="45"/>
                  </a:lnTo>
                  <a:lnTo>
                    <a:pt x="432" y="49"/>
                  </a:lnTo>
                  <a:lnTo>
                    <a:pt x="458" y="53"/>
                  </a:lnTo>
                  <a:lnTo>
                    <a:pt x="483" y="58"/>
                  </a:lnTo>
                  <a:lnTo>
                    <a:pt x="508" y="63"/>
                  </a:lnTo>
                  <a:lnTo>
                    <a:pt x="533" y="67"/>
                  </a:lnTo>
                  <a:lnTo>
                    <a:pt x="559" y="72"/>
                  </a:lnTo>
                  <a:lnTo>
                    <a:pt x="584" y="77"/>
                  </a:lnTo>
                  <a:lnTo>
                    <a:pt x="609" y="83"/>
                  </a:lnTo>
                  <a:lnTo>
                    <a:pt x="634" y="89"/>
                  </a:lnTo>
                  <a:lnTo>
                    <a:pt x="660" y="95"/>
                  </a:lnTo>
                  <a:lnTo>
                    <a:pt x="685" y="101"/>
                  </a:lnTo>
                  <a:lnTo>
                    <a:pt x="711" y="107"/>
                  </a:lnTo>
                  <a:lnTo>
                    <a:pt x="737" y="114"/>
                  </a:lnTo>
                  <a:lnTo>
                    <a:pt x="762" y="121"/>
                  </a:lnTo>
                  <a:lnTo>
                    <a:pt x="788" y="129"/>
                  </a:lnTo>
                  <a:lnTo>
                    <a:pt x="815" y="136"/>
                  </a:lnTo>
                  <a:lnTo>
                    <a:pt x="841" y="144"/>
                  </a:lnTo>
                  <a:lnTo>
                    <a:pt x="868" y="152"/>
                  </a:lnTo>
                  <a:lnTo>
                    <a:pt x="868" y="152"/>
                  </a:lnTo>
                  <a:lnTo>
                    <a:pt x="868" y="152"/>
                  </a:lnTo>
                  <a:lnTo>
                    <a:pt x="870" y="154"/>
                  </a:lnTo>
                  <a:lnTo>
                    <a:pt x="870" y="156"/>
                  </a:lnTo>
                  <a:lnTo>
                    <a:pt x="869" y="159"/>
                  </a:lnTo>
                  <a:lnTo>
                    <a:pt x="866" y="159"/>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 name="Freeform 73">
              <a:extLst>
                <a:ext uri="{FF2B5EF4-FFF2-40B4-BE49-F238E27FC236}">
                  <a16:creationId xmlns:a16="http://schemas.microsoft.com/office/drawing/2014/main" id="{191FAFC5-71CE-40F6-B820-7864C486DCF0}"/>
                </a:ext>
              </a:extLst>
            </p:cNvPr>
            <p:cNvSpPr>
              <a:spLocks/>
            </p:cNvSpPr>
            <p:nvPr/>
          </p:nvSpPr>
          <p:spPr bwMode="auto">
            <a:xfrm>
              <a:off x="4410" y="2794"/>
              <a:ext cx="57" cy="108"/>
            </a:xfrm>
            <a:custGeom>
              <a:avLst/>
              <a:gdLst>
                <a:gd name="T0" fmla="*/ 54 w 57"/>
                <a:gd name="T1" fmla="*/ 93 h 101"/>
                <a:gd name="T2" fmla="*/ 51 w 57"/>
                <a:gd name="T3" fmla="*/ 98 h 101"/>
                <a:gd name="T4" fmla="*/ 49 w 57"/>
                <a:gd name="T5" fmla="*/ 92 h 101"/>
                <a:gd name="T6" fmla="*/ 46 w 57"/>
                <a:gd name="T7" fmla="*/ 85 h 101"/>
                <a:gd name="T8" fmla="*/ 43 w 57"/>
                <a:gd name="T9" fmla="*/ 79 h 101"/>
                <a:gd name="T10" fmla="*/ 40 w 57"/>
                <a:gd name="T11" fmla="*/ 71 h 101"/>
                <a:gd name="T12" fmla="*/ 37 w 57"/>
                <a:gd name="T13" fmla="*/ 65 h 101"/>
                <a:gd name="T14" fmla="*/ 34 w 57"/>
                <a:gd name="T15" fmla="*/ 57 h 101"/>
                <a:gd name="T16" fmla="*/ 31 w 57"/>
                <a:gd name="T17" fmla="*/ 50 h 101"/>
                <a:gd name="T18" fmla="*/ 28 w 57"/>
                <a:gd name="T19" fmla="*/ 43 h 101"/>
                <a:gd name="T20" fmla="*/ 25 w 57"/>
                <a:gd name="T21" fmla="*/ 37 h 101"/>
                <a:gd name="T22" fmla="*/ 21 w 57"/>
                <a:gd name="T23" fmla="*/ 30 h 101"/>
                <a:gd name="T24" fmla="*/ 17 w 57"/>
                <a:gd name="T25" fmla="*/ 25 h 101"/>
                <a:gd name="T26" fmla="*/ 15 w 57"/>
                <a:gd name="T27" fmla="*/ 20 h 101"/>
                <a:gd name="T28" fmla="*/ 11 w 57"/>
                <a:gd name="T29" fmla="*/ 16 h 101"/>
                <a:gd name="T30" fmla="*/ 7 w 57"/>
                <a:gd name="T31" fmla="*/ 11 h 101"/>
                <a:gd name="T32" fmla="*/ 3 w 57"/>
                <a:gd name="T33" fmla="*/ 9 h 101"/>
                <a:gd name="T34" fmla="*/ 0 w 57"/>
                <a:gd name="T35" fmla="*/ 7 h 101"/>
                <a:gd name="T36" fmla="*/ 2 w 57"/>
                <a:gd name="T37" fmla="*/ 0 h 101"/>
                <a:gd name="T38" fmla="*/ 7 w 57"/>
                <a:gd name="T39" fmla="*/ 3 h 101"/>
                <a:gd name="T40" fmla="*/ 11 w 57"/>
                <a:gd name="T41" fmla="*/ 7 h 101"/>
                <a:gd name="T42" fmla="*/ 15 w 57"/>
                <a:gd name="T43" fmla="*/ 11 h 101"/>
                <a:gd name="T44" fmla="*/ 18 w 57"/>
                <a:gd name="T45" fmla="*/ 16 h 101"/>
                <a:gd name="T46" fmla="*/ 23 w 57"/>
                <a:gd name="T47" fmla="*/ 21 h 101"/>
                <a:gd name="T48" fmla="*/ 26 w 57"/>
                <a:gd name="T49" fmla="*/ 26 h 101"/>
                <a:gd name="T50" fmla="*/ 29 w 57"/>
                <a:gd name="T51" fmla="*/ 34 h 101"/>
                <a:gd name="T52" fmla="*/ 33 w 57"/>
                <a:gd name="T53" fmla="*/ 40 h 101"/>
                <a:gd name="T54" fmla="*/ 36 w 57"/>
                <a:gd name="T55" fmla="*/ 47 h 101"/>
                <a:gd name="T56" fmla="*/ 39 w 57"/>
                <a:gd name="T57" fmla="*/ 54 h 101"/>
                <a:gd name="T58" fmla="*/ 42 w 57"/>
                <a:gd name="T59" fmla="*/ 61 h 101"/>
                <a:gd name="T60" fmla="*/ 45 w 57"/>
                <a:gd name="T61" fmla="*/ 69 h 101"/>
                <a:gd name="T62" fmla="*/ 48 w 57"/>
                <a:gd name="T63" fmla="*/ 75 h 101"/>
                <a:gd name="T64" fmla="*/ 51 w 57"/>
                <a:gd name="T65" fmla="*/ 83 h 101"/>
                <a:gd name="T66" fmla="*/ 54 w 57"/>
                <a:gd name="T67" fmla="*/ 89 h 101"/>
                <a:gd name="T68" fmla="*/ 56 w 57"/>
                <a:gd name="T69" fmla="*/ 96 h 101"/>
                <a:gd name="T70" fmla="*/ 53 w 57"/>
                <a:gd name="T71" fmla="*/ 100 h 101"/>
                <a:gd name="T72" fmla="*/ 56 w 57"/>
                <a:gd name="T73" fmla="*/ 96 h 101"/>
                <a:gd name="T74" fmla="*/ 56 w 57"/>
                <a:gd name="T75" fmla="*/ 98 h 101"/>
                <a:gd name="T76" fmla="*/ 55 w 57"/>
                <a:gd name="T77" fmla="*/ 100 h 101"/>
                <a:gd name="T78" fmla="*/ 53 w 57"/>
                <a:gd name="T79" fmla="*/ 100 h 101"/>
                <a:gd name="T80" fmla="*/ 51 w 57"/>
                <a:gd name="T81" fmla="*/ 98 h 101"/>
                <a:gd name="T82" fmla="*/ 54 w 57"/>
                <a:gd name="T83" fmla="*/ 9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 h="101">
                  <a:moveTo>
                    <a:pt x="54" y="93"/>
                  </a:moveTo>
                  <a:lnTo>
                    <a:pt x="51" y="98"/>
                  </a:lnTo>
                  <a:lnTo>
                    <a:pt x="49" y="92"/>
                  </a:lnTo>
                  <a:lnTo>
                    <a:pt x="46" y="85"/>
                  </a:lnTo>
                  <a:lnTo>
                    <a:pt x="43" y="79"/>
                  </a:lnTo>
                  <a:lnTo>
                    <a:pt x="40" y="71"/>
                  </a:lnTo>
                  <a:lnTo>
                    <a:pt x="37" y="65"/>
                  </a:lnTo>
                  <a:lnTo>
                    <a:pt x="34" y="57"/>
                  </a:lnTo>
                  <a:lnTo>
                    <a:pt x="31" y="50"/>
                  </a:lnTo>
                  <a:lnTo>
                    <a:pt x="28" y="43"/>
                  </a:lnTo>
                  <a:lnTo>
                    <a:pt x="25" y="37"/>
                  </a:lnTo>
                  <a:lnTo>
                    <a:pt x="21" y="30"/>
                  </a:lnTo>
                  <a:lnTo>
                    <a:pt x="17" y="25"/>
                  </a:lnTo>
                  <a:lnTo>
                    <a:pt x="15" y="20"/>
                  </a:lnTo>
                  <a:lnTo>
                    <a:pt x="11" y="16"/>
                  </a:lnTo>
                  <a:lnTo>
                    <a:pt x="7" y="11"/>
                  </a:lnTo>
                  <a:lnTo>
                    <a:pt x="3" y="9"/>
                  </a:lnTo>
                  <a:lnTo>
                    <a:pt x="0" y="7"/>
                  </a:lnTo>
                  <a:lnTo>
                    <a:pt x="2" y="0"/>
                  </a:lnTo>
                  <a:lnTo>
                    <a:pt x="7" y="3"/>
                  </a:lnTo>
                  <a:lnTo>
                    <a:pt x="11" y="7"/>
                  </a:lnTo>
                  <a:lnTo>
                    <a:pt x="15" y="11"/>
                  </a:lnTo>
                  <a:lnTo>
                    <a:pt x="18" y="16"/>
                  </a:lnTo>
                  <a:lnTo>
                    <a:pt x="23" y="21"/>
                  </a:lnTo>
                  <a:lnTo>
                    <a:pt x="26" y="26"/>
                  </a:lnTo>
                  <a:lnTo>
                    <a:pt x="29" y="34"/>
                  </a:lnTo>
                  <a:lnTo>
                    <a:pt x="33" y="40"/>
                  </a:lnTo>
                  <a:lnTo>
                    <a:pt x="36" y="47"/>
                  </a:lnTo>
                  <a:lnTo>
                    <a:pt x="39" y="54"/>
                  </a:lnTo>
                  <a:lnTo>
                    <a:pt x="42" y="61"/>
                  </a:lnTo>
                  <a:lnTo>
                    <a:pt x="45" y="69"/>
                  </a:lnTo>
                  <a:lnTo>
                    <a:pt x="48" y="75"/>
                  </a:lnTo>
                  <a:lnTo>
                    <a:pt x="51" y="83"/>
                  </a:lnTo>
                  <a:lnTo>
                    <a:pt x="54" y="89"/>
                  </a:lnTo>
                  <a:lnTo>
                    <a:pt x="56" y="96"/>
                  </a:lnTo>
                  <a:lnTo>
                    <a:pt x="53" y="100"/>
                  </a:lnTo>
                  <a:lnTo>
                    <a:pt x="56" y="96"/>
                  </a:lnTo>
                  <a:lnTo>
                    <a:pt x="56" y="98"/>
                  </a:lnTo>
                  <a:lnTo>
                    <a:pt x="55" y="100"/>
                  </a:lnTo>
                  <a:lnTo>
                    <a:pt x="53" y="100"/>
                  </a:lnTo>
                  <a:lnTo>
                    <a:pt x="51" y="98"/>
                  </a:lnTo>
                  <a:lnTo>
                    <a:pt x="54" y="93"/>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 name="Freeform 74">
              <a:extLst>
                <a:ext uri="{FF2B5EF4-FFF2-40B4-BE49-F238E27FC236}">
                  <a16:creationId xmlns:a16="http://schemas.microsoft.com/office/drawing/2014/main" id="{30E0ACD6-22EA-4544-A807-1511F51DDA4E}"/>
                </a:ext>
              </a:extLst>
            </p:cNvPr>
            <p:cNvSpPr>
              <a:spLocks/>
            </p:cNvSpPr>
            <p:nvPr/>
          </p:nvSpPr>
          <p:spPr bwMode="auto">
            <a:xfrm>
              <a:off x="1337" y="2775"/>
              <a:ext cx="114" cy="118"/>
            </a:xfrm>
            <a:custGeom>
              <a:avLst/>
              <a:gdLst>
                <a:gd name="T0" fmla="*/ 4 w 114"/>
                <a:gd name="T1" fmla="*/ 0 h 111"/>
                <a:gd name="T2" fmla="*/ 78 w 114"/>
                <a:gd name="T3" fmla="*/ 0 h 111"/>
                <a:gd name="T4" fmla="*/ 84 w 114"/>
                <a:gd name="T5" fmla="*/ 2 h 111"/>
                <a:gd name="T6" fmla="*/ 90 w 114"/>
                <a:gd name="T7" fmla="*/ 3 h 111"/>
                <a:gd name="T8" fmla="*/ 95 w 114"/>
                <a:gd name="T9" fmla="*/ 6 h 111"/>
                <a:gd name="T10" fmla="*/ 100 w 114"/>
                <a:gd name="T11" fmla="*/ 10 h 111"/>
                <a:gd name="T12" fmla="*/ 103 w 114"/>
                <a:gd name="T13" fmla="*/ 15 h 111"/>
                <a:gd name="T14" fmla="*/ 106 w 114"/>
                <a:gd name="T15" fmla="*/ 21 h 111"/>
                <a:gd name="T16" fmla="*/ 108 w 114"/>
                <a:gd name="T17" fmla="*/ 27 h 111"/>
                <a:gd name="T18" fmla="*/ 110 w 114"/>
                <a:gd name="T19" fmla="*/ 35 h 111"/>
                <a:gd name="T20" fmla="*/ 112 w 114"/>
                <a:gd name="T21" fmla="*/ 43 h 111"/>
                <a:gd name="T22" fmla="*/ 112 w 114"/>
                <a:gd name="T23" fmla="*/ 50 h 111"/>
                <a:gd name="T24" fmla="*/ 113 w 114"/>
                <a:gd name="T25" fmla="*/ 60 h 111"/>
                <a:gd name="T26" fmla="*/ 113 w 114"/>
                <a:gd name="T27" fmla="*/ 69 h 111"/>
                <a:gd name="T28" fmla="*/ 113 w 114"/>
                <a:gd name="T29" fmla="*/ 79 h 111"/>
                <a:gd name="T30" fmla="*/ 113 w 114"/>
                <a:gd name="T31" fmla="*/ 89 h 111"/>
                <a:gd name="T32" fmla="*/ 113 w 114"/>
                <a:gd name="T33" fmla="*/ 99 h 111"/>
                <a:gd name="T34" fmla="*/ 113 w 114"/>
                <a:gd name="T35" fmla="*/ 110 h 111"/>
                <a:gd name="T36" fmla="*/ 0 w 114"/>
                <a:gd name="T37" fmla="*/ 110 h 111"/>
                <a:gd name="T38" fmla="*/ 0 w 114"/>
                <a:gd name="T39" fmla="*/ 103 h 111"/>
                <a:gd name="T40" fmla="*/ 0 w 114"/>
                <a:gd name="T41" fmla="*/ 96 h 111"/>
                <a:gd name="T42" fmla="*/ 0 w 114"/>
                <a:gd name="T43" fmla="*/ 89 h 111"/>
                <a:gd name="T44" fmla="*/ 0 w 114"/>
                <a:gd name="T45" fmla="*/ 83 h 111"/>
                <a:gd name="T46" fmla="*/ 0 w 114"/>
                <a:gd name="T47" fmla="*/ 75 h 111"/>
                <a:gd name="T48" fmla="*/ 0 w 114"/>
                <a:gd name="T49" fmla="*/ 69 h 111"/>
                <a:gd name="T50" fmla="*/ 0 w 114"/>
                <a:gd name="T51" fmla="*/ 62 h 111"/>
                <a:gd name="T52" fmla="*/ 0 w 114"/>
                <a:gd name="T53" fmla="*/ 55 h 111"/>
                <a:gd name="T54" fmla="*/ 1 w 114"/>
                <a:gd name="T55" fmla="*/ 48 h 111"/>
                <a:gd name="T56" fmla="*/ 1 w 114"/>
                <a:gd name="T57" fmla="*/ 41 h 111"/>
                <a:gd name="T58" fmla="*/ 1 w 114"/>
                <a:gd name="T59" fmla="*/ 34 h 111"/>
                <a:gd name="T60" fmla="*/ 1 w 114"/>
                <a:gd name="T61" fmla="*/ 27 h 111"/>
                <a:gd name="T62" fmla="*/ 2 w 114"/>
                <a:gd name="T63" fmla="*/ 21 h 111"/>
                <a:gd name="T64" fmla="*/ 2 w 114"/>
                <a:gd name="T65" fmla="*/ 14 h 111"/>
                <a:gd name="T66" fmla="*/ 3 w 114"/>
                <a:gd name="T67" fmla="*/ 7 h 111"/>
                <a:gd name="T68" fmla="*/ 4 w 114"/>
                <a:gd name="T6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4" h="111">
                  <a:moveTo>
                    <a:pt x="4" y="0"/>
                  </a:moveTo>
                  <a:lnTo>
                    <a:pt x="78" y="0"/>
                  </a:lnTo>
                  <a:lnTo>
                    <a:pt x="84" y="2"/>
                  </a:lnTo>
                  <a:lnTo>
                    <a:pt x="90" y="3"/>
                  </a:lnTo>
                  <a:lnTo>
                    <a:pt x="95" y="6"/>
                  </a:lnTo>
                  <a:lnTo>
                    <a:pt x="100" y="10"/>
                  </a:lnTo>
                  <a:lnTo>
                    <a:pt x="103" y="15"/>
                  </a:lnTo>
                  <a:lnTo>
                    <a:pt x="106" y="21"/>
                  </a:lnTo>
                  <a:lnTo>
                    <a:pt x="108" y="27"/>
                  </a:lnTo>
                  <a:lnTo>
                    <a:pt x="110" y="35"/>
                  </a:lnTo>
                  <a:lnTo>
                    <a:pt x="112" y="43"/>
                  </a:lnTo>
                  <a:lnTo>
                    <a:pt x="112" y="50"/>
                  </a:lnTo>
                  <a:lnTo>
                    <a:pt x="113" y="60"/>
                  </a:lnTo>
                  <a:lnTo>
                    <a:pt x="113" y="69"/>
                  </a:lnTo>
                  <a:lnTo>
                    <a:pt x="113" y="79"/>
                  </a:lnTo>
                  <a:lnTo>
                    <a:pt x="113" y="89"/>
                  </a:lnTo>
                  <a:lnTo>
                    <a:pt x="113" y="99"/>
                  </a:lnTo>
                  <a:lnTo>
                    <a:pt x="113" y="110"/>
                  </a:lnTo>
                  <a:lnTo>
                    <a:pt x="0" y="110"/>
                  </a:lnTo>
                  <a:lnTo>
                    <a:pt x="0" y="103"/>
                  </a:lnTo>
                  <a:lnTo>
                    <a:pt x="0" y="96"/>
                  </a:lnTo>
                  <a:lnTo>
                    <a:pt x="0" y="89"/>
                  </a:lnTo>
                  <a:lnTo>
                    <a:pt x="0" y="83"/>
                  </a:lnTo>
                  <a:lnTo>
                    <a:pt x="0" y="75"/>
                  </a:lnTo>
                  <a:lnTo>
                    <a:pt x="0" y="69"/>
                  </a:lnTo>
                  <a:lnTo>
                    <a:pt x="0" y="62"/>
                  </a:lnTo>
                  <a:lnTo>
                    <a:pt x="0" y="55"/>
                  </a:lnTo>
                  <a:lnTo>
                    <a:pt x="1" y="48"/>
                  </a:lnTo>
                  <a:lnTo>
                    <a:pt x="1" y="41"/>
                  </a:lnTo>
                  <a:lnTo>
                    <a:pt x="1" y="34"/>
                  </a:lnTo>
                  <a:lnTo>
                    <a:pt x="1" y="27"/>
                  </a:lnTo>
                  <a:lnTo>
                    <a:pt x="2" y="21"/>
                  </a:lnTo>
                  <a:lnTo>
                    <a:pt x="2" y="14"/>
                  </a:lnTo>
                  <a:lnTo>
                    <a:pt x="3" y="7"/>
                  </a:lnTo>
                  <a:lnTo>
                    <a:pt x="4"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 name="Freeform 75">
              <a:extLst>
                <a:ext uri="{FF2B5EF4-FFF2-40B4-BE49-F238E27FC236}">
                  <a16:creationId xmlns:a16="http://schemas.microsoft.com/office/drawing/2014/main" id="{F3646FBD-77DC-46C9-813B-372BF2A2AA6D}"/>
                </a:ext>
              </a:extLst>
            </p:cNvPr>
            <p:cNvSpPr>
              <a:spLocks/>
            </p:cNvSpPr>
            <p:nvPr/>
          </p:nvSpPr>
          <p:spPr bwMode="auto">
            <a:xfrm>
              <a:off x="1342" y="2772"/>
              <a:ext cx="75" cy="3"/>
            </a:xfrm>
            <a:custGeom>
              <a:avLst/>
              <a:gdLst>
                <a:gd name="T0" fmla="*/ 71 w 75"/>
                <a:gd name="T1" fmla="*/ 2 h 3"/>
                <a:gd name="T2" fmla="*/ 71 w 75"/>
                <a:gd name="T3" fmla="*/ 2 h 3"/>
                <a:gd name="T4" fmla="*/ 0 w 75"/>
                <a:gd name="T5" fmla="*/ 2 h 3"/>
                <a:gd name="T6" fmla="*/ 0 w 75"/>
                <a:gd name="T7" fmla="*/ 0 h 3"/>
                <a:gd name="T8" fmla="*/ 71 w 75"/>
                <a:gd name="T9" fmla="*/ 0 h 3"/>
                <a:gd name="T10" fmla="*/ 73 w 75"/>
                <a:gd name="T11" fmla="*/ 1 h 3"/>
                <a:gd name="T12" fmla="*/ 74 w 75"/>
                <a:gd name="T13" fmla="*/ 1 h 3"/>
                <a:gd name="T14" fmla="*/ 73 w 75"/>
                <a:gd name="T15" fmla="*/ 2 h 3"/>
                <a:gd name="T16" fmla="*/ 71 w 75"/>
                <a:gd name="T1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
                  <a:moveTo>
                    <a:pt x="71" y="2"/>
                  </a:moveTo>
                  <a:lnTo>
                    <a:pt x="71" y="2"/>
                  </a:lnTo>
                  <a:lnTo>
                    <a:pt x="0" y="2"/>
                  </a:lnTo>
                  <a:lnTo>
                    <a:pt x="0" y="0"/>
                  </a:lnTo>
                  <a:lnTo>
                    <a:pt x="71" y="0"/>
                  </a:lnTo>
                  <a:lnTo>
                    <a:pt x="73" y="1"/>
                  </a:lnTo>
                  <a:lnTo>
                    <a:pt x="74" y="1"/>
                  </a:lnTo>
                  <a:lnTo>
                    <a:pt x="73" y="2"/>
                  </a:lnTo>
                  <a:lnTo>
                    <a:pt x="71" y="2"/>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 name="Freeform 76">
              <a:extLst>
                <a:ext uri="{FF2B5EF4-FFF2-40B4-BE49-F238E27FC236}">
                  <a16:creationId xmlns:a16="http://schemas.microsoft.com/office/drawing/2014/main" id="{459B2376-C3EF-43B8-8243-E2244E4E6832}"/>
                </a:ext>
              </a:extLst>
            </p:cNvPr>
            <p:cNvSpPr>
              <a:spLocks/>
            </p:cNvSpPr>
            <p:nvPr/>
          </p:nvSpPr>
          <p:spPr bwMode="auto">
            <a:xfrm>
              <a:off x="1418" y="2772"/>
              <a:ext cx="37" cy="125"/>
            </a:xfrm>
            <a:custGeom>
              <a:avLst/>
              <a:gdLst>
                <a:gd name="T0" fmla="*/ 33 w 37"/>
                <a:gd name="T1" fmla="*/ 109 h 117"/>
                <a:gd name="T2" fmla="*/ 30 w 37"/>
                <a:gd name="T3" fmla="*/ 113 h 117"/>
                <a:gd name="T4" fmla="*/ 30 w 37"/>
                <a:gd name="T5" fmla="*/ 102 h 117"/>
                <a:gd name="T6" fmla="*/ 30 w 37"/>
                <a:gd name="T7" fmla="*/ 92 h 117"/>
                <a:gd name="T8" fmla="*/ 30 w 37"/>
                <a:gd name="T9" fmla="*/ 81 h 117"/>
                <a:gd name="T10" fmla="*/ 30 w 37"/>
                <a:gd name="T11" fmla="*/ 72 h 117"/>
                <a:gd name="T12" fmla="*/ 30 w 37"/>
                <a:gd name="T13" fmla="*/ 63 h 117"/>
                <a:gd name="T14" fmla="*/ 30 w 37"/>
                <a:gd name="T15" fmla="*/ 54 h 117"/>
                <a:gd name="T16" fmla="*/ 29 w 37"/>
                <a:gd name="T17" fmla="*/ 46 h 117"/>
                <a:gd name="T18" fmla="*/ 27 w 37"/>
                <a:gd name="T19" fmla="*/ 39 h 117"/>
                <a:gd name="T20" fmla="*/ 26 w 37"/>
                <a:gd name="T21" fmla="*/ 31 h 117"/>
                <a:gd name="T22" fmla="*/ 24 w 37"/>
                <a:gd name="T23" fmla="*/ 26 h 117"/>
                <a:gd name="T24" fmla="*/ 21 w 37"/>
                <a:gd name="T25" fmla="*/ 21 h 117"/>
                <a:gd name="T26" fmla="*/ 19 w 37"/>
                <a:gd name="T27" fmla="*/ 16 h 117"/>
                <a:gd name="T28" fmla="*/ 15 w 37"/>
                <a:gd name="T29" fmla="*/ 12 h 117"/>
                <a:gd name="T30" fmla="*/ 11 w 37"/>
                <a:gd name="T31" fmla="*/ 10 h 117"/>
                <a:gd name="T32" fmla="*/ 6 w 37"/>
                <a:gd name="T33" fmla="*/ 8 h 117"/>
                <a:gd name="T34" fmla="*/ 0 w 37"/>
                <a:gd name="T35" fmla="*/ 7 h 117"/>
                <a:gd name="T36" fmla="*/ 0 w 37"/>
                <a:gd name="T37" fmla="*/ 0 h 117"/>
                <a:gd name="T38" fmla="*/ 7 w 37"/>
                <a:gd name="T39" fmla="*/ 2 h 117"/>
                <a:gd name="T40" fmla="*/ 12 w 37"/>
                <a:gd name="T41" fmla="*/ 3 h 117"/>
                <a:gd name="T42" fmla="*/ 18 w 37"/>
                <a:gd name="T43" fmla="*/ 7 h 117"/>
                <a:gd name="T44" fmla="*/ 23 w 37"/>
                <a:gd name="T45" fmla="*/ 11 h 117"/>
                <a:gd name="T46" fmla="*/ 26 w 37"/>
                <a:gd name="T47" fmla="*/ 16 h 117"/>
                <a:gd name="T48" fmla="*/ 29 w 37"/>
                <a:gd name="T49" fmla="*/ 22 h 117"/>
                <a:gd name="T50" fmla="*/ 31 w 37"/>
                <a:gd name="T51" fmla="*/ 30 h 117"/>
                <a:gd name="T52" fmla="*/ 33 w 37"/>
                <a:gd name="T53" fmla="*/ 37 h 117"/>
                <a:gd name="T54" fmla="*/ 35 w 37"/>
                <a:gd name="T55" fmla="*/ 45 h 117"/>
                <a:gd name="T56" fmla="*/ 35 w 37"/>
                <a:gd name="T57" fmla="*/ 53 h 117"/>
                <a:gd name="T58" fmla="*/ 36 w 37"/>
                <a:gd name="T59" fmla="*/ 63 h 117"/>
                <a:gd name="T60" fmla="*/ 36 w 37"/>
                <a:gd name="T61" fmla="*/ 72 h 117"/>
                <a:gd name="T62" fmla="*/ 36 w 37"/>
                <a:gd name="T63" fmla="*/ 81 h 117"/>
                <a:gd name="T64" fmla="*/ 36 w 37"/>
                <a:gd name="T65" fmla="*/ 92 h 117"/>
                <a:gd name="T66" fmla="*/ 36 w 37"/>
                <a:gd name="T67" fmla="*/ 102 h 117"/>
                <a:gd name="T68" fmla="*/ 36 w 37"/>
                <a:gd name="T69" fmla="*/ 113 h 117"/>
                <a:gd name="T70" fmla="*/ 33 w 37"/>
                <a:gd name="T71" fmla="*/ 116 h 117"/>
                <a:gd name="T72" fmla="*/ 36 w 37"/>
                <a:gd name="T73" fmla="*/ 113 h 117"/>
                <a:gd name="T74" fmla="*/ 35 w 37"/>
                <a:gd name="T75" fmla="*/ 115 h 117"/>
                <a:gd name="T76" fmla="*/ 33 w 37"/>
                <a:gd name="T77" fmla="*/ 116 h 117"/>
                <a:gd name="T78" fmla="*/ 31 w 37"/>
                <a:gd name="T79" fmla="*/ 115 h 117"/>
                <a:gd name="T80" fmla="*/ 30 w 37"/>
                <a:gd name="T81" fmla="*/ 113 h 117"/>
                <a:gd name="T82" fmla="*/ 33 w 37"/>
                <a:gd name="T83" fmla="*/ 10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7" h="117">
                  <a:moveTo>
                    <a:pt x="33" y="109"/>
                  </a:moveTo>
                  <a:lnTo>
                    <a:pt x="30" y="113"/>
                  </a:lnTo>
                  <a:lnTo>
                    <a:pt x="30" y="102"/>
                  </a:lnTo>
                  <a:lnTo>
                    <a:pt x="30" y="92"/>
                  </a:lnTo>
                  <a:lnTo>
                    <a:pt x="30" y="81"/>
                  </a:lnTo>
                  <a:lnTo>
                    <a:pt x="30" y="72"/>
                  </a:lnTo>
                  <a:lnTo>
                    <a:pt x="30" y="63"/>
                  </a:lnTo>
                  <a:lnTo>
                    <a:pt x="30" y="54"/>
                  </a:lnTo>
                  <a:lnTo>
                    <a:pt x="29" y="46"/>
                  </a:lnTo>
                  <a:lnTo>
                    <a:pt x="27" y="39"/>
                  </a:lnTo>
                  <a:lnTo>
                    <a:pt x="26" y="31"/>
                  </a:lnTo>
                  <a:lnTo>
                    <a:pt x="24" y="26"/>
                  </a:lnTo>
                  <a:lnTo>
                    <a:pt x="21" y="21"/>
                  </a:lnTo>
                  <a:lnTo>
                    <a:pt x="19" y="16"/>
                  </a:lnTo>
                  <a:lnTo>
                    <a:pt x="15" y="12"/>
                  </a:lnTo>
                  <a:lnTo>
                    <a:pt x="11" y="10"/>
                  </a:lnTo>
                  <a:lnTo>
                    <a:pt x="6" y="8"/>
                  </a:lnTo>
                  <a:lnTo>
                    <a:pt x="0" y="7"/>
                  </a:lnTo>
                  <a:lnTo>
                    <a:pt x="0" y="0"/>
                  </a:lnTo>
                  <a:lnTo>
                    <a:pt x="7" y="2"/>
                  </a:lnTo>
                  <a:lnTo>
                    <a:pt x="12" y="3"/>
                  </a:lnTo>
                  <a:lnTo>
                    <a:pt x="18" y="7"/>
                  </a:lnTo>
                  <a:lnTo>
                    <a:pt x="23" y="11"/>
                  </a:lnTo>
                  <a:lnTo>
                    <a:pt x="26" y="16"/>
                  </a:lnTo>
                  <a:lnTo>
                    <a:pt x="29" y="22"/>
                  </a:lnTo>
                  <a:lnTo>
                    <a:pt x="31" y="30"/>
                  </a:lnTo>
                  <a:lnTo>
                    <a:pt x="33" y="37"/>
                  </a:lnTo>
                  <a:lnTo>
                    <a:pt x="35" y="45"/>
                  </a:lnTo>
                  <a:lnTo>
                    <a:pt x="35" y="53"/>
                  </a:lnTo>
                  <a:lnTo>
                    <a:pt x="36" y="63"/>
                  </a:lnTo>
                  <a:lnTo>
                    <a:pt x="36" y="72"/>
                  </a:lnTo>
                  <a:lnTo>
                    <a:pt x="36" y="81"/>
                  </a:lnTo>
                  <a:lnTo>
                    <a:pt x="36" y="92"/>
                  </a:lnTo>
                  <a:lnTo>
                    <a:pt x="36" y="102"/>
                  </a:lnTo>
                  <a:lnTo>
                    <a:pt x="36" y="113"/>
                  </a:lnTo>
                  <a:lnTo>
                    <a:pt x="33" y="116"/>
                  </a:lnTo>
                  <a:lnTo>
                    <a:pt x="36" y="113"/>
                  </a:lnTo>
                  <a:lnTo>
                    <a:pt x="35" y="115"/>
                  </a:lnTo>
                  <a:lnTo>
                    <a:pt x="33" y="116"/>
                  </a:lnTo>
                  <a:lnTo>
                    <a:pt x="31" y="115"/>
                  </a:lnTo>
                  <a:lnTo>
                    <a:pt x="30" y="113"/>
                  </a:lnTo>
                  <a:lnTo>
                    <a:pt x="33" y="109"/>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 name="Freeform 77">
              <a:extLst>
                <a:ext uri="{FF2B5EF4-FFF2-40B4-BE49-F238E27FC236}">
                  <a16:creationId xmlns:a16="http://schemas.microsoft.com/office/drawing/2014/main" id="{4F9E72A5-38FB-4B5C-B079-016BA2237AA4}"/>
                </a:ext>
              </a:extLst>
            </p:cNvPr>
            <p:cNvSpPr>
              <a:spLocks/>
            </p:cNvSpPr>
            <p:nvPr/>
          </p:nvSpPr>
          <p:spPr bwMode="auto">
            <a:xfrm>
              <a:off x="1335" y="2893"/>
              <a:ext cx="116" cy="4"/>
            </a:xfrm>
            <a:custGeom>
              <a:avLst/>
              <a:gdLst>
                <a:gd name="T0" fmla="*/ 6 w 116"/>
                <a:gd name="T1" fmla="*/ 1 h 3"/>
                <a:gd name="T2" fmla="*/ 3 w 116"/>
                <a:gd name="T3" fmla="*/ 0 h 3"/>
                <a:gd name="T4" fmla="*/ 115 w 116"/>
                <a:gd name="T5" fmla="*/ 0 h 3"/>
                <a:gd name="T6" fmla="*/ 115 w 116"/>
                <a:gd name="T7" fmla="*/ 2 h 3"/>
                <a:gd name="T8" fmla="*/ 3 w 116"/>
                <a:gd name="T9" fmla="*/ 2 h 3"/>
                <a:gd name="T10" fmla="*/ 0 w 116"/>
                <a:gd name="T11" fmla="*/ 1 h 3"/>
                <a:gd name="T12" fmla="*/ 3 w 116"/>
                <a:gd name="T13" fmla="*/ 2 h 3"/>
                <a:gd name="T14" fmla="*/ 1 w 116"/>
                <a:gd name="T15" fmla="*/ 2 h 3"/>
                <a:gd name="T16" fmla="*/ 0 w 116"/>
                <a:gd name="T17" fmla="*/ 1 h 3"/>
                <a:gd name="T18" fmla="*/ 1 w 116"/>
                <a:gd name="T19" fmla="*/ 0 h 3"/>
                <a:gd name="T20" fmla="*/ 3 w 116"/>
                <a:gd name="T21" fmla="*/ 0 h 3"/>
                <a:gd name="T22" fmla="*/ 6 w 116"/>
                <a:gd name="T23"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 h="3">
                  <a:moveTo>
                    <a:pt x="6" y="1"/>
                  </a:moveTo>
                  <a:lnTo>
                    <a:pt x="3" y="0"/>
                  </a:lnTo>
                  <a:lnTo>
                    <a:pt x="115" y="0"/>
                  </a:lnTo>
                  <a:lnTo>
                    <a:pt x="115" y="2"/>
                  </a:lnTo>
                  <a:lnTo>
                    <a:pt x="3" y="2"/>
                  </a:lnTo>
                  <a:lnTo>
                    <a:pt x="0" y="1"/>
                  </a:lnTo>
                  <a:lnTo>
                    <a:pt x="3" y="2"/>
                  </a:lnTo>
                  <a:lnTo>
                    <a:pt x="1" y="2"/>
                  </a:lnTo>
                  <a:lnTo>
                    <a:pt x="0" y="1"/>
                  </a:lnTo>
                  <a:lnTo>
                    <a:pt x="1" y="0"/>
                  </a:lnTo>
                  <a:lnTo>
                    <a:pt x="3" y="0"/>
                  </a:lnTo>
                  <a:lnTo>
                    <a:pt x="6" y="1"/>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 name="Freeform 78">
              <a:extLst>
                <a:ext uri="{FF2B5EF4-FFF2-40B4-BE49-F238E27FC236}">
                  <a16:creationId xmlns:a16="http://schemas.microsoft.com/office/drawing/2014/main" id="{DADA4D47-E2FF-4802-8318-138B80DCD1D3}"/>
                </a:ext>
              </a:extLst>
            </p:cNvPr>
            <p:cNvSpPr>
              <a:spLocks/>
            </p:cNvSpPr>
            <p:nvPr/>
          </p:nvSpPr>
          <p:spPr bwMode="auto">
            <a:xfrm>
              <a:off x="1335" y="2772"/>
              <a:ext cx="6" cy="121"/>
            </a:xfrm>
            <a:custGeom>
              <a:avLst/>
              <a:gdLst>
                <a:gd name="T0" fmla="*/ 3 w 6"/>
                <a:gd name="T1" fmla="*/ 7 h 114"/>
                <a:gd name="T2" fmla="*/ 5 w 6"/>
                <a:gd name="T3" fmla="*/ 3 h 114"/>
                <a:gd name="T4" fmla="*/ 5 w 6"/>
                <a:gd name="T5" fmla="*/ 10 h 114"/>
                <a:gd name="T6" fmla="*/ 4 w 6"/>
                <a:gd name="T7" fmla="*/ 17 h 114"/>
                <a:gd name="T8" fmla="*/ 4 w 6"/>
                <a:gd name="T9" fmla="*/ 24 h 114"/>
                <a:gd name="T10" fmla="*/ 4 w 6"/>
                <a:gd name="T11" fmla="*/ 31 h 114"/>
                <a:gd name="T12" fmla="*/ 4 w 6"/>
                <a:gd name="T13" fmla="*/ 37 h 114"/>
                <a:gd name="T14" fmla="*/ 4 w 6"/>
                <a:gd name="T15" fmla="*/ 45 h 114"/>
                <a:gd name="T16" fmla="*/ 3 w 6"/>
                <a:gd name="T17" fmla="*/ 51 h 114"/>
                <a:gd name="T18" fmla="*/ 3 w 6"/>
                <a:gd name="T19" fmla="*/ 59 h 114"/>
                <a:gd name="T20" fmla="*/ 3 w 6"/>
                <a:gd name="T21" fmla="*/ 65 h 114"/>
                <a:gd name="T22" fmla="*/ 3 w 6"/>
                <a:gd name="T23" fmla="*/ 72 h 114"/>
                <a:gd name="T24" fmla="*/ 3 w 6"/>
                <a:gd name="T25" fmla="*/ 78 h 114"/>
                <a:gd name="T26" fmla="*/ 3 w 6"/>
                <a:gd name="T27" fmla="*/ 86 h 114"/>
                <a:gd name="T28" fmla="*/ 3 w 6"/>
                <a:gd name="T29" fmla="*/ 92 h 114"/>
                <a:gd name="T30" fmla="*/ 3 w 6"/>
                <a:gd name="T31" fmla="*/ 99 h 114"/>
                <a:gd name="T32" fmla="*/ 3 w 6"/>
                <a:gd name="T33" fmla="*/ 106 h 114"/>
                <a:gd name="T34" fmla="*/ 3 w 6"/>
                <a:gd name="T35" fmla="*/ 113 h 114"/>
                <a:gd name="T36" fmla="*/ 0 w 6"/>
                <a:gd name="T37" fmla="*/ 113 h 114"/>
                <a:gd name="T38" fmla="*/ 0 w 6"/>
                <a:gd name="T39" fmla="*/ 106 h 114"/>
                <a:gd name="T40" fmla="*/ 0 w 6"/>
                <a:gd name="T41" fmla="*/ 99 h 114"/>
                <a:gd name="T42" fmla="*/ 0 w 6"/>
                <a:gd name="T43" fmla="*/ 92 h 114"/>
                <a:gd name="T44" fmla="*/ 0 w 6"/>
                <a:gd name="T45" fmla="*/ 86 h 114"/>
                <a:gd name="T46" fmla="*/ 0 w 6"/>
                <a:gd name="T47" fmla="*/ 78 h 114"/>
                <a:gd name="T48" fmla="*/ 0 w 6"/>
                <a:gd name="T49" fmla="*/ 72 h 114"/>
                <a:gd name="T50" fmla="*/ 0 w 6"/>
                <a:gd name="T51" fmla="*/ 65 h 114"/>
                <a:gd name="T52" fmla="*/ 0 w 6"/>
                <a:gd name="T53" fmla="*/ 59 h 114"/>
                <a:gd name="T54" fmla="*/ 0 w 6"/>
                <a:gd name="T55" fmla="*/ 51 h 114"/>
                <a:gd name="T56" fmla="*/ 1 w 6"/>
                <a:gd name="T57" fmla="*/ 45 h 114"/>
                <a:gd name="T58" fmla="*/ 1 w 6"/>
                <a:gd name="T59" fmla="*/ 37 h 114"/>
                <a:gd name="T60" fmla="*/ 1 w 6"/>
                <a:gd name="T61" fmla="*/ 31 h 114"/>
                <a:gd name="T62" fmla="*/ 1 w 6"/>
                <a:gd name="T63" fmla="*/ 24 h 114"/>
                <a:gd name="T64" fmla="*/ 1 w 6"/>
                <a:gd name="T65" fmla="*/ 17 h 114"/>
                <a:gd name="T66" fmla="*/ 2 w 6"/>
                <a:gd name="T67" fmla="*/ 10 h 114"/>
                <a:gd name="T68" fmla="*/ 2 w 6"/>
                <a:gd name="T69" fmla="*/ 3 h 114"/>
                <a:gd name="T70" fmla="*/ 3 w 6"/>
                <a:gd name="T71" fmla="*/ 0 h 114"/>
                <a:gd name="T72" fmla="*/ 2 w 6"/>
                <a:gd name="T73" fmla="*/ 3 h 114"/>
                <a:gd name="T74" fmla="*/ 2 w 6"/>
                <a:gd name="T75" fmla="*/ 1 h 114"/>
                <a:gd name="T76" fmla="*/ 3 w 6"/>
                <a:gd name="T77" fmla="*/ 0 h 114"/>
                <a:gd name="T78" fmla="*/ 4 w 6"/>
                <a:gd name="T79" fmla="*/ 1 h 114"/>
                <a:gd name="T80" fmla="*/ 5 w 6"/>
                <a:gd name="T81" fmla="*/ 3 h 114"/>
                <a:gd name="T82" fmla="*/ 3 w 6"/>
                <a:gd name="T83" fmla="*/ 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 h="114">
                  <a:moveTo>
                    <a:pt x="3" y="7"/>
                  </a:moveTo>
                  <a:lnTo>
                    <a:pt x="5" y="3"/>
                  </a:lnTo>
                  <a:lnTo>
                    <a:pt x="5" y="10"/>
                  </a:lnTo>
                  <a:lnTo>
                    <a:pt x="4" y="17"/>
                  </a:lnTo>
                  <a:lnTo>
                    <a:pt x="4" y="24"/>
                  </a:lnTo>
                  <a:lnTo>
                    <a:pt x="4" y="31"/>
                  </a:lnTo>
                  <a:lnTo>
                    <a:pt x="4" y="37"/>
                  </a:lnTo>
                  <a:lnTo>
                    <a:pt x="4" y="45"/>
                  </a:lnTo>
                  <a:lnTo>
                    <a:pt x="3" y="51"/>
                  </a:lnTo>
                  <a:lnTo>
                    <a:pt x="3" y="59"/>
                  </a:lnTo>
                  <a:lnTo>
                    <a:pt x="3" y="65"/>
                  </a:lnTo>
                  <a:lnTo>
                    <a:pt x="3" y="72"/>
                  </a:lnTo>
                  <a:lnTo>
                    <a:pt x="3" y="78"/>
                  </a:lnTo>
                  <a:lnTo>
                    <a:pt x="3" y="86"/>
                  </a:lnTo>
                  <a:lnTo>
                    <a:pt x="3" y="92"/>
                  </a:lnTo>
                  <a:lnTo>
                    <a:pt x="3" y="99"/>
                  </a:lnTo>
                  <a:lnTo>
                    <a:pt x="3" y="106"/>
                  </a:lnTo>
                  <a:lnTo>
                    <a:pt x="3" y="113"/>
                  </a:lnTo>
                  <a:lnTo>
                    <a:pt x="0" y="113"/>
                  </a:lnTo>
                  <a:lnTo>
                    <a:pt x="0" y="106"/>
                  </a:lnTo>
                  <a:lnTo>
                    <a:pt x="0" y="99"/>
                  </a:lnTo>
                  <a:lnTo>
                    <a:pt x="0" y="92"/>
                  </a:lnTo>
                  <a:lnTo>
                    <a:pt x="0" y="86"/>
                  </a:lnTo>
                  <a:lnTo>
                    <a:pt x="0" y="78"/>
                  </a:lnTo>
                  <a:lnTo>
                    <a:pt x="0" y="72"/>
                  </a:lnTo>
                  <a:lnTo>
                    <a:pt x="0" y="65"/>
                  </a:lnTo>
                  <a:lnTo>
                    <a:pt x="0" y="59"/>
                  </a:lnTo>
                  <a:lnTo>
                    <a:pt x="0" y="51"/>
                  </a:lnTo>
                  <a:lnTo>
                    <a:pt x="1" y="45"/>
                  </a:lnTo>
                  <a:lnTo>
                    <a:pt x="1" y="37"/>
                  </a:lnTo>
                  <a:lnTo>
                    <a:pt x="1" y="31"/>
                  </a:lnTo>
                  <a:lnTo>
                    <a:pt x="1" y="24"/>
                  </a:lnTo>
                  <a:lnTo>
                    <a:pt x="1" y="17"/>
                  </a:lnTo>
                  <a:lnTo>
                    <a:pt x="2" y="10"/>
                  </a:lnTo>
                  <a:lnTo>
                    <a:pt x="2" y="3"/>
                  </a:lnTo>
                  <a:lnTo>
                    <a:pt x="3" y="0"/>
                  </a:lnTo>
                  <a:lnTo>
                    <a:pt x="2" y="3"/>
                  </a:lnTo>
                  <a:lnTo>
                    <a:pt x="2" y="1"/>
                  </a:lnTo>
                  <a:lnTo>
                    <a:pt x="3" y="0"/>
                  </a:lnTo>
                  <a:lnTo>
                    <a:pt x="4" y="1"/>
                  </a:lnTo>
                  <a:lnTo>
                    <a:pt x="5" y="3"/>
                  </a:lnTo>
                  <a:lnTo>
                    <a:pt x="3" y="7"/>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 name="Freeform 79">
              <a:extLst>
                <a:ext uri="{FF2B5EF4-FFF2-40B4-BE49-F238E27FC236}">
                  <a16:creationId xmlns:a16="http://schemas.microsoft.com/office/drawing/2014/main" id="{6CF7D7A6-8787-4059-AF37-A5B260DC3559}"/>
                </a:ext>
              </a:extLst>
            </p:cNvPr>
            <p:cNvSpPr>
              <a:spLocks/>
            </p:cNvSpPr>
            <p:nvPr/>
          </p:nvSpPr>
          <p:spPr bwMode="auto">
            <a:xfrm>
              <a:off x="1336" y="2778"/>
              <a:ext cx="102" cy="104"/>
            </a:xfrm>
            <a:custGeom>
              <a:avLst/>
              <a:gdLst>
                <a:gd name="T0" fmla="*/ 3 w 102"/>
                <a:gd name="T1" fmla="*/ 0 h 97"/>
                <a:gd name="T2" fmla="*/ 69 w 102"/>
                <a:gd name="T3" fmla="*/ 0 h 97"/>
                <a:gd name="T4" fmla="*/ 75 w 102"/>
                <a:gd name="T5" fmla="*/ 1 h 97"/>
                <a:gd name="T6" fmla="*/ 80 w 102"/>
                <a:gd name="T7" fmla="*/ 2 h 97"/>
                <a:gd name="T8" fmla="*/ 85 w 102"/>
                <a:gd name="T9" fmla="*/ 5 h 97"/>
                <a:gd name="T10" fmla="*/ 88 w 102"/>
                <a:gd name="T11" fmla="*/ 9 h 97"/>
                <a:gd name="T12" fmla="*/ 92 w 102"/>
                <a:gd name="T13" fmla="*/ 13 h 97"/>
                <a:gd name="T14" fmla="*/ 94 w 102"/>
                <a:gd name="T15" fmla="*/ 18 h 97"/>
                <a:gd name="T16" fmla="*/ 97 w 102"/>
                <a:gd name="T17" fmla="*/ 24 h 97"/>
                <a:gd name="T18" fmla="*/ 98 w 102"/>
                <a:gd name="T19" fmla="*/ 30 h 97"/>
                <a:gd name="T20" fmla="*/ 99 w 102"/>
                <a:gd name="T21" fmla="*/ 37 h 97"/>
                <a:gd name="T22" fmla="*/ 100 w 102"/>
                <a:gd name="T23" fmla="*/ 44 h 97"/>
                <a:gd name="T24" fmla="*/ 100 w 102"/>
                <a:gd name="T25" fmla="*/ 52 h 97"/>
                <a:gd name="T26" fmla="*/ 101 w 102"/>
                <a:gd name="T27" fmla="*/ 60 h 97"/>
                <a:gd name="T28" fmla="*/ 101 w 102"/>
                <a:gd name="T29" fmla="*/ 69 h 97"/>
                <a:gd name="T30" fmla="*/ 101 w 102"/>
                <a:gd name="T31" fmla="*/ 77 h 97"/>
                <a:gd name="T32" fmla="*/ 101 w 102"/>
                <a:gd name="T33" fmla="*/ 87 h 97"/>
                <a:gd name="T34" fmla="*/ 101 w 102"/>
                <a:gd name="T35" fmla="*/ 96 h 97"/>
                <a:gd name="T36" fmla="*/ 0 w 102"/>
                <a:gd name="T37" fmla="*/ 96 h 97"/>
                <a:gd name="T38" fmla="*/ 0 w 102"/>
                <a:gd name="T39" fmla="*/ 89 h 97"/>
                <a:gd name="T40" fmla="*/ 0 w 102"/>
                <a:gd name="T41" fmla="*/ 84 h 97"/>
                <a:gd name="T42" fmla="*/ 0 w 102"/>
                <a:gd name="T43" fmla="*/ 78 h 97"/>
                <a:gd name="T44" fmla="*/ 0 w 102"/>
                <a:gd name="T45" fmla="*/ 72 h 97"/>
                <a:gd name="T46" fmla="*/ 0 w 102"/>
                <a:gd name="T47" fmla="*/ 66 h 97"/>
                <a:gd name="T48" fmla="*/ 0 w 102"/>
                <a:gd name="T49" fmla="*/ 59 h 97"/>
                <a:gd name="T50" fmla="*/ 0 w 102"/>
                <a:gd name="T51" fmla="*/ 55 h 97"/>
                <a:gd name="T52" fmla="*/ 0 w 102"/>
                <a:gd name="T53" fmla="*/ 48 h 97"/>
                <a:gd name="T54" fmla="*/ 1 w 102"/>
                <a:gd name="T55" fmla="*/ 42 h 97"/>
                <a:gd name="T56" fmla="*/ 1 w 102"/>
                <a:gd name="T57" fmla="*/ 36 h 97"/>
                <a:gd name="T58" fmla="*/ 1 w 102"/>
                <a:gd name="T59" fmla="*/ 30 h 97"/>
                <a:gd name="T60" fmla="*/ 1 w 102"/>
                <a:gd name="T61" fmla="*/ 24 h 97"/>
                <a:gd name="T62" fmla="*/ 2 w 102"/>
                <a:gd name="T63" fmla="*/ 18 h 97"/>
                <a:gd name="T64" fmla="*/ 2 w 102"/>
                <a:gd name="T65" fmla="*/ 12 h 97"/>
                <a:gd name="T66" fmla="*/ 3 w 102"/>
                <a:gd name="T67" fmla="*/ 7 h 97"/>
                <a:gd name="T68" fmla="*/ 3 w 102"/>
                <a:gd name="T6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2" h="97">
                  <a:moveTo>
                    <a:pt x="3" y="0"/>
                  </a:moveTo>
                  <a:lnTo>
                    <a:pt x="69" y="0"/>
                  </a:lnTo>
                  <a:lnTo>
                    <a:pt x="75" y="1"/>
                  </a:lnTo>
                  <a:lnTo>
                    <a:pt x="80" y="2"/>
                  </a:lnTo>
                  <a:lnTo>
                    <a:pt x="85" y="5"/>
                  </a:lnTo>
                  <a:lnTo>
                    <a:pt x="88" y="9"/>
                  </a:lnTo>
                  <a:lnTo>
                    <a:pt x="92" y="13"/>
                  </a:lnTo>
                  <a:lnTo>
                    <a:pt x="94" y="18"/>
                  </a:lnTo>
                  <a:lnTo>
                    <a:pt x="97" y="24"/>
                  </a:lnTo>
                  <a:lnTo>
                    <a:pt x="98" y="30"/>
                  </a:lnTo>
                  <a:lnTo>
                    <a:pt x="99" y="37"/>
                  </a:lnTo>
                  <a:lnTo>
                    <a:pt x="100" y="44"/>
                  </a:lnTo>
                  <a:lnTo>
                    <a:pt x="100" y="52"/>
                  </a:lnTo>
                  <a:lnTo>
                    <a:pt x="101" y="60"/>
                  </a:lnTo>
                  <a:lnTo>
                    <a:pt x="101" y="69"/>
                  </a:lnTo>
                  <a:lnTo>
                    <a:pt x="101" y="77"/>
                  </a:lnTo>
                  <a:lnTo>
                    <a:pt x="101" y="87"/>
                  </a:lnTo>
                  <a:lnTo>
                    <a:pt x="101" y="96"/>
                  </a:lnTo>
                  <a:lnTo>
                    <a:pt x="0" y="96"/>
                  </a:lnTo>
                  <a:lnTo>
                    <a:pt x="0" y="89"/>
                  </a:lnTo>
                  <a:lnTo>
                    <a:pt x="0" y="84"/>
                  </a:lnTo>
                  <a:lnTo>
                    <a:pt x="0" y="78"/>
                  </a:lnTo>
                  <a:lnTo>
                    <a:pt x="0" y="72"/>
                  </a:lnTo>
                  <a:lnTo>
                    <a:pt x="0" y="66"/>
                  </a:lnTo>
                  <a:lnTo>
                    <a:pt x="0" y="59"/>
                  </a:lnTo>
                  <a:lnTo>
                    <a:pt x="0" y="55"/>
                  </a:lnTo>
                  <a:lnTo>
                    <a:pt x="0" y="48"/>
                  </a:lnTo>
                  <a:lnTo>
                    <a:pt x="1" y="42"/>
                  </a:lnTo>
                  <a:lnTo>
                    <a:pt x="1" y="36"/>
                  </a:lnTo>
                  <a:lnTo>
                    <a:pt x="1" y="30"/>
                  </a:lnTo>
                  <a:lnTo>
                    <a:pt x="1" y="24"/>
                  </a:lnTo>
                  <a:lnTo>
                    <a:pt x="2" y="18"/>
                  </a:lnTo>
                  <a:lnTo>
                    <a:pt x="2" y="12"/>
                  </a:lnTo>
                  <a:lnTo>
                    <a:pt x="3" y="7"/>
                  </a:lnTo>
                  <a:lnTo>
                    <a:pt x="3"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 name="Freeform 80">
              <a:extLst>
                <a:ext uri="{FF2B5EF4-FFF2-40B4-BE49-F238E27FC236}">
                  <a16:creationId xmlns:a16="http://schemas.microsoft.com/office/drawing/2014/main" id="{45EBAFBF-C69A-44F0-A53E-F66657856DA3}"/>
                </a:ext>
              </a:extLst>
            </p:cNvPr>
            <p:cNvSpPr>
              <a:spLocks/>
            </p:cNvSpPr>
            <p:nvPr/>
          </p:nvSpPr>
          <p:spPr bwMode="auto">
            <a:xfrm>
              <a:off x="1340" y="2774"/>
              <a:ext cx="68" cy="3"/>
            </a:xfrm>
            <a:custGeom>
              <a:avLst/>
              <a:gdLst>
                <a:gd name="T0" fmla="*/ 64 w 68"/>
                <a:gd name="T1" fmla="*/ 2 h 3"/>
                <a:gd name="T2" fmla="*/ 64 w 68"/>
                <a:gd name="T3" fmla="*/ 2 h 3"/>
                <a:gd name="T4" fmla="*/ 0 w 68"/>
                <a:gd name="T5" fmla="*/ 2 h 3"/>
                <a:gd name="T6" fmla="*/ 0 w 68"/>
                <a:gd name="T7" fmla="*/ 0 h 3"/>
                <a:gd name="T8" fmla="*/ 64 w 68"/>
                <a:gd name="T9" fmla="*/ 0 h 3"/>
                <a:gd name="T10" fmla="*/ 66 w 68"/>
                <a:gd name="T11" fmla="*/ 0 h 3"/>
                <a:gd name="T12" fmla="*/ 67 w 68"/>
                <a:gd name="T13" fmla="*/ 1 h 3"/>
                <a:gd name="T14" fmla="*/ 66 w 68"/>
                <a:gd name="T15" fmla="*/ 2 h 3"/>
                <a:gd name="T16" fmla="*/ 64 w 68"/>
                <a:gd name="T1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
                  <a:moveTo>
                    <a:pt x="64" y="2"/>
                  </a:moveTo>
                  <a:lnTo>
                    <a:pt x="64" y="2"/>
                  </a:lnTo>
                  <a:lnTo>
                    <a:pt x="0" y="2"/>
                  </a:lnTo>
                  <a:lnTo>
                    <a:pt x="0" y="0"/>
                  </a:lnTo>
                  <a:lnTo>
                    <a:pt x="64" y="0"/>
                  </a:lnTo>
                  <a:lnTo>
                    <a:pt x="66" y="0"/>
                  </a:lnTo>
                  <a:lnTo>
                    <a:pt x="67" y="1"/>
                  </a:lnTo>
                  <a:lnTo>
                    <a:pt x="66" y="2"/>
                  </a:lnTo>
                  <a:lnTo>
                    <a:pt x="64" y="2"/>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 name="Freeform 81">
              <a:extLst>
                <a:ext uri="{FF2B5EF4-FFF2-40B4-BE49-F238E27FC236}">
                  <a16:creationId xmlns:a16="http://schemas.microsoft.com/office/drawing/2014/main" id="{F927318F-8BAA-4E26-9D19-8D9628F73301}"/>
                </a:ext>
              </a:extLst>
            </p:cNvPr>
            <p:cNvSpPr>
              <a:spLocks/>
            </p:cNvSpPr>
            <p:nvPr/>
          </p:nvSpPr>
          <p:spPr bwMode="auto">
            <a:xfrm>
              <a:off x="1407" y="2774"/>
              <a:ext cx="33" cy="113"/>
            </a:xfrm>
            <a:custGeom>
              <a:avLst/>
              <a:gdLst>
                <a:gd name="T0" fmla="*/ 29 w 33"/>
                <a:gd name="T1" fmla="*/ 98 h 106"/>
                <a:gd name="T2" fmla="*/ 27 w 33"/>
                <a:gd name="T3" fmla="*/ 102 h 106"/>
                <a:gd name="T4" fmla="*/ 27 w 33"/>
                <a:gd name="T5" fmla="*/ 93 h 106"/>
                <a:gd name="T6" fmla="*/ 27 w 33"/>
                <a:gd name="T7" fmla="*/ 83 h 106"/>
                <a:gd name="T8" fmla="*/ 27 w 33"/>
                <a:gd name="T9" fmla="*/ 74 h 106"/>
                <a:gd name="T10" fmla="*/ 27 w 33"/>
                <a:gd name="T11" fmla="*/ 65 h 106"/>
                <a:gd name="T12" fmla="*/ 26 w 33"/>
                <a:gd name="T13" fmla="*/ 57 h 106"/>
                <a:gd name="T14" fmla="*/ 26 w 33"/>
                <a:gd name="T15" fmla="*/ 49 h 106"/>
                <a:gd name="T16" fmla="*/ 25 w 33"/>
                <a:gd name="T17" fmla="*/ 42 h 106"/>
                <a:gd name="T18" fmla="*/ 24 w 33"/>
                <a:gd name="T19" fmla="*/ 34 h 106"/>
                <a:gd name="T20" fmla="*/ 22 w 33"/>
                <a:gd name="T21" fmla="*/ 28 h 106"/>
                <a:gd name="T22" fmla="*/ 21 w 33"/>
                <a:gd name="T23" fmla="*/ 23 h 106"/>
                <a:gd name="T24" fmla="*/ 18 w 33"/>
                <a:gd name="T25" fmla="*/ 18 h 106"/>
                <a:gd name="T26" fmla="*/ 16 w 33"/>
                <a:gd name="T27" fmla="*/ 15 h 106"/>
                <a:gd name="T28" fmla="*/ 13 w 33"/>
                <a:gd name="T29" fmla="*/ 12 h 106"/>
                <a:gd name="T30" fmla="*/ 9 w 33"/>
                <a:gd name="T31" fmla="*/ 9 h 106"/>
                <a:gd name="T32" fmla="*/ 5 w 33"/>
                <a:gd name="T33" fmla="*/ 8 h 106"/>
                <a:gd name="T34" fmla="*/ 0 w 33"/>
                <a:gd name="T35" fmla="*/ 7 h 106"/>
                <a:gd name="T36" fmla="*/ 0 w 33"/>
                <a:gd name="T37" fmla="*/ 0 h 106"/>
                <a:gd name="T38" fmla="*/ 6 w 33"/>
                <a:gd name="T39" fmla="*/ 1 h 106"/>
                <a:gd name="T40" fmla="*/ 12 w 33"/>
                <a:gd name="T41" fmla="*/ 3 h 106"/>
                <a:gd name="T42" fmla="*/ 16 w 33"/>
                <a:gd name="T43" fmla="*/ 6 h 106"/>
                <a:gd name="T44" fmla="*/ 20 w 33"/>
                <a:gd name="T45" fmla="*/ 10 h 106"/>
                <a:gd name="T46" fmla="*/ 23 w 33"/>
                <a:gd name="T47" fmla="*/ 15 h 106"/>
                <a:gd name="T48" fmla="*/ 26 w 33"/>
                <a:gd name="T49" fmla="*/ 20 h 106"/>
                <a:gd name="T50" fmla="*/ 28 w 33"/>
                <a:gd name="T51" fmla="*/ 27 h 106"/>
                <a:gd name="T52" fmla="*/ 29 w 33"/>
                <a:gd name="T53" fmla="*/ 33 h 106"/>
                <a:gd name="T54" fmla="*/ 30 w 33"/>
                <a:gd name="T55" fmla="*/ 41 h 106"/>
                <a:gd name="T56" fmla="*/ 31 w 33"/>
                <a:gd name="T57" fmla="*/ 48 h 106"/>
                <a:gd name="T58" fmla="*/ 31 w 33"/>
                <a:gd name="T59" fmla="*/ 57 h 106"/>
                <a:gd name="T60" fmla="*/ 32 w 33"/>
                <a:gd name="T61" fmla="*/ 65 h 106"/>
                <a:gd name="T62" fmla="*/ 32 w 33"/>
                <a:gd name="T63" fmla="*/ 74 h 106"/>
                <a:gd name="T64" fmla="*/ 32 w 33"/>
                <a:gd name="T65" fmla="*/ 83 h 106"/>
                <a:gd name="T66" fmla="*/ 32 w 33"/>
                <a:gd name="T67" fmla="*/ 93 h 106"/>
                <a:gd name="T68" fmla="*/ 32 w 33"/>
                <a:gd name="T69" fmla="*/ 102 h 106"/>
                <a:gd name="T70" fmla="*/ 29 w 33"/>
                <a:gd name="T71" fmla="*/ 105 h 106"/>
                <a:gd name="T72" fmla="*/ 32 w 33"/>
                <a:gd name="T73" fmla="*/ 102 h 106"/>
                <a:gd name="T74" fmla="*/ 31 w 33"/>
                <a:gd name="T75" fmla="*/ 104 h 106"/>
                <a:gd name="T76" fmla="*/ 29 w 33"/>
                <a:gd name="T77" fmla="*/ 105 h 106"/>
                <a:gd name="T78" fmla="*/ 27 w 33"/>
                <a:gd name="T79" fmla="*/ 104 h 106"/>
                <a:gd name="T80" fmla="*/ 27 w 33"/>
                <a:gd name="T81" fmla="*/ 102 h 106"/>
                <a:gd name="T82" fmla="*/ 29 w 33"/>
                <a:gd name="T83" fmla="*/ 9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 h="106">
                  <a:moveTo>
                    <a:pt x="29" y="98"/>
                  </a:moveTo>
                  <a:lnTo>
                    <a:pt x="27" y="102"/>
                  </a:lnTo>
                  <a:lnTo>
                    <a:pt x="27" y="93"/>
                  </a:lnTo>
                  <a:lnTo>
                    <a:pt x="27" y="83"/>
                  </a:lnTo>
                  <a:lnTo>
                    <a:pt x="27" y="74"/>
                  </a:lnTo>
                  <a:lnTo>
                    <a:pt x="27" y="65"/>
                  </a:lnTo>
                  <a:lnTo>
                    <a:pt x="26" y="57"/>
                  </a:lnTo>
                  <a:lnTo>
                    <a:pt x="26" y="49"/>
                  </a:lnTo>
                  <a:lnTo>
                    <a:pt x="25" y="42"/>
                  </a:lnTo>
                  <a:lnTo>
                    <a:pt x="24" y="34"/>
                  </a:lnTo>
                  <a:lnTo>
                    <a:pt x="22" y="28"/>
                  </a:lnTo>
                  <a:lnTo>
                    <a:pt x="21" y="23"/>
                  </a:lnTo>
                  <a:lnTo>
                    <a:pt x="18" y="18"/>
                  </a:lnTo>
                  <a:lnTo>
                    <a:pt x="16" y="15"/>
                  </a:lnTo>
                  <a:lnTo>
                    <a:pt x="13" y="12"/>
                  </a:lnTo>
                  <a:lnTo>
                    <a:pt x="9" y="9"/>
                  </a:lnTo>
                  <a:lnTo>
                    <a:pt x="5" y="8"/>
                  </a:lnTo>
                  <a:lnTo>
                    <a:pt x="0" y="7"/>
                  </a:lnTo>
                  <a:lnTo>
                    <a:pt x="0" y="0"/>
                  </a:lnTo>
                  <a:lnTo>
                    <a:pt x="6" y="1"/>
                  </a:lnTo>
                  <a:lnTo>
                    <a:pt x="12" y="3"/>
                  </a:lnTo>
                  <a:lnTo>
                    <a:pt x="16" y="6"/>
                  </a:lnTo>
                  <a:lnTo>
                    <a:pt x="20" y="10"/>
                  </a:lnTo>
                  <a:lnTo>
                    <a:pt x="23" y="15"/>
                  </a:lnTo>
                  <a:lnTo>
                    <a:pt x="26" y="20"/>
                  </a:lnTo>
                  <a:lnTo>
                    <a:pt x="28" y="27"/>
                  </a:lnTo>
                  <a:lnTo>
                    <a:pt x="29" y="33"/>
                  </a:lnTo>
                  <a:lnTo>
                    <a:pt x="30" y="41"/>
                  </a:lnTo>
                  <a:lnTo>
                    <a:pt x="31" y="48"/>
                  </a:lnTo>
                  <a:lnTo>
                    <a:pt x="31" y="57"/>
                  </a:lnTo>
                  <a:lnTo>
                    <a:pt x="32" y="65"/>
                  </a:lnTo>
                  <a:lnTo>
                    <a:pt x="32" y="74"/>
                  </a:lnTo>
                  <a:lnTo>
                    <a:pt x="32" y="83"/>
                  </a:lnTo>
                  <a:lnTo>
                    <a:pt x="32" y="93"/>
                  </a:lnTo>
                  <a:lnTo>
                    <a:pt x="32" y="102"/>
                  </a:lnTo>
                  <a:lnTo>
                    <a:pt x="29" y="105"/>
                  </a:lnTo>
                  <a:lnTo>
                    <a:pt x="32" y="102"/>
                  </a:lnTo>
                  <a:lnTo>
                    <a:pt x="31" y="104"/>
                  </a:lnTo>
                  <a:lnTo>
                    <a:pt x="29" y="105"/>
                  </a:lnTo>
                  <a:lnTo>
                    <a:pt x="27" y="104"/>
                  </a:lnTo>
                  <a:lnTo>
                    <a:pt x="27" y="102"/>
                  </a:lnTo>
                  <a:lnTo>
                    <a:pt x="29" y="98"/>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 name="Freeform 82">
              <a:extLst>
                <a:ext uri="{FF2B5EF4-FFF2-40B4-BE49-F238E27FC236}">
                  <a16:creationId xmlns:a16="http://schemas.microsoft.com/office/drawing/2014/main" id="{220FC8FB-AC09-46F7-8BD1-8FB54DBBD547}"/>
                </a:ext>
              </a:extLst>
            </p:cNvPr>
            <p:cNvSpPr>
              <a:spLocks/>
            </p:cNvSpPr>
            <p:nvPr/>
          </p:nvSpPr>
          <p:spPr bwMode="auto">
            <a:xfrm>
              <a:off x="1334" y="2883"/>
              <a:ext cx="104" cy="4"/>
            </a:xfrm>
            <a:custGeom>
              <a:avLst/>
              <a:gdLst>
                <a:gd name="T0" fmla="*/ 6 w 104"/>
                <a:gd name="T1" fmla="*/ 2 h 4"/>
                <a:gd name="T2" fmla="*/ 3 w 104"/>
                <a:gd name="T3" fmla="*/ 0 h 4"/>
                <a:gd name="T4" fmla="*/ 103 w 104"/>
                <a:gd name="T5" fmla="*/ 0 h 4"/>
                <a:gd name="T6" fmla="*/ 103 w 104"/>
                <a:gd name="T7" fmla="*/ 3 h 4"/>
                <a:gd name="T8" fmla="*/ 3 w 104"/>
                <a:gd name="T9" fmla="*/ 3 h 4"/>
                <a:gd name="T10" fmla="*/ 0 w 104"/>
                <a:gd name="T11" fmla="*/ 2 h 4"/>
                <a:gd name="T12" fmla="*/ 3 w 104"/>
                <a:gd name="T13" fmla="*/ 3 h 4"/>
                <a:gd name="T14" fmla="*/ 1 w 104"/>
                <a:gd name="T15" fmla="*/ 3 h 4"/>
                <a:gd name="T16" fmla="*/ 0 w 104"/>
                <a:gd name="T17" fmla="*/ 2 h 4"/>
                <a:gd name="T18" fmla="*/ 1 w 104"/>
                <a:gd name="T19" fmla="*/ 0 h 4"/>
                <a:gd name="T20" fmla="*/ 3 w 104"/>
                <a:gd name="T21" fmla="*/ 0 h 4"/>
                <a:gd name="T22" fmla="*/ 6 w 104"/>
                <a:gd name="T23"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4">
                  <a:moveTo>
                    <a:pt x="6" y="2"/>
                  </a:moveTo>
                  <a:lnTo>
                    <a:pt x="3" y="0"/>
                  </a:lnTo>
                  <a:lnTo>
                    <a:pt x="103" y="0"/>
                  </a:lnTo>
                  <a:lnTo>
                    <a:pt x="103" y="3"/>
                  </a:lnTo>
                  <a:lnTo>
                    <a:pt x="3" y="3"/>
                  </a:lnTo>
                  <a:lnTo>
                    <a:pt x="0" y="2"/>
                  </a:lnTo>
                  <a:lnTo>
                    <a:pt x="3" y="3"/>
                  </a:lnTo>
                  <a:lnTo>
                    <a:pt x="1" y="3"/>
                  </a:lnTo>
                  <a:lnTo>
                    <a:pt x="0" y="2"/>
                  </a:lnTo>
                  <a:lnTo>
                    <a:pt x="1" y="0"/>
                  </a:lnTo>
                  <a:lnTo>
                    <a:pt x="3" y="0"/>
                  </a:lnTo>
                  <a:lnTo>
                    <a:pt x="6" y="2"/>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 name="Freeform 83">
              <a:extLst>
                <a:ext uri="{FF2B5EF4-FFF2-40B4-BE49-F238E27FC236}">
                  <a16:creationId xmlns:a16="http://schemas.microsoft.com/office/drawing/2014/main" id="{719DF82A-D62E-4599-886A-0BB1E53AFE59}"/>
                </a:ext>
              </a:extLst>
            </p:cNvPr>
            <p:cNvSpPr>
              <a:spLocks/>
            </p:cNvSpPr>
            <p:nvPr/>
          </p:nvSpPr>
          <p:spPr bwMode="auto">
            <a:xfrm>
              <a:off x="1334" y="2774"/>
              <a:ext cx="5" cy="108"/>
            </a:xfrm>
            <a:custGeom>
              <a:avLst/>
              <a:gdLst>
                <a:gd name="T0" fmla="*/ 3 w 5"/>
                <a:gd name="T1" fmla="*/ 7 h 101"/>
                <a:gd name="T2" fmla="*/ 4 w 5"/>
                <a:gd name="T3" fmla="*/ 3 h 101"/>
                <a:gd name="T4" fmla="*/ 4 w 5"/>
                <a:gd name="T5" fmla="*/ 10 h 101"/>
                <a:gd name="T6" fmla="*/ 4 w 5"/>
                <a:gd name="T7" fmla="*/ 16 h 101"/>
                <a:gd name="T8" fmla="*/ 4 w 5"/>
                <a:gd name="T9" fmla="*/ 22 h 101"/>
                <a:gd name="T10" fmla="*/ 3 w 5"/>
                <a:gd name="T11" fmla="*/ 28 h 101"/>
                <a:gd name="T12" fmla="*/ 3 w 5"/>
                <a:gd name="T13" fmla="*/ 34 h 101"/>
                <a:gd name="T14" fmla="*/ 3 w 5"/>
                <a:gd name="T15" fmla="*/ 40 h 101"/>
                <a:gd name="T16" fmla="*/ 3 w 5"/>
                <a:gd name="T17" fmla="*/ 46 h 101"/>
                <a:gd name="T18" fmla="*/ 3 w 5"/>
                <a:gd name="T19" fmla="*/ 52 h 101"/>
                <a:gd name="T20" fmla="*/ 3 w 5"/>
                <a:gd name="T21" fmla="*/ 58 h 101"/>
                <a:gd name="T22" fmla="*/ 3 w 5"/>
                <a:gd name="T23" fmla="*/ 63 h 101"/>
                <a:gd name="T24" fmla="*/ 3 w 5"/>
                <a:gd name="T25" fmla="*/ 70 h 101"/>
                <a:gd name="T26" fmla="*/ 3 w 5"/>
                <a:gd name="T27" fmla="*/ 75 h 101"/>
                <a:gd name="T28" fmla="*/ 3 w 5"/>
                <a:gd name="T29" fmla="*/ 82 h 101"/>
                <a:gd name="T30" fmla="*/ 3 w 5"/>
                <a:gd name="T31" fmla="*/ 88 h 101"/>
                <a:gd name="T32" fmla="*/ 3 w 5"/>
                <a:gd name="T33" fmla="*/ 93 h 101"/>
                <a:gd name="T34" fmla="*/ 3 w 5"/>
                <a:gd name="T35" fmla="*/ 100 h 101"/>
                <a:gd name="T36" fmla="*/ 0 w 5"/>
                <a:gd name="T37" fmla="*/ 100 h 101"/>
                <a:gd name="T38" fmla="*/ 0 w 5"/>
                <a:gd name="T39" fmla="*/ 93 h 101"/>
                <a:gd name="T40" fmla="*/ 0 w 5"/>
                <a:gd name="T41" fmla="*/ 88 h 101"/>
                <a:gd name="T42" fmla="*/ 0 w 5"/>
                <a:gd name="T43" fmla="*/ 82 h 101"/>
                <a:gd name="T44" fmla="*/ 0 w 5"/>
                <a:gd name="T45" fmla="*/ 75 h 101"/>
                <a:gd name="T46" fmla="*/ 0 w 5"/>
                <a:gd name="T47" fmla="*/ 70 h 101"/>
                <a:gd name="T48" fmla="*/ 0 w 5"/>
                <a:gd name="T49" fmla="*/ 63 h 101"/>
                <a:gd name="T50" fmla="*/ 0 w 5"/>
                <a:gd name="T51" fmla="*/ 58 h 101"/>
                <a:gd name="T52" fmla="*/ 0 w 5"/>
                <a:gd name="T53" fmla="*/ 52 h 101"/>
                <a:gd name="T54" fmla="*/ 0 w 5"/>
                <a:gd name="T55" fmla="*/ 45 h 101"/>
                <a:gd name="T56" fmla="*/ 0 w 5"/>
                <a:gd name="T57" fmla="*/ 39 h 101"/>
                <a:gd name="T58" fmla="*/ 1 w 5"/>
                <a:gd name="T59" fmla="*/ 34 h 101"/>
                <a:gd name="T60" fmla="*/ 1 w 5"/>
                <a:gd name="T61" fmla="*/ 28 h 101"/>
                <a:gd name="T62" fmla="*/ 1 w 5"/>
                <a:gd name="T63" fmla="*/ 21 h 101"/>
                <a:gd name="T64" fmla="*/ 1 w 5"/>
                <a:gd name="T65" fmla="*/ 15 h 101"/>
                <a:gd name="T66" fmla="*/ 1 w 5"/>
                <a:gd name="T67" fmla="*/ 9 h 101"/>
                <a:gd name="T68" fmla="*/ 1 w 5"/>
                <a:gd name="T69" fmla="*/ 3 h 101"/>
                <a:gd name="T70" fmla="*/ 3 w 5"/>
                <a:gd name="T71" fmla="*/ 0 h 101"/>
                <a:gd name="T72" fmla="*/ 1 w 5"/>
                <a:gd name="T73" fmla="*/ 3 h 101"/>
                <a:gd name="T74" fmla="*/ 2 w 5"/>
                <a:gd name="T75" fmla="*/ 1 h 101"/>
                <a:gd name="T76" fmla="*/ 3 w 5"/>
                <a:gd name="T77" fmla="*/ 0 h 101"/>
                <a:gd name="T78" fmla="*/ 4 w 5"/>
                <a:gd name="T79" fmla="*/ 1 h 101"/>
                <a:gd name="T80" fmla="*/ 4 w 5"/>
                <a:gd name="T81" fmla="*/ 3 h 101"/>
                <a:gd name="T82" fmla="*/ 3 w 5"/>
                <a:gd name="T83"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 h="101">
                  <a:moveTo>
                    <a:pt x="3" y="7"/>
                  </a:moveTo>
                  <a:lnTo>
                    <a:pt x="4" y="3"/>
                  </a:lnTo>
                  <a:lnTo>
                    <a:pt x="4" y="10"/>
                  </a:lnTo>
                  <a:lnTo>
                    <a:pt x="4" y="16"/>
                  </a:lnTo>
                  <a:lnTo>
                    <a:pt x="4" y="22"/>
                  </a:lnTo>
                  <a:lnTo>
                    <a:pt x="3" y="28"/>
                  </a:lnTo>
                  <a:lnTo>
                    <a:pt x="3" y="34"/>
                  </a:lnTo>
                  <a:lnTo>
                    <a:pt x="3" y="40"/>
                  </a:lnTo>
                  <a:lnTo>
                    <a:pt x="3" y="46"/>
                  </a:lnTo>
                  <a:lnTo>
                    <a:pt x="3" y="52"/>
                  </a:lnTo>
                  <a:lnTo>
                    <a:pt x="3" y="58"/>
                  </a:lnTo>
                  <a:lnTo>
                    <a:pt x="3" y="63"/>
                  </a:lnTo>
                  <a:lnTo>
                    <a:pt x="3" y="70"/>
                  </a:lnTo>
                  <a:lnTo>
                    <a:pt x="3" y="75"/>
                  </a:lnTo>
                  <a:lnTo>
                    <a:pt x="3" y="82"/>
                  </a:lnTo>
                  <a:lnTo>
                    <a:pt x="3" y="88"/>
                  </a:lnTo>
                  <a:lnTo>
                    <a:pt x="3" y="93"/>
                  </a:lnTo>
                  <a:lnTo>
                    <a:pt x="3" y="100"/>
                  </a:lnTo>
                  <a:lnTo>
                    <a:pt x="0" y="100"/>
                  </a:lnTo>
                  <a:lnTo>
                    <a:pt x="0" y="93"/>
                  </a:lnTo>
                  <a:lnTo>
                    <a:pt x="0" y="88"/>
                  </a:lnTo>
                  <a:lnTo>
                    <a:pt x="0" y="82"/>
                  </a:lnTo>
                  <a:lnTo>
                    <a:pt x="0" y="75"/>
                  </a:lnTo>
                  <a:lnTo>
                    <a:pt x="0" y="70"/>
                  </a:lnTo>
                  <a:lnTo>
                    <a:pt x="0" y="63"/>
                  </a:lnTo>
                  <a:lnTo>
                    <a:pt x="0" y="58"/>
                  </a:lnTo>
                  <a:lnTo>
                    <a:pt x="0" y="52"/>
                  </a:lnTo>
                  <a:lnTo>
                    <a:pt x="0" y="45"/>
                  </a:lnTo>
                  <a:lnTo>
                    <a:pt x="0" y="39"/>
                  </a:lnTo>
                  <a:lnTo>
                    <a:pt x="1" y="34"/>
                  </a:lnTo>
                  <a:lnTo>
                    <a:pt x="1" y="28"/>
                  </a:lnTo>
                  <a:lnTo>
                    <a:pt x="1" y="21"/>
                  </a:lnTo>
                  <a:lnTo>
                    <a:pt x="1" y="15"/>
                  </a:lnTo>
                  <a:lnTo>
                    <a:pt x="1" y="9"/>
                  </a:lnTo>
                  <a:lnTo>
                    <a:pt x="1" y="3"/>
                  </a:lnTo>
                  <a:lnTo>
                    <a:pt x="3" y="0"/>
                  </a:lnTo>
                  <a:lnTo>
                    <a:pt x="1" y="3"/>
                  </a:lnTo>
                  <a:lnTo>
                    <a:pt x="2" y="1"/>
                  </a:lnTo>
                  <a:lnTo>
                    <a:pt x="3" y="0"/>
                  </a:lnTo>
                  <a:lnTo>
                    <a:pt x="4" y="1"/>
                  </a:lnTo>
                  <a:lnTo>
                    <a:pt x="4" y="3"/>
                  </a:lnTo>
                  <a:lnTo>
                    <a:pt x="3" y="7"/>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 name="Freeform 84">
              <a:extLst>
                <a:ext uri="{FF2B5EF4-FFF2-40B4-BE49-F238E27FC236}">
                  <a16:creationId xmlns:a16="http://schemas.microsoft.com/office/drawing/2014/main" id="{77660A11-0AAB-4DE5-9F4A-F208E16C75A3}"/>
                </a:ext>
              </a:extLst>
            </p:cNvPr>
            <p:cNvSpPr>
              <a:spLocks/>
            </p:cNvSpPr>
            <p:nvPr/>
          </p:nvSpPr>
          <p:spPr bwMode="auto">
            <a:xfrm>
              <a:off x="1337" y="2887"/>
              <a:ext cx="116" cy="6"/>
            </a:xfrm>
            <a:custGeom>
              <a:avLst/>
              <a:gdLst>
                <a:gd name="T0" fmla="*/ 0 w 116"/>
                <a:gd name="T1" fmla="*/ 5 h 6"/>
                <a:gd name="T2" fmla="*/ 115 w 116"/>
                <a:gd name="T3" fmla="*/ 5 h 6"/>
                <a:gd name="T4" fmla="*/ 101 w 116"/>
                <a:gd name="T5" fmla="*/ 0 h 6"/>
                <a:gd name="T6" fmla="*/ 0 w 116"/>
                <a:gd name="T7" fmla="*/ 0 h 6"/>
                <a:gd name="T8" fmla="*/ 0 w 116"/>
                <a:gd name="T9" fmla="*/ 5 h 6"/>
              </a:gdLst>
              <a:ahLst/>
              <a:cxnLst>
                <a:cxn ang="0">
                  <a:pos x="T0" y="T1"/>
                </a:cxn>
                <a:cxn ang="0">
                  <a:pos x="T2" y="T3"/>
                </a:cxn>
                <a:cxn ang="0">
                  <a:pos x="T4" y="T5"/>
                </a:cxn>
                <a:cxn ang="0">
                  <a:pos x="T6" y="T7"/>
                </a:cxn>
                <a:cxn ang="0">
                  <a:pos x="T8" y="T9"/>
                </a:cxn>
              </a:cxnLst>
              <a:rect l="0" t="0" r="r" b="b"/>
              <a:pathLst>
                <a:path w="116" h="6">
                  <a:moveTo>
                    <a:pt x="0" y="5"/>
                  </a:moveTo>
                  <a:lnTo>
                    <a:pt x="115" y="5"/>
                  </a:lnTo>
                  <a:lnTo>
                    <a:pt x="101" y="0"/>
                  </a:lnTo>
                  <a:lnTo>
                    <a:pt x="0" y="0"/>
                  </a:lnTo>
                  <a:lnTo>
                    <a:pt x="0" y="5"/>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 name="Freeform 85">
              <a:extLst>
                <a:ext uri="{FF2B5EF4-FFF2-40B4-BE49-F238E27FC236}">
                  <a16:creationId xmlns:a16="http://schemas.microsoft.com/office/drawing/2014/main" id="{5D7E375E-B076-43ED-B585-F1783569807C}"/>
                </a:ext>
              </a:extLst>
            </p:cNvPr>
            <p:cNvSpPr>
              <a:spLocks/>
            </p:cNvSpPr>
            <p:nvPr/>
          </p:nvSpPr>
          <p:spPr bwMode="auto">
            <a:xfrm>
              <a:off x="1337" y="2893"/>
              <a:ext cx="119" cy="4"/>
            </a:xfrm>
            <a:custGeom>
              <a:avLst/>
              <a:gdLst>
                <a:gd name="T0" fmla="*/ 116 w 119"/>
                <a:gd name="T1" fmla="*/ 0 h 3"/>
                <a:gd name="T2" fmla="*/ 115 w 119"/>
                <a:gd name="T3" fmla="*/ 2 h 3"/>
                <a:gd name="T4" fmla="*/ 0 w 119"/>
                <a:gd name="T5" fmla="*/ 2 h 3"/>
                <a:gd name="T6" fmla="*/ 0 w 119"/>
                <a:gd name="T7" fmla="*/ 0 h 3"/>
                <a:gd name="T8" fmla="*/ 115 w 119"/>
                <a:gd name="T9" fmla="*/ 0 h 3"/>
                <a:gd name="T10" fmla="*/ 114 w 119"/>
                <a:gd name="T11" fmla="*/ 2 h 3"/>
                <a:gd name="T12" fmla="*/ 115 w 119"/>
                <a:gd name="T13" fmla="*/ 0 h 3"/>
                <a:gd name="T14" fmla="*/ 117 w 119"/>
                <a:gd name="T15" fmla="*/ 0 h 3"/>
                <a:gd name="T16" fmla="*/ 118 w 119"/>
                <a:gd name="T17" fmla="*/ 1 h 3"/>
                <a:gd name="T18" fmla="*/ 117 w 119"/>
                <a:gd name="T19" fmla="*/ 2 h 3"/>
                <a:gd name="T20" fmla="*/ 115 w 119"/>
                <a:gd name="T21" fmla="*/ 2 h 3"/>
                <a:gd name="T22" fmla="*/ 116 w 119"/>
                <a:gd name="T2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3">
                  <a:moveTo>
                    <a:pt x="116" y="0"/>
                  </a:moveTo>
                  <a:lnTo>
                    <a:pt x="115" y="2"/>
                  </a:lnTo>
                  <a:lnTo>
                    <a:pt x="0" y="2"/>
                  </a:lnTo>
                  <a:lnTo>
                    <a:pt x="0" y="0"/>
                  </a:lnTo>
                  <a:lnTo>
                    <a:pt x="115" y="0"/>
                  </a:lnTo>
                  <a:lnTo>
                    <a:pt x="114" y="2"/>
                  </a:lnTo>
                  <a:lnTo>
                    <a:pt x="115" y="0"/>
                  </a:lnTo>
                  <a:lnTo>
                    <a:pt x="117" y="0"/>
                  </a:lnTo>
                  <a:lnTo>
                    <a:pt x="118" y="1"/>
                  </a:lnTo>
                  <a:lnTo>
                    <a:pt x="117" y="2"/>
                  </a:lnTo>
                  <a:lnTo>
                    <a:pt x="115" y="2"/>
                  </a:lnTo>
                  <a:lnTo>
                    <a:pt x="116"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 name="Freeform 86">
              <a:extLst>
                <a:ext uri="{FF2B5EF4-FFF2-40B4-BE49-F238E27FC236}">
                  <a16:creationId xmlns:a16="http://schemas.microsoft.com/office/drawing/2014/main" id="{4AD9EAC0-5091-409C-BEAE-9CDB6BAF9BC5}"/>
                </a:ext>
              </a:extLst>
            </p:cNvPr>
            <p:cNvSpPr>
              <a:spLocks/>
            </p:cNvSpPr>
            <p:nvPr/>
          </p:nvSpPr>
          <p:spPr bwMode="auto">
            <a:xfrm>
              <a:off x="1438" y="2884"/>
              <a:ext cx="15" cy="13"/>
            </a:xfrm>
            <a:custGeom>
              <a:avLst/>
              <a:gdLst>
                <a:gd name="T0" fmla="*/ 2 w 15"/>
                <a:gd name="T1" fmla="*/ 0 h 12"/>
                <a:gd name="T2" fmla="*/ 3 w 15"/>
                <a:gd name="T3" fmla="*/ 1 h 12"/>
                <a:gd name="T4" fmla="*/ 14 w 15"/>
                <a:gd name="T5" fmla="*/ 7 h 12"/>
                <a:gd name="T6" fmla="*/ 12 w 15"/>
                <a:gd name="T7" fmla="*/ 11 h 12"/>
                <a:gd name="T8" fmla="*/ 1 w 15"/>
                <a:gd name="T9" fmla="*/ 4 h 12"/>
                <a:gd name="T10" fmla="*/ 2 w 15"/>
                <a:gd name="T11" fmla="*/ 5 h 12"/>
                <a:gd name="T12" fmla="*/ 1 w 15"/>
                <a:gd name="T13" fmla="*/ 4 h 12"/>
                <a:gd name="T14" fmla="*/ 0 w 15"/>
                <a:gd name="T15" fmla="*/ 3 h 12"/>
                <a:gd name="T16" fmla="*/ 0 w 15"/>
                <a:gd name="T17" fmla="*/ 1 h 12"/>
                <a:gd name="T18" fmla="*/ 2 w 15"/>
                <a:gd name="T19" fmla="*/ 1 h 12"/>
                <a:gd name="T20" fmla="*/ 3 w 15"/>
                <a:gd name="T21" fmla="*/ 1 h 12"/>
                <a:gd name="T22" fmla="*/ 2 w 15"/>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2">
                  <a:moveTo>
                    <a:pt x="2" y="0"/>
                  </a:moveTo>
                  <a:lnTo>
                    <a:pt x="3" y="1"/>
                  </a:lnTo>
                  <a:lnTo>
                    <a:pt x="14" y="7"/>
                  </a:lnTo>
                  <a:lnTo>
                    <a:pt x="12" y="11"/>
                  </a:lnTo>
                  <a:lnTo>
                    <a:pt x="1" y="4"/>
                  </a:lnTo>
                  <a:lnTo>
                    <a:pt x="2" y="5"/>
                  </a:lnTo>
                  <a:lnTo>
                    <a:pt x="1" y="4"/>
                  </a:lnTo>
                  <a:lnTo>
                    <a:pt x="0" y="3"/>
                  </a:lnTo>
                  <a:lnTo>
                    <a:pt x="0" y="1"/>
                  </a:lnTo>
                  <a:lnTo>
                    <a:pt x="2" y="1"/>
                  </a:lnTo>
                  <a:lnTo>
                    <a:pt x="3" y="1"/>
                  </a:lnTo>
                  <a:lnTo>
                    <a:pt x="2"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 name="Freeform 87">
              <a:extLst>
                <a:ext uri="{FF2B5EF4-FFF2-40B4-BE49-F238E27FC236}">
                  <a16:creationId xmlns:a16="http://schemas.microsoft.com/office/drawing/2014/main" id="{38E8A615-5669-4E2E-8870-1B360D1A4DE4}"/>
                </a:ext>
              </a:extLst>
            </p:cNvPr>
            <p:cNvSpPr>
              <a:spLocks/>
            </p:cNvSpPr>
            <p:nvPr/>
          </p:nvSpPr>
          <p:spPr bwMode="auto">
            <a:xfrm>
              <a:off x="1335" y="2884"/>
              <a:ext cx="103" cy="3"/>
            </a:xfrm>
            <a:custGeom>
              <a:avLst/>
              <a:gdLst>
                <a:gd name="T0" fmla="*/ 0 w 103"/>
                <a:gd name="T1" fmla="*/ 1 h 3"/>
                <a:gd name="T2" fmla="*/ 3 w 103"/>
                <a:gd name="T3" fmla="*/ 0 h 3"/>
                <a:gd name="T4" fmla="*/ 102 w 103"/>
                <a:gd name="T5" fmla="*/ 0 h 3"/>
                <a:gd name="T6" fmla="*/ 102 w 103"/>
                <a:gd name="T7" fmla="*/ 2 h 3"/>
                <a:gd name="T8" fmla="*/ 3 w 103"/>
                <a:gd name="T9" fmla="*/ 2 h 3"/>
                <a:gd name="T10" fmla="*/ 6 w 103"/>
                <a:gd name="T11" fmla="*/ 1 h 3"/>
                <a:gd name="T12" fmla="*/ 3 w 103"/>
                <a:gd name="T13" fmla="*/ 2 h 3"/>
                <a:gd name="T14" fmla="*/ 1 w 103"/>
                <a:gd name="T15" fmla="*/ 2 h 3"/>
                <a:gd name="T16" fmla="*/ 0 w 103"/>
                <a:gd name="T17" fmla="*/ 1 h 3"/>
                <a:gd name="T18" fmla="*/ 1 w 103"/>
                <a:gd name="T19" fmla="*/ 0 h 3"/>
                <a:gd name="T20" fmla="*/ 3 w 103"/>
                <a:gd name="T21" fmla="*/ 0 h 3"/>
                <a:gd name="T22" fmla="*/ 0 w 103"/>
                <a:gd name="T23"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3" h="3">
                  <a:moveTo>
                    <a:pt x="0" y="1"/>
                  </a:moveTo>
                  <a:lnTo>
                    <a:pt x="3" y="0"/>
                  </a:lnTo>
                  <a:lnTo>
                    <a:pt x="102" y="0"/>
                  </a:lnTo>
                  <a:lnTo>
                    <a:pt x="102" y="2"/>
                  </a:lnTo>
                  <a:lnTo>
                    <a:pt x="3" y="2"/>
                  </a:lnTo>
                  <a:lnTo>
                    <a:pt x="6" y="1"/>
                  </a:lnTo>
                  <a:lnTo>
                    <a:pt x="3" y="2"/>
                  </a:lnTo>
                  <a:lnTo>
                    <a:pt x="1" y="2"/>
                  </a:lnTo>
                  <a:lnTo>
                    <a:pt x="0" y="1"/>
                  </a:lnTo>
                  <a:lnTo>
                    <a:pt x="1" y="0"/>
                  </a:lnTo>
                  <a:lnTo>
                    <a:pt x="3" y="0"/>
                  </a:lnTo>
                  <a:lnTo>
                    <a:pt x="0" y="1"/>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0" name="Freeform 88">
              <a:extLst>
                <a:ext uri="{FF2B5EF4-FFF2-40B4-BE49-F238E27FC236}">
                  <a16:creationId xmlns:a16="http://schemas.microsoft.com/office/drawing/2014/main" id="{3133E37D-F761-4EE0-BD90-C473F2534061}"/>
                </a:ext>
              </a:extLst>
            </p:cNvPr>
            <p:cNvSpPr>
              <a:spLocks/>
            </p:cNvSpPr>
            <p:nvPr/>
          </p:nvSpPr>
          <p:spPr bwMode="auto">
            <a:xfrm>
              <a:off x="1335" y="2887"/>
              <a:ext cx="1" cy="10"/>
            </a:xfrm>
            <a:custGeom>
              <a:avLst/>
              <a:gdLst>
                <a:gd name="T0" fmla="*/ 0 w 1"/>
                <a:gd name="T1" fmla="*/ 8 h 9"/>
                <a:gd name="T2" fmla="*/ 0 w 1"/>
                <a:gd name="T3" fmla="*/ 6 h 9"/>
                <a:gd name="T4" fmla="*/ 0 w 1"/>
                <a:gd name="T5" fmla="*/ 0 h 9"/>
                <a:gd name="T6" fmla="*/ 0 w 1"/>
                <a:gd name="T7" fmla="*/ 0 h 9"/>
                <a:gd name="T8" fmla="*/ 0 w 1"/>
                <a:gd name="T9" fmla="*/ 6 h 9"/>
                <a:gd name="T10" fmla="*/ 0 w 1"/>
                <a:gd name="T11" fmla="*/ 4 h 9"/>
                <a:gd name="T12" fmla="*/ 0 w 1"/>
                <a:gd name="T13" fmla="*/ 6 h 9"/>
                <a:gd name="T14" fmla="*/ 0 w 1"/>
                <a:gd name="T15" fmla="*/ 7 h 9"/>
                <a:gd name="T16" fmla="*/ 0 w 1"/>
                <a:gd name="T17" fmla="*/ 8 h 9"/>
                <a:gd name="T18" fmla="*/ 0 w 1"/>
                <a:gd name="T19" fmla="*/ 7 h 9"/>
                <a:gd name="T20" fmla="*/ 0 w 1"/>
                <a:gd name="T21" fmla="*/ 6 h 9"/>
                <a:gd name="T22" fmla="*/ 0 w 1"/>
                <a:gd name="T23"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9">
                  <a:moveTo>
                    <a:pt x="0" y="8"/>
                  </a:moveTo>
                  <a:lnTo>
                    <a:pt x="0" y="6"/>
                  </a:lnTo>
                  <a:lnTo>
                    <a:pt x="0" y="0"/>
                  </a:lnTo>
                  <a:lnTo>
                    <a:pt x="0" y="0"/>
                  </a:lnTo>
                  <a:lnTo>
                    <a:pt x="0" y="6"/>
                  </a:lnTo>
                  <a:lnTo>
                    <a:pt x="0" y="4"/>
                  </a:lnTo>
                  <a:lnTo>
                    <a:pt x="0" y="6"/>
                  </a:lnTo>
                  <a:lnTo>
                    <a:pt x="0" y="7"/>
                  </a:lnTo>
                  <a:lnTo>
                    <a:pt x="0" y="8"/>
                  </a:lnTo>
                  <a:lnTo>
                    <a:pt x="0" y="7"/>
                  </a:lnTo>
                  <a:lnTo>
                    <a:pt x="0" y="6"/>
                  </a:lnTo>
                  <a:lnTo>
                    <a:pt x="0" y="8"/>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 name="Freeform 89">
              <a:extLst>
                <a:ext uri="{FF2B5EF4-FFF2-40B4-BE49-F238E27FC236}">
                  <a16:creationId xmlns:a16="http://schemas.microsoft.com/office/drawing/2014/main" id="{BF41652F-EECD-45EC-B629-D79D293C3A3C}"/>
                </a:ext>
              </a:extLst>
            </p:cNvPr>
            <p:cNvSpPr>
              <a:spLocks/>
            </p:cNvSpPr>
            <p:nvPr/>
          </p:nvSpPr>
          <p:spPr bwMode="auto">
            <a:xfrm>
              <a:off x="1342" y="2781"/>
              <a:ext cx="92" cy="99"/>
            </a:xfrm>
            <a:custGeom>
              <a:avLst/>
              <a:gdLst>
                <a:gd name="T0" fmla="*/ 9 w 92"/>
                <a:gd name="T1" fmla="*/ 0 h 92"/>
                <a:gd name="T2" fmla="*/ 8 w 92"/>
                <a:gd name="T3" fmla="*/ 0 h 92"/>
                <a:gd name="T4" fmla="*/ 6 w 92"/>
                <a:gd name="T5" fmla="*/ 2 h 92"/>
                <a:gd name="T6" fmla="*/ 4 w 92"/>
                <a:gd name="T7" fmla="*/ 5 h 92"/>
                <a:gd name="T8" fmla="*/ 3 w 92"/>
                <a:gd name="T9" fmla="*/ 8 h 92"/>
                <a:gd name="T10" fmla="*/ 3 w 92"/>
                <a:gd name="T11" fmla="*/ 9 h 92"/>
                <a:gd name="T12" fmla="*/ 0 w 92"/>
                <a:gd name="T13" fmla="*/ 82 h 92"/>
                <a:gd name="T14" fmla="*/ 1 w 92"/>
                <a:gd name="T15" fmla="*/ 83 h 92"/>
                <a:gd name="T16" fmla="*/ 3 w 92"/>
                <a:gd name="T17" fmla="*/ 86 h 92"/>
                <a:gd name="T18" fmla="*/ 5 w 92"/>
                <a:gd name="T19" fmla="*/ 89 h 92"/>
                <a:gd name="T20" fmla="*/ 8 w 92"/>
                <a:gd name="T21" fmla="*/ 91 h 92"/>
                <a:gd name="T22" fmla="*/ 9 w 92"/>
                <a:gd name="T23" fmla="*/ 91 h 92"/>
                <a:gd name="T24" fmla="*/ 12 w 92"/>
                <a:gd name="T25" fmla="*/ 90 h 92"/>
                <a:gd name="T26" fmla="*/ 15 w 92"/>
                <a:gd name="T27" fmla="*/ 89 h 92"/>
                <a:gd name="T28" fmla="*/ 16 w 92"/>
                <a:gd name="T29" fmla="*/ 85 h 92"/>
                <a:gd name="T30" fmla="*/ 17 w 92"/>
                <a:gd name="T31" fmla="*/ 82 h 92"/>
                <a:gd name="T32" fmla="*/ 17 w 92"/>
                <a:gd name="T33" fmla="*/ 10 h 92"/>
                <a:gd name="T34" fmla="*/ 16 w 92"/>
                <a:gd name="T35" fmla="*/ 6 h 92"/>
                <a:gd name="T36" fmla="*/ 15 w 92"/>
                <a:gd name="T37" fmla="*/ 3 h 92"/>
                <a:gd name="T38" fmla="*/ 12 w 92"/>
                <a:gd name="T39" fmla="*/ 2 h 92"/>
                <a:gd name="T40" fmla="*/ 9 w 92"/>
                <a:gd name="T41" fmla="*/ 0 h 92"/>
                <a:gd name="T42" fmla="*/ 20 w 92"/>
                <a:gd name="T43" fmla="*/ 0 h 92"/>
                <a:gd name="T44" fmla="*/ 31 w 92"/>
                <a:gd name="T45" fmla="*/ 0 h 92"/>
                <a:gd name="T46" fmla="*/ 41 w 92"/>
                <a:gd name="T47" fmla="*/ 0 h 92"/>
                <a:gd name="T48" fmla="*/ 50 w 92"/>
                <a:gd name="T49" fmla="*/ 1 h 92"/>
                <a:gd name="T50" fmla="*/ 58 w 92"/>
                <a:gd name="T51" fmla="*/ 2 h 92"/>
                <a:gd name="T52" fmla="*/ 64 w 92"/>
                <a:gd name="T53" fmla="*/ 2 h 92"/>
                <a:gd name="T54" fmla="*/ 70 w 92"/>
                <a:gd name="T55" fmla="*/ 3 h 92"/>
                <a:gd name="T56" fmla="*/ 74 w 92"/>
                <a:gd name="T57" fmla="*/ 6 h 92"/>
                <a:gd name="T58" fmla="*/ 78 w 92"/>
                <a:gd name="T59" fmla="*/ 8 h 92"/>
                <a:gd name="T60" fmla="*/ 82 w 92"/>
                <a:gd name="T61" fmla="*/ 11 h 92"/>
                <a:gd name="T62" fmla="*/ 84 w 92"/>
                <a:gd name="T63" fmla="*/ 15 h 92"/>
                <a:gd name="T64" fmla="*/ 86 w 92"/>
                <a:gd name="T65" fmla="*/ 19 h 92"/>
                <a:gd name="T66" fmla="*/ 87 w 92"/>
                <a:gd name="T67" fmla="*/ 24 h 92"/>
                <a:gd name="T68" fmla="*/ 89 w 92"/>
                <a:gd name="T69" fmla="*/ 30 h 92"/>
                <a:gd name="T70" fmla="*/ 90 w 92"/>
                <a:gd name="T71" fmla="*/ 37 h 92"/>
                <a:gd name="T72" fmla="*/ 90 w 92"/>
                <a:gd name="T73" fmla="*/ 46 h 92"/>
                <a:gd name="T74" fmla="*/ 91 w 92"/>
                <a:gd name="T75" fmla="*/ 54 h 92"/>
                <a:gd name="T76" fmla="*/ 82 w 92"/>
                <a:gd name="T77" fmla="*/ 54 h 92"/>
                <a:gd name="T78" fmla="*/ 74 w 92"/>
                <a:gd name="T79" fmla="*/ 53 h 92"/>
                <a:gd name="T80" fmla="*/ 68 w 92"/>
                <a:gd name="T81" fmla="*/ 51 h 92"/>
                <a:gd name="T82" fmla="*/ 63 w 92"/>
                <a:gd name="T83" fmla="*/ 49 h 92"/>
                <a:gd name="T84" fmla="*/ 58 w 92"/>
                <a:gd name="T85" fmla="*/ 46 h 92"/>
                <a:gd name="T86" fmla="*/ 54 w 92"/>
                <a:gd name="T87" fmla="*/ 43 h 92"/>
                <a:gd name="T88" fmla="*/ 51 w 92"/>
                <a:gd name="T89" fmla="*/ 39 h 92"/>
                <a:gd name="T90" fmla="*/ 48 w 92"/>
                <a:gd name="T91" fmla="*/ 36 h 92"/>
                <a:gd name="T92" fmla="*/ 45 w 92"/>
                <a:gd name="T93" fmla="*/ 31 h 92"/>
                <a:gd name="T94" fmla="*/ 43 w 92"/>
                <a:gd name="T95" fmla="*/ 27 h 92"/>
                <a:gd name="T96" fmla="*/ 40 w 92"/>
                <a:gd name="T97" fmla="*/ 22 h 92"/>
                <a:gd name="T98" fmla="*/ 37 w 92"/>
                <a:gd name="T99" fmla="*/ 18 h 92"/>
                <a:gd name="T100" fmla="*/ 34 w 92"/>
                <a:gd name="T101" fmla="*/ 13 h 92"/>
                <a:gd name="T102" fmla="*/ 31 w 92"/>
                <a:gd name="T103" fmla="*/ 9 h 92"/>
                <a:gd name="T104" fmla="*/ 25 w 92"/>
                <a:gd name="T105" fmla="*/ 5 h 92"/>
                <a:gd name="T106" fmla="*/ 20 w 92"/>
                <a:gd name="T107" fmla="*/ 0 h 92"/>
                <a:gd name="T108" fmla="*/ 9 w 92"/>
                <a:gd name="T10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2" h="92">
                  <a:moveTo>
                    <a:pt x="9" y="0"/>
                  </a:moveTo>
                  <a:lnTo>
                    <a:pt x="8" y="0"/>
                  </a:lnTo>
                  <a:lnTo>
                    <a:pt x="6" y="2"/>
                  </a:lnTo>
                  <a:lnTo>
                    <a:pt x="4" y="5"/>
                  </a:lnTo>
                  <a:lnTo>
                    <a:pt x="3" y="8"/>
                  </a:lnTo>
                  <a:lnTo>
                    <a:pt x="3" y="9"/>
                  </a:lnTo>
                  <a:lnTo>
                    <a:pt x="0" y="82"/>
                  </a:lnTo>
                  <a:lnTo>
                    <a:pt x="1" y="83"/>
                  </a:lnTo>
                  <a:lnTo>
                    <a:pt x="3" y="86"/>
                  </a:lnTo>
                  <a:lnTo>
                    <a:pt x="5" y="89"/>
                  </a:lnTo>
                  <a:lnTo>
                    <a:pt x="8" y="91"/>
                  </a:lnTo>
                  <a:lnTo>
                    <a:pt x="9" y="91"/>
                  </a:lnTo>
                  <a:lnTo>
                    <a:pt x="12" y="90"/>
                  </a:lnTo>
                  <a:lnTo>
                    <a:pt x="15" y="89"/>
                  </a:lnTo>
                  <a:lnTo>
                    <a:pt x="16" y="85"/>
                  </a:lnTo>
                  <a:lnTo>
                    <a:pt x="17" y="82"/>
                  </a:lnTo>
                  <a:lnTo>
                    <a:pt x="17" y="10"/>
                  </a:lnTo>
                  <a:lnTo>
                    <a:pt x="16" y="6"/>
                  </a:lnTo>
                  <a:lnTo>
                    <a:pt x="15" y="3"/>
                  </a:lnTo>
                  <a:lnTo>
                    <a:pt x="12" y="2"/>
                  </a:lnTo>
                  <a:lnTo>
                    <a:pt x="9" y="0"/>
                  </a:lnTo>
                  <a:lnTo>
                    <a:pt x="20" y="0"/>
                  </a:lnTo>
                  <a:lnTo>
                    <a:pt x="31" y="0"/>
                  </a:lnTo>
                  <a:lnTo>
                    <a:pt x="41" y="0"/>
                  </a:lnTo>
                  <a:lnTo>
                    <a:pt x="50" y="1"/>
                  </a:lnTo>
                  <a:lnTo>
                    <a:pt x="58" y="2"/>
                  </a:lnTo>
                  <a:lnTo>
                    <a:pt x="64" y="2"/>
                  </a:lnTo>
                  <a:lnTo>
                    <a:pt x="70" y="3"/>
                  </a:lnTo>
                  <a:lnTo>
                    <a:pt x="74" y="6"/>
                  </a:lnTo>
                  <a:lnTo>
                    <a:pt x="78" y="8"/>
                  </a:lnTo>
                  <a:lnTo>
                    <a:pt x="82" y="11"/>
                  </a:lnTo>
                  <a:lnTo>
                    <a:pt x="84" y="15"/>
                  </a:lnTo>
                  <a:lnTo>
                    <a:pt x="86" y="19"/>
                  </a:lnTo>
                  <a:lnTo>
                    <a:pt x="87" y="24"/>
                  </a:lnTo>
                  <a:lnTo>
                    <a:pt x="89" y="30"/>
                  </a:lnTo>
                  <a:lnTo>
                    <a:pt x="90" y="37"/>
                  </a:lnTo>
                  <a:lnTo>
                    <a:pt x="90" y="46"/>
                  </a:lnTo>
                  <a:lnTo>
                    <a:pt x="91" y="54"/>
                  </a:lnTo>
                  <a:lnTo>
                    <a:pt x="82" y="54"/>
                  </a:lnTo>
                  <a:lnTo>
                    <a:pt x="74" y="53"/>
                  </a:lnTo>
                  <a:lnTo>
                    <a:pt x="68" y="51"/>
                  </a:lnTo>
                  <a:lnTo>
                    <a:pt x="63" y="49"/>
                  </a:lnTo>
                  <a:lnTo>
                    <a:pt x="58" y="46"/>
                  </a:lnTo>
                  <a:lnTo>
                    <a:pt x="54" y="43"/>
                  </a:lnTo>
                  <a:lnTo>
                    <a:pt x="51" y="39"/>
                  </a:lnTo>
                  <a:lnTo>
                    <a:pt x="48" y="36"/>
                  </a:lnTo>
                  <a:lnTo>
                    <a:pt x="45" y="31"/>
                  </a:lnTo>
                  <a:lnTo>
                    <a:pt x="43" y="27"/>
                  </a:lnTo>
                  <a:lnTo>
                    <a:pt x="40" y="22"/>
                  </a:lnTo>
                  <a:lnTo>
                    <a:pt x="37" y="18"/>
                  </a:lnTo>
                  <a:lnTo>
                    <a:pt x="34" y="13"/>
                  </a:lnTo>
                  <a:lnTo>
                    <a:pt x="31" y="9"/>
                  </a:lnTo>
                  <a:lnTo>
                    <a:pt x="25" y="5"/>
                  </a:lnTo>
                  <a:lnTo>
                    <a:pt x="20" y="0"/>
                  </a:lnTo>
                  <a:lnTo>
                    <a:pt x="9"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 name="Freeform 90">
              <a:extLst>
                <a:ext uri="{FF2B5EF4-FFF2-40B4-BE49-F238E27FC236}">
                  <a16:creationId xmlns:a16="http://schemas.microsoft.com/office/drawing/2014/main" id="{1DB16F90-8B85-4C37-B66C-CFE404E9F785}"/>
                </a:ext>
              </a:extLst>
            </p:cNvPr>
            <p:cNvSpPr>
              <a:spLocks/>
            </p:cNvSpPr>
            <p:nvPr/>
          </p:nvSpPr>
          <p:spPr bwMode="auto">
            <a:xfrm>
              <a:off x="2057" y="2368"/>
              <a:ext cx="1337" cy="355"/>
            </a:xfrm>
            <a:custGeom>
              <a:avLst/>
              <a:gdLst>
                <a:gd name="T0" fmla="*/ 71 w 1337"/>
                <a:gd name="T1" fmla="*/ 328 h 333"/>
                <a:gd name="T2" fmla="*/ 45 w 1337"/>
                <a:gd name="T3" fmla="*/ 324 h 333"/>
                <a:gd name="T4" fmla="*/ 27 w 1337"/>
                <a:gd name="T5" fmla="*/ 319 h 333"/>
                <a:gd name="T6" fmla="*/ 13 w 1337"/>
                <a:gd name="T7" fmla="*/ 312 h 333"/>
                <a:gd name="T8" fmla="*/ 5 w 1337"/>
                <a:gd name="T9" fmla="*/ 305 h 333"/>
                <a:gd name="T10" fmla="*/ 1 w 1337"/>
                <a:gd name="T11" fmla="*/ 294 h 333"/>
                <a:gd name="T12" fmla="*/ 1 w 1337"/>
                <a:gd name="T13" fmla="*/ 283 h 333"/>
                <a:gd name="T14" fmla="*/ 5 w 1337"/>
                <a:gd name="T15" fmla="*/ 270 h 333"/>
                <a:gd name="T16" fmla="*/ 12 w 1337"/>
                <a:gd name="T17" fmla="*/ 257 h 333"/>
                <a:gd name="T18" fmla="*/ 232 w 1337"/>
                <a:gd name="T19" fmla="*/ 41 h 333"/>
                <a:gd name="T20" fmla="*/ 246 w 1337"/>
                <a:gd name="T21" fmla="*/ 33 h 333"/>
                <a:gd name="T22" fmla="*/ 261 w 1337"/>
                <a:gd name="T23" fmla="*/ 27 h 333"/>
                <a:gd name="T24" fmla="*/ 277 w 1337"/>
                <a:gd name="T25" fmla="*/ 21 h 333"/>
                <a:gd name="T26" fmla="*/ 294 w 1337"/>
                <a:gd name="T27" fmla="*/ 18 h 333"/>
                <a:gd name="T28" fmla="*/ 312 w 1337"/>
                <a:gd name="T29" fmla="*/ 15 h 333"/>
                <a:gd name="T30" fmla="*/ 330 w 1337"/>
                <a:gd name="T31" fmla="*/ 15 h 333"/>
                <a:gd name="T32" fmla="*/ 350 w 1337"/>
                <a:gd name="T33" fmla="*/ 13 h 333"/>
                <a:gd name="T34" fmla="*/ 375 w 1337"/>
                <a:gd name="T35" fmla="*/ 12 h 333"/>
                <a:gd name="T36" fmla="*/ 405 w 1337"/>
                <a:gd name="T37" fmla="*/ 9 h 333"/>
                <a:gd name="T38" fmla="*/ 436 w 1337"/>
                <a:gd name="T39" fmla="*/ 9 h 333"/>
                <a:gd name="T40" fmla="*/ 467 w 1337"/>
                <a:gd name="T41" fmla="*/ 7 h 333"/>
                <a:gd name="T42" fmla="*/ 496 w 1337"/>
                <a:gd name="T43" fmla="*/ 5 h 333"/>
                <a:gd name="T44" fmla="*/ 526 w 1337"/>
                <a:gd name="T45" fmla="*/ 4 h 333"/>
                <a:gd name="T46" fmla="*/ 556 w 1337"/>
                <a:gd name="T47" fmla="*/ 3 h 333"/>
                <a:gd name="T48" fmla="*/ 587 w 1337"/>
                <a:gd name="T49" fmla="*/ 3 h 333"/>
                <a:gd name="T50" fmla="*/ 617 w 1337"/>
                <a:gd name="T51" fmla="*/ 2 h 333"/>
                <a:gd name="T52" fmla="*/ 647 w 1337"/>
                <a:gd name="T53" fmla="*/ 1 h 333"/>
                <a:gd name="T54" fmla="*/ 677 w 1337"/>
                <a:gd name="T55" fmla="*/ 0 h 333"/>
                <a:gd name="T56" fmla="*/ 708 w 1337"/>
                <a:gd name="T57" fmla="*/ 0 h 333"/>
                <a:gd name="T58" fmla="*/ 738 w 1337"/>
                <a:gd name="T59" fmla="*/ 0 h 333"/>
                <a:gd name="T60" fmla="*/ 769 w 1337"/>
                <a:gd name="T61" fmla="*/ 1 h 333"/>
                <a:gd name="T62" fmla="*/ 800 w 1337"/>
                <a:gd name="T63" fmla="*/ 2 h 333"/>
                <a:gd name="T64" fmla="*/ 830 w 1337"/>
                <a:gd name="T65" fmla="*/ 2 h 333"/>
                <a:gd name="T66" fmla="*/ 856 w 1337"/>
                <a:gd name="T67" fmla="*/ 3 h 333"/>
                <a:gd name="T68" fmla="*/ 873 w 1337"/>
                <a:gd name="T69" fmla="*/ 3 h 333"/>
                <a:gd name="T70" fmla="*/ 889 w 1337"/>
                <a:gd name="T71" fmla="*/ 4 h 333"/>
                <a:gd name="T72" fmla="*/ 905 w 1337"/>
                <a:gd name="T73" fmla="*/ 7 h 333"/>
                <a:gd name="T74" fmla="*/ 919 w 1337"/>
                <a:gd name="T75" fmla="*/ 9 h 333"/>
                <a:gd name="T76" fmla="*/ 934 w 1337"/>
                <a:gd name="T77" fmla="*/ 15 h 333"/>
                <a:gd name="T78" fmla="*/ 948 w 1337"/>
                <a:gd name="T79" fmla="*/ 21 h 333"/>
                <a:gd name="T80" fmla="*/ 962 w 1337"/>
                <a:gd name="T81" fmla="*/ 28 h 333"/>
                <a:gd name="T82" fmla="*/ 981 w 1337"/>
                <a:gd name="T83" fmla="*/ 39 h 333"/>
                <a:gd name="T84" fmla="*/ 1003 w 1337"/>
                <a:gd name="T85" fmla="*/ 51 h 333"/>
                <a:gd name="T86" fmla="*/ 1025 w 1337"/>
                <a:gd name="T87" fmla="*/ 65 h 333"/>
                <a:gd name="T88" fmla="*/ 1047 w 1337"/>
                <a:gd name="T89" fmla="*/ 79 h 333"/>
                <a:gd name="T90" fmla="*/ 1070 w 1337"/>
                <a:gd name="T91" fmla="*/ 94 h 333"/>
                <a:gd name="T92" fmla="*/ 1092 w 1337"/>
                <a:gd name="T93" fmla="*/ 108 h 333"/>
                <a:gd name="T94" fmla="*/ 1113 w 1337"/>
                <a:gd name="T95" fmla="*/ 124 h 333"/>
                <a:gd name="T96" fmla="*/ 1135 w 1337"/>
                <a:gd name="T97" fmla="*/ 139 h 333"/>
                <a:gd name="T98" fmla="*/ 1156 w 1337"/>
                <a:gd name="T99" fmla="*/ 154 h 333"/>
                <a:gd name="T100" fmla="*/ 1177 w 1337"/>
                <a:gd name="T101" fmla="*/ 171 h 333"/>
                <a:gd name="T102" fmla="*/ 1198 w 1337"/>
                <a:gd name="T103" fmla="*/ 187 h 333"/>
                <a:gd name="T104" fmla="*/ 1219 w 1337"/>
                <a:gd name="T105" fmla="*/ 203 h 333"/>
                <a:gd name="T106" fmla="*/ 1239 w 1337"/>
                <a:gd name="T107" fmla="*/ 219 h 333"/>
                <a:gd name="T108" fmla="*/ 1258 w 1337"/>
                <a:gd name="T109" fmla="*/ 235 h 333"/>
                <a:gd name="T110" fmla="*/ 1278 w 1337"/>
                <a:gd name="T111" fmla="*/ 251 h 333"/>
                <a:gd name="T112" fmla="*/ 1298 w 1337"/>
                <a:gd name="T113" fmla="*/ 266 h 333"/>
                <a:gd name="T114" fmla="*/ 1320 w 1337"/>
                <a:gd name="T115" fmla="*/ 286 h 333"/>
                <a:gd name="T116" fmla="*/ 1334 w 1337"/>
                <a:gd name="T117" fmla="*/ 305 h 333"/>
                <a:gd name="T118" fmla="*/ 1334 w 1337"/>
                <a:gd name="T119" fmla="*/ 321 h 333"/>
                <a:gd name="T120" fmla="*/ 1324 w 1337"/>
                <a:gd name="T121" fmla="*/ 33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37" h="333">
                  <a:moveTo>
                    <a:pt x="1316" y="332"/>
                  </a:moveTo>
                  <a:lnTo>
                    <a:pt x="71" y="328"/>
                  </a:lnTo>
                  <a:lnTo>
                    <a:pt x="58" y="327"/>
                  </a:lnTo>
                  <a:lnTo>
                    <a:pt x="45" y="324"/>
                  </a:lnTo>
                  <a:lnTo>
                    <a:pt x="35" y="323"/>
                  </a:lnTo>
                  <a:lnTo>
                    <a:pt x="27" y="319"/>
                  </a:lnTo>
                  <a:lnTo>
                    <a:pt x="19" y="317"/>
                  </a:lnTo>
                  <a:lnTo>
                    <a:pt x="13" y="312"/>
                  </a:lnTo>
                  <a:lnTo>
                    <a:pt x="8" y="309"/>
                  </a:lnTo>
                  <a:lnTo>
                    <a:pt x="5" y="305"/>
                  </a:lnTo>
                  <a:lnTo>
                    <a:pt x="2" y="299"/>
                  </a:lnTo>
                  <a:lnTo>
                    <a:pt x="1" y="294"/>
                  </a:lnTo>
                  <a:lnTo>
                    <a:pt x="0" y="289"/>
                  </a:lnTo>
                  <a:lnTo>
                    <a:pt x="1" y="283"/>
                  </a:lnTo>
                  <a:lnTo>
                    <a:pt x="3" y="277"/>
                  </a:lnTo>
                  <a:lnTo>
                    <a:pt x="5" y="270"/>
                  </a:lnTo>
                  <a:lnTo>
                    <a:pt x="8" y="264"/>
                  </a:lnTo>
                  <a:lnTo>
                    <a:pt x="12" y="257"/>
                  </a:lnTo>
                  <a:lnTo>
                    <a:pt x="226" y="46"/>
                  </a:lnTo>
                  <a:lnTo>
                    <a:pt x="232" y="41"/>
                  </a:lnTo>
                  <a:lnTo>
                    <a:pt x="239" y="37"/>
                  </a:lnTo>
                  <a:lnTo>
                    <a:pt x="246" y="33"/>
                  </a:lnTo>
                  <a:lnTo>
                    <a:pt x="253" y="29"/>
                  </a:lnTo>
                  <a:lnTo>
                    <a:pt x="261" y="27"/>
                  </a:lnTo>
                  <a:lnTo>
                    <a:pt x="269" y="24"/>
                  </a:lnTo>
                  <a:lnTo>
                    <a:pt x="277" y="21"/>
                  </a:lnTo>
                  <a:lnTo>
                    <a:pt x="285" y="20"/>
                  </a:lnTo>
                  <a:lnTo>
                    <a:pt x="294" y="18"/>
                  </a:lnTo>
                  <a:lnTo>
                    <a:pt x="303" y="16"/>
                  </a:lnTo>
                  <a:lnTo>
                    <a:pt x="312" y="15"/>
                  </a:lnTo>
                  <a:lnTo>
                    <a:pt x="321" y="15"/>
                  </a:lnTo>
                  <a:lnTo>
                    <a:pt x="330" y="15"/>
                  </a:lnTo>
                  <a:lnTo>
                    <a:pt x="340" y="14"/>
                  </a:lnTo>
                  <a:lnTo>
                    <a:pt x="350" y="13"/>
                  </a:lnTo>
                  <a:lnTo>
                    <a:pt x="359" y="13"/>
                  </a:lnTo>
                  <a:lnTo>
                    <a:pt x="375" y="12"/>
                  </a:lnTo>
                  <a:lnTo>
                    <a:pt x="391" y="11"/>
                  </a:lnTo>
                  <a:lnTo>
                    <a:pt x="405" y="9"/>
                  </a:lnTo>
                  <a:lnTo>
                    <a:pt x="421" y="9"/>
                  </a:lnTo>
                  <a:lnTo>
                    <a:pt x="436" y="9"/>
                  </a:lnTo>
                  <a:lnTo>
                    <a:pt x="451" y="8"/>
                  </a:lnTo>
                  <a:lnTo>
                    <a:pt x="467" y="7"/>
                  </a:lnTo>
                  <a:lnTo>
                    <a:pt x="481" y="6"/>
                  </a:lnTo>
                  <a:lnTo>
                    <a:pt x="496" y="5"/>
                  </a:lnTo>
                  <a:lnTo>
                    <a:pt x="511" y="5"/>
                  </a:lnTo>
                  <a:lnTo>
                    <a:pt x="526" y="4"/>
                  </a:lnTo>
                  <a:lnTo>
                    <a:pt x="542" y="3"/>
                  </a:lnTo>
                  <a:lnTo>
                    <a:pt x="556" y="3"/>
                  </a:lnTo>
                  <a:lnTo>
                    <a:pt x="572" y="3"/>
                  </a:lnTo>
                  <a:lnTo>
                    <a:pt x="587" y="3"/>
                  </a:lnTo>
                  <a:lnTo>
                    <a:pt x="602" y="2"/>
                  </a:lnTo>
                  <a:lnTo>
                    <a:pt x="617" y="2"/>
                  </a:lnTo>
                  <a:lnTo>
                    <a:pt x="632" y="2"/>
                  </a:lnTo>
                  <a:lnTo>
                    <a:pt x="647" y="1"/>
                  </a:lnTo>
                  <a:lnTo>
                    <a:pt x="662" y="1"/>
                  </a:lnTo>
                  <a:lnTo>
                    <a:pt x="677" y="0"/>
                  </a:lnTo>
                  <a:lnTo>
                    <a:pt x="693" y="0"/>
                  </a:lnTo>
                  <a:lnTo>
                    <a:pt x="708" y="0"/>
                  </a:lnTo>
                  <a:lnTo>
                    <a:pt x="723" y="0"/>
                  </a:lnTo>
                  <a:lnTo>
                    <a:pt x="738" y="0"/>
                  </a:lnTo>
                  <a:lnTo>
                    <a:pt x="754" y="0"/>
                  </a:lnTo>
                  <a:lnTo>
                    <a:pt x="769" y="1"/>
                  </a:lnTo>
                  <a:lnTo>
                    <a:pt x="784" y="1"/>
                  </a:lnTo>
                  <a:lnTo>
                    <a:pt x="800" y="2"/>
                  </a:lnTo>
                  <a:lnTo>
                    <a:pt x="815" y="2"/>
                  </a:lnTo>
                  <a:lnTo>
                    <a:pt x="830" y="2"/>
                  </a:lnTo>
                  <a:lnTo>
                    <a:pt x="846" y="3"/>
                  </a:lnTo>
                  <a:lnTo>
                    <a:pt x="856" y="3"/>
                  </a:lnTo>
                  <a:lnTo>
                    <a:pt x="864" y="3"/>
                  </a:lnTo>
                  <a:lnTo>
                    <a:pt x="873" y="3"/>
                  </a:lnTo>
                  <a:lnTo>
                    <a:pt x="881" y="3"/>
                  </a:lnTo>
                  <a:lnTo>
                    <a:pt x="889" y="4"/>
                  </a:lnTo>
                  <a:lnTo>
                    <a:pt x="897" y="5"/>
                  </a:lnTo>
                  <a:lnTo>
                    <a:pt x="905" y="7"/>
                  </a:lnTo>
                  <a:lnTo>
                    <a:pt x="912" y="9"/>
                  </a:lnTo>
                  <a:lnTo>
                    <a:pt x="919" y="9"/>
                  </a:lnTo>
                  <a:lnTo>
                    <a:pt x="926" y="12"/>
                  </a:lnTo>
                  <a:lnTo>
                    <a:pt x="934" y="15"/>
                  </a:lnTo>
                  <a:lnTo>
                    <a:pt x="941" y="17"/>
                  </a:lnTo>
                  <a:lnTo>
                    <a:pt x="948" y="21"/>
                  </a:lnTo>
                  <a:lnTo>
                    <a:pt x="955" y="24"/>
                  </a:lnTo>
                  <a:lnTo>
                    <a:pt x="962" y="28"/>
                  </a:lnTo>
                  <a:lnTo>
                    <a:pt x="969" y="33"/>
                  </a:lnTo>
                  <a:lnTo>
                    <a:pt x="981" y="39"/>
                  </a:lnTo>
                  <a:lnTo>
                    <a:pt x="992" y="45"/>
                  </a:lnTo>
                  <a:lnTo>
                    <a:pt x="1003" y="51"/>
                  </a:lnTo>
                  <a:lnTo>
                    <a:pt x="1014" y="58"/>
                  </a:lnTo>
                  <a:lnTo>
                    <a:pt x="1025" y="65"/>
                  </a:lnTo>
                  <a:lnTo>
                    <a:pt x="1037" y="72"/>
                  </a:lnTo>
                  <a:lnTo>
                    <a:pt x="1047" y="79"/>
                  </a:lnTo>
                  <a:lnTo>
                    <a:pt x="1059" y="86"/>
                  </a:lnTo>
                  <a:lnTo>
                    <a:pt x="1070" y="94"/>
                  </a:lnTo>
                  <a:lnTo>
                    <a:pt x="1080" y="100"/>
                  </a:lnTo>
                  <a:lnTo>
                    <a:pt x="1092" y="108"/>
                  </a:lnTo>
                  <a:lnTo>
                    <a:pt x="1103" y="116"/>
                  </a:lnTo>
                  <a:lnTo>
                    <a:pt x="1113" y="124"/>
                  </a:lnTo>
                  <a:lnTo>
                    <a:pt x="1124" y="131"/>
                  </a:lnTo>
                  <a:lnTo>
                    <a:pt x="1135" y="139"/>
                  </a:lnTo>
                  <a:lnTo>
                    <a:pt x="1146" y="147"/>
                  </a:lnTo>
                  <a:lnTo>
                    <a:pt x="1156" y="154"/>
                  </a:lnTo>
                  <a:lnTo>
                    <a:pt x="1166" y="162"/>
                  </a:lnTo>
                  <a:lnTo>
                    <a:pt x="1177" y="171"/>
                  </a:lnTo>
                  <a:lnTo>
                    <a:pt x="1188" y="178"/>
                  </a:lnTo>
                  <a:lnTo>
                    <a:pt x="1198" y="187"/>
                  </a:lnTo>
                  <a:lnTo>
                    <a:pt x="1208" y="195"/>
                  </a:lnTo>
                  <a:lnTo>
                    <a:pt x="1219" y="203"/>
                  </a:lnTo>
                  <a:lnTo>
                    <a:pt x="1229" y="211"/>
                  </a:lnTo>
                  <a:lnTo>
                    <a:pt x="1239" y="219"/>
                  </a:lnTo>
                  <a:lnTo>
                    <a:pt x="1249" y="226"/>
                  </a:lnTo>
                  <a:lnTo>
                    <a:pt x="1258" y="235"/>
                  </a:lnTo>
                  <a:lnTo>
                    <a:pt x="1268" y="243"/>
                  </a:lnTo>
                  <a:lnTo>
                    <a:pt x="1278" y="251"/>
                  </a:lnTo>
                  <a:lnTo>
                    <a:pt x="1288" y="259"/>
                  </a:lnTo>
                  <a:lnTo>
                    <a:pt x="1298" y="266"/>
                  </a:lnTo>
                  <a:lnTo>
                    <a:pt x="1308" y="274"/>
                  </a:lnTo>
                  <a:lnTo>
                    <a:pt x="1320" y="286"/>
                  </a:lnTo>
                  <a:lnTo>
                    <a:pt x="1329" y="296"/>
                  </a:lnTo>
                  <a:lnTo>
                    <a:pt x="1334" y="305"/>
                  </a:lnTo>
                  <a:lnTo>
                    <a:pt x="1336" y="314"/>
                  </a:lnTo>
                  <a:lnTo>
                    <a:pt x="1334" y="321"/>
                  </a:lnTo>
                  <a:lnTo>
                    <a:pt x="1331" y="326"/>
                  </a:lnTo>
                  <a:lnTo>
                    <a:pt x="1324" y="330"/>
                  </a:lnTo>
                  <a:lnTo>
                    <a:pt x="1316" y="332"/>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 name="Freeform 91">
              <a:extLst>
                <a:ext uri="{FF2B5EF4-FFF2-40B4-BE49-F238E27FC236}">
                  <a16:creationId xmlns:a16="http://schemas.microsoft.com/office/drawing/2014/main" id="{45D4F3B0-57C8-4F90-BC78-5A611C28CA21}"/>
                </a:ext>
              </a:extLst>
            </p:cNvPr>
            <p:cNvSpPr>
              <a:spLocks/>
            </p:cNvSpPr>
            <p:nvPr/>
          </p:nvSpPr>
          <p:spPr bwMode="auto">
            <a:xfrm>
              <a:off x="2124" y="2716"/>
              <a:ext cx="1249" cy="8"/>
            </a:xfrm>
            <a:custGeom>
              <a:avLst/>
              <a:gdLst>
                <a:gd name="T0" fmla="*/ 3 w 1249"/>
                <a:gd name="T1" fmla="*/ 0 h 7"/>
                <a:gd name="T2" fmla="*/ 3 w 1249"/>
                <a:gd name="T3" fmla="*/ 0 h 7"/>
                <a:gd name="T4" fmla="*/ 1248 w 1249"/>
                <a:gd name="T5" fmla="*/ 2 h 7"/>
                <a:gd name="T6" fmla="*/ 1248 w 1249"/>
                <a:gd name="T7" fmla="*/ 6 h 7"/>
                <a:gd name="T8" fmla="*/ 3 w 1249"/>
                <a:gd name="T9" fmla="*/ 4 h 7"/>
                <a:gd name="T10" fmla="*/ 1 w 1249"/>
                <a:gd name="T11" fmla="*/ 3 h 7"/>
                <a:gd name="T12" fmla="*/ 0 w 1249"/>
                <a:gd name="T13" fmla="*/ 2 h 7"/>
                <a:gd name="T14" fmla="*/ 1 w 1249"/>
                <a:gd name="T15" fmla="*/ 0 h 7"/>
                <a:gd name="T16" fmla="*/ 3 w 1249"/>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9" h="7">
                  <a:moveTo>
                    <a:pt x="3" y="0"/>
                  </a:moveTo>
                  <a:lnTo>
                    <a:pt x="3" y="0"/>
                  </a:lnTo>
                  <a:lnTo>
                    <a:pt x="1248" y="2"/>
                  </a:lnTo>
                  <a:lnTo>
                    <a:pt x="1248" y="6"/>
                  </a:lnTo>
                  <a:lnTo>
                    <a:pt x="3" y="4"/>
                  </a:lnTo>
                  <a:lnTo>
                    <a:pt x="1" y="3"/>
                  </a:lnTo>
                  <a:lnTo>
                    <a:pt x="0" y="2"/>
                  </a:lnTo>
                  <a:lnTo>
                    <a:pt x="1" y="0"/>
                  </a:lnTo>
                  <a:lnTo>
                    <a:pt x="3"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 name="Freeform 92">
              <a:extLst>
                <a:ext uri="{FF2B5EF4-FFF2-40B4-BE49-F238E27FC236}">
                  <a16:creationId xmlns:a16="http://schemas.microsoft.com/office/drawing/2014/main" id="{45360194-53E4-4429-A9FF-B69463DD0F90}"/>
                </a:ext>
              </a:extLst>
            </p:cNvPr>
            <p:cNvSpPr>
              <a:spLocks/>
            </p:cNvSpPr>
            <p:nvPr/>
          </p:nvSpPr>
          <p:spPr bwMode="auto">
            <a:xfrm>
              <a:off x="2054" y="2641"/>
              <a:ext cx="70" cy="81"/>
            </a:xfrm>
            <a:custGeom>
              <a:avLst/>
              <a:gdLst>
                <a:gd name="T0" fmla="*/ 17 w 70"/>
                <a:gd name="T1" fmla="*/ 6 h 76"/>
                <a:gd name="T2" fmla="*/ 17 w 70"/>
                <a:gd name="T3" fmla="*/ 5 h 76"/>
                <a:gd name="T4" fmla="*/ 14 w 70"/>
                <a:gd name="T5" fmla="*/ 12 h 76"/>
                <a:gd name="T6" fmla="*/ 10 w 70"/>
                <a:gd name="T7" fmla="*/ 18 h 76"/>
                <a:gd name="T8" fmla="*/ 9 w 70"/>
                <a:gd name="T9" fmla="*/ 23 h 76"/>
                <a:gd name="T10" fmla="*/ 6 w 70"/>
                <a:gd name="T11" fmla="*/ 29 h 76"/>
                <a:gd name="T12" fmla="*/ 6 w 70"/>
                <a:gd name="T13" fmla="*/ 34 h 76"/>
                <a:gd name="T14" fmla="*/ 6 w 70"/>
                <a:gd name="T15" fmla="*/ 39 h 76"/>
                <a:gd name="T16" fmla="*/ 7 w 70"/>
                <a:gd name="T17" fmla="*/ 43 h 76"/>
                <a:gd name="T18" fmla="*/ 9 w 70"/>
                <a:gd name="T19" fmla="*/ 47 h 76"/>
                <a:gd name="T20" fmla="*/ 12 w 70"/>
                <a:gd name="T21" fmla="*/ 51 h 76"/>
                <a:gd name="T22" fmla="*/ 17 w 70"/>
                <a:gd name="T23" fmla="*/ 54 h 76"/>
                <a:gd name="T24" fmla="*/ 22 w 70"/>
                <a:gd name="T25" fmla="*/ 58 h 76"/>
                <a:gd name="T26" fmla="*/ 29 w 70"/>
                <a:gd name="T27" fmla="*/ 60 h 76"/>
                <a:gd name="T28" fmla="*/ 37 w 70"/>
                <a:gd name="T29" fmla="*/ 63 h 76"/>
                <a:gd name="T30" fmla="*/ 46 w 70"/>
                <a:gd name="T31" fmla="*/ 65 h 76"/>
                <a:gd name="T32" fmla="*/ 58 w 70"/>
                <a:gd name="T33" fmla="*/ 68 h 76"/>
                <a:gd name="T34" fmla="*/ 69 w 70"/>
                <a:gd name="T35" fmla="*/ 68 h 76"/>
                <a:gd name="T36" fmla="*/ 69 w 70"/>
                <a:gd name="T37" fmla="*/ 75 h 76"/>
                <a:gd name="T38" fmla="*/ 56 w 70"/>
                <a:gd name="T39" fmla="*/ 74 h 76"/>
                <a:gd name="T40" fmla="*/ 45 w 70"/>
                <a:gd name="T41" fmla="*/ 72 h 76"/>
                <a:gd name="T42" fmla="*/ 35 w 70"/>
                <a:gd name="T43" fmla="*/ 70 h 76"/>
                <a:gd name="T44" fmla="*/ 27 w 70"/>
                <a:gd name="T45" fmla="*/ 68 h 76"/>
                <a:gd name="T46" fmla="*/ 19 w 70"/>
                <a:gd name="T47" fmla="*/ 63 h 76"/>
                <a:gd name="T48" fmla="*/ 14 w 70"/>
                <a:gd name="T49" fmla="*/ 60 h 76"/>
                <a:gd name="T50" fmla="*/ 9 w 70"/>
                <a:gd name="T51" fmla="*/ 56 h 76"/>
                <a:gd name="T52" fmla="*/ 5 w 70"/>
                <a:gd name="T53" fmla="*/ 51 h 76"/>
                <a:gd name="T54" fmla="*/ 2 w 70"/>
                <a:gd name="T55" fmla="*/ 46 h 76"/>
                <a:gd name="T56" fmla="*/ 1 w 70"/>
                <a:gd name="T57" fmla="*/ 40 h 76"/>
                <a:gd name="T58" fmla="*/ 0 w 70"/>
                <a:gd name="T59" fmla="*/ 34 h 76"/>
                <a:gd name="T60" fmla="*/ 1 w 70"/>
                <a:gd name="T61" fmla="*/ 28 h 76"/>
                <a:gd name="T62" fmla="*/ 3 w 70"/>
                <a:gd name="T63" fmla="*/ 22 h 76"/>
                <a:gd name="T64" fmla="*/ 5 w 70"/>
                <a:gd name="T65" fmla="*/ 15 h 76"/>
                <a:gd name="T66" fmla="*/ 9 w 70"/>
                <a:gd name="T67" fmla="*/ 8 h 76"/>
                <a:gd name="T68" fmla="*/ 12 w 70"/>
                <a:gd name="T69" fmla="*/ 2 h 76"/>
                <a:gd name="T70" fmla="*/ 12 w 70"/>
                <a:gd name="T71" fmla="*/ 1 h 76"/>
                <a:gd name="T72" fmla="*/ 12 w 70"/>
                <a:gd name="T73" fmla="*/ 2 h 76"/>
                <a:gd name="T74" fmla="*/ 14 w 70"/>
                <a:gd name="T75" fmla="*/ 0 h 76"/>
                <a:gd name="T76" fmla="*/ 17 w 70"/>
                <a:gd name="T77" fmla="*/ 0 h 76"/>
                <a:gd name="T78" fmla="*/ 17 w 70"/>
                <a:gd name="T79" fmla="*/ 3 h 76"/>
                <a:gd name="T80" fmla="*/ 17 w 70"/>
                <a:gd name="T81" fmla="*/ 5 h 76"/>
                <a:gd name="T82" fmla="*/ 17 w 70"/>
                <a:gd name="T83" fmla="*/ 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 h="76">
                  <a:moveTo>
                    <a:pt x="17" y="6"/>
                  </a:moveTo>
                  <a:lnTo>
                    <a:pt x="17" y="5"/>
                  </a:lnTo>
                  <a:lnTo>
                    <a:pt x="14" y="12"/>
                  </a:lnTo>
                  <a:lnTo>
                    <a:pt x="10" y="18"/>
                  </a:lnTo>
                  <a:lnTo>
                    <a:pt x="9" y="23"/>
                  </a:lnTo>
                  <a:lnTo>
                    <a:pt x="6" y="29"/>
                  </a:lnTo>
                  <a:lnTo>
                    <a:pt x="6" y="34"/>
                  </a:lnTo>
                  <a:lnTo>
                    <a:pt x="6" y="39"/>
                  </a:lnTo>
                  <a:lnTo>
                    <a:pt x="7" y="43"/>
                  </a:lnTo>
                  <a:lnTo>
                    <a:pt x="9" y="47"/>
                  </a:lnTo>
                  <a:lnTo>
                    <a:pt x="12" y="51"/>
                  </a:lnTo>
                  <a:lnTo>
                    <a:pt x="17" y="54"/>
                  </a:lnTo>
                  <a:lnTo>
                    <a:pt x="22" y="58"/>
                  </a:lnTo>
                  <a:lnTo>
                    <a:pt x="29" y="60"/>
                  </a:lnTo>
                  <a:lnTo>
                    <a:pt x="37" y="63"/>
                  </a:lnTo>
                  <a:lnTo>
                    <a:pt x="46" y="65"/>
                  </a:lnTo>
                  <a:lnTo>
                    <a:pt x="58" y="68"/>
                  </a:lnTo>
                  <a:lnTo>
                    <a:pt x="69" y="68"/>
                  </a:lnTo>
                  <a:lnTo>
                    <a:pt x="69" y="75"/>
                  </a:lnTo>
                  <a:lnTo>
                    <a:pt x="56" y="74"/>
                  </a:lnTo>
                  <a:lnTo>
                    <a:pt x="45" y="72"/>
                  </a:lnTo>
                  <a:lnTo>
                    <a:pt x="35" y="70"/>
                  </a:lnTo>
                  <a:lnTo>
                    <a:pt x="27" y="68"/>
                  </a:lnTo>
                  <a:lnTo>
                    <a:pt x="19" y="63"/>
                  </a:lnTo>
                  <a:lnTo>
                    <a:pt x="14" y="60"/>
                  </a:lnTo>
                  <a:lnTo>
                    <a:pt x="9" y="56"/>
                  </a:lnTo>
                  <a:lnTo>
                    <a:pt x="5" y="51"/>
                  </a:lnTo>
                  <a:lnTo>
                    <a:pt x="2" y="46"/>
                  </a:lnTo>
                  <a:lnTo>
                    <a:pt x="1" y="40"/>
                  </a:lnTo>
                  <a:lnTo>
                    <a:pt x="0" y="34"/>
                  </a:lnTo>
                  <a:lnTo>
                    <a:pt x="1" y="28"/>
                  </a:lnTo>
                  <a:lnTo>
                    <a:pt x="3" y="22"/>
                  </a:lnTo>
                  <a:lnTo>
                    <a:pt x="5" y="15"/>
                  </a:lnTo>
                  <a:lnTo>
                    <a:pt x="9" y="8"/>
                  </a:lnTo>
                  <a:lnTo>
                    <a:pt x="12" y="2"/>
                  </a:lnTo>
                  <a:lnTo>
                    <a:pt x="12" y="1"/>
                  </a:lnTo>
                  <a:lnTo>
                    <a:pt x="12" y="2"/>
                  </a:lnTo>
                  <a:lnTo>
                    <a:pt x="14" y="0"/>
                  </a:lnTo>
                  <a:lnTo>
                    <a:pt x="17" y="0"/>
                  </a:lnTo>
                  <a:lnTo>
                    <a:pt x="17" y="3"/>
                  </a:lnTo>
                  <a:lnTo>
                    <a:pt x="17" y="5"/>
                  </a:lnTo>
                  <a:lnTo>
                    <a:pt x="17" y="6"/>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 name="Freeform 93">
              <a:extLst>
                <a:ext uri="{FF2B5EF4-FFF2-40B4-BE49-F238E27FC236}">
                  <a16:creationId xmlns:a16="http://schemas.microsoft.com/office/drawing/2014/main" id="{9205AAA3-744B-41FD-A0F0-A6FED219008A}"/>
                </a:ext>
              </a:extLst>
            </p:cNvPr>
            <p:cNvSpPr>
              <a:spLocks/>
            </p:cNvSpPr>
            <p:nvPr/>
          </p:nvSpPr>
          <p:spPr bwMode="auto">
            <a:xfrm>
              <a:off x="2067" y="2414"/>
              <a:ext cx="215" cy="230"/>
            </a:xfrm>
            <a:custGeom>
              <a:avLst/>
              <a:gdLst>
                <a:gd name="T0" fmla="*/ 212 w 215"/>
                <a:gd name="T1" fmla="*/ 6 h 215"/>
                <a:gd name="T2" fmla="*/ 213 w 215"/>
                <a:gd name="T3" fmla="*/ 6 h 215"/>
                <a:gd name="T4" fmla="*/ 5 w 215"/>
                <a:gd name="T5" fmla="*/ 214 h 215"/>
                <a:gd name="T6" fmla="*/ 0 w 215"/>
                <a:gd name="T7" fmla="*/ 209 h 215"/>
                <a:gd name="T8" fmla="*/ 209 w 215"/>
                <a:gd name="T9" fmla="*/ 1 h 215"/>
                <a:gd name="T10" fmla="*/ 209 w 215"/>
                <a:gd name="T11" fmla="*/ 1 h 215"/>
                <a:gd name="T12" fmla="*/ 209 w 215"/>
                <a:gd name="T13" fmla="*/ 1 h 215"/>
                <a:gd name="T14" fmla="*/ 211 w 215"/>
                <a:gd name="T15" fmla="*/ 0 h 215"/>
                <a:gd name="T16" fmla="*/ 212 w 215"/>
                <a:gd name="T17" fmla="*/ 1 h 215"/>
                <a:gd name="T18" fmla="*/ 214 w 215"/>
                <a:gd name="T19" fmla="*/ 3 h 215"/>
                <a:gd name="T20" fmla="*/ 213 w 215"/>
                <a:gd name="T21" fmla="*/ 6 h 215"/>
                <a:gd name="T22" fmla="*/ 212 w 215"/>
                <a:gd name="T23" fmla="*/ 6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5" h="215">
                  <a:moveTo>
                    <a:pt x="212" y="6"/>
                  </a:moveTo>
                  <a:lnTo>
                    <a:pt x="213" y="6"/>
                  </a:lnTo>
                  <a:lnTo>
                    <a:pt x="5" y="214"/>
                  </a:lnTo>
                  <a:lnTo>
                    <a:pt x="0" y="209"/>
                  </a:lnTo>
                  <a:lnTo>
                    <a:pt x="209" y="1"/>
                  </a:lnTo>
                  <a:lnTo>
                    <a:pt x="209" y="1"/>
                  </a:lnTo>
                  <a:lnTo>
                    <a:pt x="209" y="1"/>
                  </a:lnTo>
                  <a:lnTo>
                    <a:pt x="211" y="0"/>
                  </a:lnTo>
                  <a:lnTo>
                    <a:pt x="212" y="1"/>
                  </a:lnTo>
                  <a:lnTo>
                    <a:pt x="214" y="3"/>
                  </a:lnTo>
                  <a:lnTo>
                    <a:pt x="213" y="6"/>
                  </a:lnTo>
                  <a:lnTo>
                    <a:pt x="212" y="6"/>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6" name="Freeform 94">
              <a:extLst>
                <a:ext uri="{FF2B5EF4-FFF2-40B4-BE49-F238E27FC236}">
                  <a16:creationId xmlns:a16="http://schemas.microsoft.com/office/drawing/2014/main" id="{D60539D7-A20C-4C79-A637-42618B526349}"/>
                </a:ext>
              </a:extLst>
            </p:cNvPr>
            <p:cNvSpPr>
              <a:spLocks/>
            </p:cNvSpPr>
            <p:nvPr/>
          </p:nvSpPr>
          <p:spPr bwMode="auto">
            <a:xfrm>
              <a:off x="2281" y="2379"/>
              <a:ext cx="135" cy="38"/>
            </a:xfrm>
            <a:custGeom>
              <a:avLst/>
              <a:gdLst>
                <a:gd name="T0" fmla="*/ 131 w 135"/>
                <a:gd name="T1" fmla="*/ 6 h 35"/>
                <a:gd name="T2" fmla="*/ 131 w 135"/>
                <a:gd name="T3" fmla="*/ 6 h 35"/>
                <a:gd name="T4" fmla="*/ 122 w 135"/>
                <a:gd name="T5" fmla="*/ 6 h 35"/>
                <a:gd name="T6" fmla="*/ 112 w 135"/>
                <a:gd name="T7" fmla="*/ 7 h 35"/>
                <a:gd name="T8" fmla="*/ 103 w 135"/>
                <a:gd name="T9" fmla="*/ 7 h 35"/>
                <a:gd name="T10" fmla="*/ 94 w 135"/>
                <a:gd name="T11" fmla="*/ 8 h 35"/>
                <a:gd name="T12" fmla="*/ 85 w 135"/>
                <a:gd name="T13" fmla="*/ 8 h 35"/>
                <a:gd name="T14" fmla="*/ 77 w 135"/>
                <a:gd name="T15" fmla="*/ 9 h 35"/>
                <a:gd name="T16" fmla="*/ 68 w 135"/>
                <a:gd name="T17" fmla="*/ 10 h 35"/>
                <a:gd name="T18" fmla="*/ 60 w 135"/>
                <a:gd name="T19" fmla="*/ 12 h 35"/>
                <a:gd name="T20" fmla="*/ 51 w 135"/>
                <a:gd name="T21" fmla="*/ 13 h 35"/>
                <a:gd name="T22" fmla="*/ 44 w 135"/>
                <a:gd name="T23" fmla="*/ 16 h 35"/>
                <a:gd name="T24" fmla="*/ 36 w 135"/>
                <a:gd name="T25" fmla="*/ 18 h 35"/>
                <a:gd name="T26" fmla="*/ 29 w 135"/>
                <a:gd name="T27" fmla="*/ 20 h 35"/>
                <a:gd name="T28" fmla="*/ 22 w 135"/>
                <a:gd name="T29" fmla="*/ 23 h 35"/>
                <a:gd name="T30" fmla="*/ 16 w 135"/>
                <a:gd name="T31" fmla="*/ 27 h 35"/>
                <a:gd name="T32" fmla="*/ 9 w 135"/>
                <a:gd name="T33" fmla="*/ 30 h 35"/>
                <a:gd name="T34" fmla="*/ 3 w 135"/>
                <a:gd name="T35" fmla="*/ 34 h 35"/>
                <a:gd name="T36" fmla="*/ 0 w 135"/>
                <a:gd name="T37" fmla="*/ 30 h 35"/>
                <a:gd name="T38" fmla="*/ 6 w 135"/>
                <a:gd name="T39" fmla="*/ 25 h 35"/>
                <a:gd name="T40" fmla="*/ 13 w 135"/>
                <a:gd name="T41" fmla="*/ 21 h 35"/>
                <a:gd name="T42" fmla="*/ 20 w 135"/>
                <a:gd name="T43" fmla="*/ 18 h 35"/>
                <a:gd name="T44" fmla="*/ 27 w 135"/>
                <a:gd name="T45" fmla="*/ 14 h 35"/>
                <a:gd name="T46" fmla="*/ 35 w 135"/>
                <a:gd name="T47" fmla="*/ 12 h 35"/>
                <a:gd name="T48" fmla="*/ 42 w 135"/>
                <a:gd name="T49" fmla="*/ 9 h 35"/>
                <a:gd name="T50" fmla="*/ 51 w 135"/>
                <a:gd name="T51" fmla="*/ 7 h 35"/>
                <a:gd name="T52" fmla="*/ 59 w 135"/>
                <a:gd name="T53" fmla="*/ 6 h 35"/>
                <a:gd name="T54" fmla="*/ 68 w 135"/>
                <a:gd name="T55" fmla="*/ 4 h 35"/>
                <a:gd name="T56" fmla="*/ 76 w 135"/>
                <a:gd name="T57" fmla="*/ 3 h 35"/>
                <a:gd name="T58" fmla="*/ 85 w 135"/>
                <a:gd name="T59" fmla="*/ 2 h 35"/>
                <a:gd name="T60" fmla="*/ 94 w 135"/>
                <a:gd name="T61" fmla="*/ 2 h 35"/>
                <a:gd name="T62" fmla="*/ 103 w 135"/>
                <a:gd name="T63" fmla="*/ 1 h 35"/>
                <a:gd name="T64" fmla="*/ 112 w 135"/>
                <a:gd name="T65" fmla="*/ 1 h 35"/>
                <a:gd name="T66" fmla="*/ 122 w 135"/>
                <a:gd name="T67" fmla="*/ 0 h 35"/>
                <a:gd name="T68" fmla="*/ 131 w 135"/>
                <a:gd name="T69" fmla="*/ 0 h 35"/>
                <a:gd name="T70" fmla="*/ 133 w 135"/>
                <a:gd name="T71" fmla="*/ 1 h 35"/>
                <a:gd name="T72" fmla="*/ 134 w 135"/>
                <a:gd name="T73" fmla="*/ 3 h 35"/>
                <a:gd name="T74" fmla="*/ 133 w 135"/>
                <a:gd name="T75" fmla="*/ 5 h 35"/>
                <a:gd name="T76" fmla="*/ 131 w 135"/>
                <a:gd name="T77"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5" h="35">
                  <a:moveTo>
                    <a:pt x="131" y="6"/>
                  </a:moveTo>
                  <a:lnTo>
                    <a:pt x="131" y="6"/>
                  </a:lnTo>
                  <a:lnTo>
                    <a:pt x="122" y="6"/>
                  </a:lnTo>
                  <a:lnTo>
                    <a:pt x="112" y="7"/>
                  </a:lnTo>
                  <a:lnTo>
                    <a:pt x="103" y="7"/>
                  </a:lnTo>
                  <a:lnTo>
                    <a:pt x="94" y="8"/>
                  </a:lnTo>
                  <a:lnTo>
                    <a:pt x="85" y="8"/>
                  </a:lnTo>
                  <a:lnTo>
                    <a:pt x="77" y="9"/>
                  </a:lnTo>
                  <a:lnTo>
                    <a:pt x="68" y="10"/>
                  </a:lnTo>
                  <a:lnTo>
                    <a:pt x="60" y="12"/>
                  </a:lnTo>
                  <a:lnTo>
                    <a:pt x="51" y="13"/>
                  </a:lnTo>
                  <a:lnTo>
                    <a:pt x="44" y="16"/>
                  </a:lnTo>
                  <a:lnTo>
                    <a:pt x="36" y="18"/>
                  </a:lnTo>
                  <a:lnTo>
                    <a:pt x="29" y="20"/>
                  </a:lnTo>
                  <a:lnTo>
                    <a:pt x="22" y="23"/>
                  </a:lnTo>
                  <a:lnTo>
                    <a:pt x="16" y="27"/>
                  </a:lnTo>
                  <a:lnTo>
                    <a:pt x="9" y="30"/>
                  </a:lnTo>
                  <a:lnTo>
                    <a:pt x="3" y="34"/>
                  </a:lnTo>
                  <a:lnTo>
                    <a:pt x="0" y="30"/>
                  </a:lnTo>
                  <a:lnTo>
                    <a:pt x="6" y="25"/>
                  </a:lnTo>
                  <a:lnTo>
                    <a:pt x="13" y="21"/>
                  </a:lnTo>
                  <a:lnTo>
                    <a:pt x="20" y="18"/>
                  </a:lnTo>
                  <a:lnTo>
                    <a:pt x="27" y="14"/>
                  </a:lnTo>
                  <a:lnTo>
                    <a:pt x="35" y="12"/>
                  </a:lnTo>
                  <a:lnTo>
                    <a:pt x="42" y="9"/>
                  </a:lnTo>
                  <a:lnTo>
                    <a:pt x="51" y="7"/>
                  </a:lnTo>
                  <a:lnTo>
                    <a:pt x="59" y="6"/>
                  </a:lnTo>
                  <a:lnTo>
                    <a:pt x="68" y="4"/>
                  </a:lnTo>
                  <a:lnTo>
                    <a:pt x="76" y="3"/>
                  </a:lnTo>
                  <a:lnTo>
                    <a:pt x="85" y="2"/>
                  </a:lnTo>
                  <a:lnTo>
                    <a:pt x="94" y="2"/>
                  </a:lnTo>
                  <a:lnTo>
                    <a:pt x="103" y="1"/>
                  </a:lnTo>
                  <a:lnTo>
                    <a:pt x="112" y="1"/>
                  </a:lnTo>
                  <a:lnTo>
                    <a:pt x="122" y="0"/>
                  </a:lnTo>
                  <a:lnTo>
                    <a:pt x="131" y="0"/>
                  </a:lnTo>
                  <a:lnTo>
                    <a:pt x="133" y="1"/>
                  </a:lnTo>
                  <a:lnTo>
                    <a:pt x="134" y="3"/>
                  </a:lnTo>
                  <a:lnTo>
                    <a:pt x="133" y="5"/>
                  </a:lnTo>
                  <a:lnTo>
                    <a:pt x="131" y="6"/>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 name="Freeform 95">
              <a:extLst>
                <a:ext uri="{FF2B5EF4-FFF2-40B4-BE49-F238E27FC236}">
                  <a16:creationId xmlns:a16="http://schemas.microsoft.com/office/drawing/2014/main" id="{D7493EA3-B1CE-49BF-BF4A-22E7E5A70581}"/>
                </a:ext>
              </a:extLst>
            </p:cNvPr>
            <p:cNvSpPr>
              <a:spLocks/>
            </p:cNvSpPr>
            <p:nvPr/>
          </p:nvSpPr>
          <p:spPr bwMode="auto">
            <a:xfrm>
              <a:off x="2416" y="2365"/>
              <a:ext cx="490" cy="15"/>
            </a:xfrm>
            <a:custGeom>
              <a:avLst/>
              <a:gdLst>
                <a:gd name="T0" fmla="*/ 485 w 490"/>
                <a:gd name="T1" fmla="*/ 6 h 14"/>
                <a:gd name="T2" fmla="*/ 455 w 490"/>
                <a:gd name="T3" fmla="*/ 6 h 14"/>
                <a:gd name="T4" fmla="*/ 424 w 490"/>
                <a:gd name="T5" fmla="*/ 5 h 14"/>
                <a:gd name="T6" fmla="*/ 393 w 490"/>
                <a:gd name="T7" fmla="*/ 5 h 14"/>
                <a:gd name="T8" fmla="*/ 363 w 490"/>
                <a:gd name="T9" fmla="*/ 5 h 14"/>
                <a:gd name="T10" fmla="*/ 333 w 490"/>
                <a:gd name="T11" fmla="*/ 5 h 14"/>
                <a:gd name="T12" fmla="*/ 302 w 490"/>
                <a:gd name="T13" fmla="*/ 5 h 14"/>
                <a:gd name="T14" fmla="*/ 272 w 490"/>
                <a:gd name="T15" fmla="*/ 6 h 14"/>
                <a:gd name="T16" fmla="*/ 243 w 490"/>
                <a:gd name="T17" fmla="*/ 6 h 14"/>
                <a:gd name="T18" fmla="*/ 212 w 490"/>
                <a:gd name="T19" fmla="*/ 6 h 14"/>
                <a:gd name="T20" fmla="*/ 182 w 490"/>
                <a:gd name="T21" fmla="*/ 7 h 14"/>
                <a:gd name="T22" fmla="*/ 152 w 490"/>
                <a:gd name="T23" fmla="*/ 8 h 14"/>
                <a:gd name="T24" fmla="*/ 122 w 490"/>
                <a:gd name="T25" fmla="*/ 8 h 14"/>
                <a:gd name="T26" fmla="*/ 92 w 490"/>
                <a:gd name="T27" fmla="*/ 10 h 14"/>
                <a:gd name="T28" fmla="*/ 61 w 490"/>
                <a:gd name="T29" fmla="*/ 11 h 14"/>
                <a:gd name="T30" fmla="*/ 31 w 490"/>
                <a:gd name="T31" fmla="*/ 12 h 14"/>
                <a:gd name="T32" fmla="*/ 0 w 490"/>
                <a:gd name="T33" fmla="*/ 13 h 14"/>
                <a:gd name="T34" fmla="*/ 16 w 490"/>
                <a:gd name="T35" fmla="*/ 8 h 14"/>
                <a:gd name="T36" fmla="*/ 46 w 490"/>
                <a:gd name="T37" fmla="*/ 6 h 14"/>
                <a:gd name="T38" fmla="*/ 77 w 490"/>
                <a:gd name="T39" fmla="*/ 6 h 14"/>
                <a:gd name="T40" fmla="*/ 107 w 490"/>
                <a:gd name="T41" fmla="*/ 5 h 14"/>
                <a:gd name="T42" fmla="*/ 137 w 490"/>
                <a:gd name="T43" fmla="*/ 3 h 14"/>
                <a:gd name="T44" fmla="*/ 167 w 490"/>
                <a:gd name="T45" fmla="*/ 3 h 14"/>
                <a:gd name="T46" fmla="*/ 197 w 490"/>
                <a:gd name="T47" fmla="*/ 2 h 14"/>
                <a:gd name="T48" fmla="*/ 227 w 490"/>
                <a:gd name="T49" fmla="*/ 2 h 14"/>
                <a:gd name="T50" fmla="*/ 257 w 490"/>
                <a:gd name="T51" fmla="*/ 1 h 14"/>
                <a:gd name="T52" fmla="*/ 287 w 490"/>
                <a:gd name="T53" fmla="*/ 1 h 14"/>
                <a:gd name="T54" fmla="*/ 317 w 490"/>
                <a:gd name="T55" fmla="*/ 0 h 14"/>
                <a:gd name="T56" fmla="*/ 347 w 490"/>
                <a:gd name="T57" fmla="*/ 0 h 14"/>
                <a:gd name="T58" fmla="*/ 378 w 490"/>
                <a:gd name="T59" fmla="*/ 0 h 14"/>
                <a:gd name="T60" fmla="*/ 409 w 490"/>
                <a:gd name="T61" fmla="*/ 1 h 14"/>
                <a:gd name="T62" fmla="*/ 439 w 490"/>
                <a:gd name="T63" fmla="*/ 1 h 14"/>
                <a:gd name="T64" fmla="*/ 470 w 490"/>
                <a:gd name="T65" fmla="*/ 1 h 14"/>
                <a:gd name="T66" fmla="*/ 487 w 490"/>
                <a:gd name="T67" fmla="*/ 2 h 14"/>
                <a:gd name="T68" fmla="*/ 487 w 490"/>
                <a:gd name="T69"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14">
                  <a:moveTo>
                    <a:pt x="485" y="6"/>
                  </a:moveTo>
                  <a:lnTo>
                    <a:pt x="485" y="6"/>
                  </a:lnTo>
                  <a:lnTo>
                    <a:pt x="470" y="6"/>
                  </a:lnTo>
                  <a:lnTo>
                    <a:pt x="455" y="6"/>
                  </a:lnTo>
                  <a:lnTo>
                    <a:pt x="439" y="6"/>
                  </a:lnTo>
                  <a:lnTo>
                    <a:pt x="424" y="5"/>
                  </a:lnTo>
                  <a:lnTo>
                    <a:pt x="409" y="5"/>
                  </a:lnTo>
                  <a:lnTo>
                    <a:pt x="393" y="5"/>
                  </a:lnTo>
                  <a:lnTo>
                    <a:pt x="378" y="5"/>
                  </a:lnTo>
                  <a:lnTo>
                    <a:pt x="363" y="5"/>
                  </a:lnTo>
                  <a:lnTo>
                    <a:pt x="347" y="5"/>
                  </a:lnTo>
                  <a:lnTo>
                    <a:pt x="333" y="5"/>
                  </a:lnTo>
                  <a:lnTo>
                    <a:pt x="317" y="5"/>
                  </a:lnTo>
                  <a:lnTo>
                    <a:pt x="302" y="5"/>
                  </a:lnTo>
                  <a:lnTo>
                    <a:pt x="287" y="5"/>
                  </a:lnTo>
                  <a:lnTo>
                    <a:pt x="272" y="6"/>
                  </a:lnTo>
                  <a:lnTo>
                    <a:pt x="257" y="6"/>
                  </a:lnTo>
                  <a:lnTo>
                    <a:pt x="243" y="6"/>
                  </a:lnTo>
                  <a:lnTo>
                    <a:pt x="227" y="6"/>
                  </a:lnTo>
                  <a:lnTo>
                    <a:pt x="212" y="6"/>
                  </a:lnTo>
                  <a:lnTo>
                    <a:pt x="197" y="6"/>
                  </a:lnTo>
                  <a:lnTo>
                    <a:pt x="182" y="7"/>
                  </a:lnTo>
                  <a:lnTo>
                    <a:pt x="167" y="7"/>
                  </a:lnTo>
                  <a:lnTo>
                    <a:pt x="152" y="8"/>
                  </a:lnTo>
                  <a:lnTo>
                    <a:pt x="137" y="8"/>
                  </a:lnTo>
                  <a:lnTo>
                    <a:pt x="122" y="8"/>
                  </a:lnTo>
                  <a:lnTo>
                    <a:pt x="107" y="9"/>
                  </a:lnTo>
                  <a:lnTo>
                    <a:pt x="92" y="10"/>
                  </a:lnTo>
                  <a:lnTo>
                    <a:pt x="77" y="10"/>
                  </a:lnTo>
                  <a:lnTo>
                    <a:pt x="61" y="11"/>
                  </a:lnTo>
                  <a:lnTo>
                    <a:pt x="46" y="11"/>
                  </a:lnTo>
                  <a:lnTo>
                    <a:pt x="31" y="12"/>
                  </a:lnTo>
                  <a:lnTo>
                    <a:pt x="16" y="12"/>
                  </a:lnTo>
                  <a:lnTo>
                    <a:pt x="0" y="13"/>
                  </a:lnTo>
                  <a:lnTo>
                    <a:pt x="0" y="8"/>
                  </a:lnTo>
                  <a:lnTo>
                    <a:pt x="16" y="8"/>
                  </a:lnTo>
                  <a:lnTo>
                    <a:pt x="31" y="7"/>
                  </a:lnTo>
                  <a:lnTo>
                    <a:pt x="46" y="6"/>
                  </a:lnTo>
                  <a:lnTo>
                    <a:pt x="61" y="6"/>
                  </a:lnTo>
                  <a:lnTo>
                    <a:pt x="77" y="6"/>
                  </a:lnTo>
                  <a:lnTo>
                    <a:pt x="92" y="5"/>
                  </a:lnTo>
                  <a:lnTo>
                    <a:pt x="107" y="5"/>
                  </a:lnTo>
                  <a:lnTo>
                    <a:pt x="122" y="4"/>
                  </a:lnTo>
                  <a:lnTo>
                    <a:pt x="137" y="3"/>
                  </a:lnTo>
                  <a:lnTo>
                    <a:pt x="152" y="3"/>
                  </a:lnTo>
                  <a:lnTo>
                    <a:pt x="167" y="3"/>
                  </a:lnTo>
                  <a:lnTo>
                    <a:pt x="182" y="2"/>
                  </a:lnTo>
                  <a:lnTo>
                    <a:pt x="197" y="2"/>
                  </a:lnTo>
                  <a:lnTo>
                    <a:pt x="212" y="2"/>
                  </a:lnTo>
                  <a:lnTo>
                    <a:pt x="227" y="2"/>
                  </a:lnTo>
                  <a:lnTo>
                    <a:pt x="243" y="1"/>
                  </a:lnTo>
                  <a:lnTo>
                    <a:pt x="257" y="1"/>
                  </a:lnTo>
                  <a:lnTo>
                    <a:pt x="272" y="1"/>
                  </a:lnTo>
                  <a:lnTo>
                    <a:pt x="287" y="1"/>
                  </a:lnTo>
                  <a:lnTo>
                    <a:pt x="302" y="1"/>
                  </a:lnTo>
                  <a:lnTo>
                    <a:pt x="317" y="0"/>
                  </a:lnTo>
                  <a:lnTo>
                    <a:pt x="333" y="0"/>
                  </a:lnTo>
                  <a:lnTo>
                    <a:pt x="347" y="0"/>
                  </a:lnTo>
                  <a:lnTo>
                    <a:pt x="363" y="0"/>
                  </a:lnTo>
                  <a:lnTo>
                    <a:pt x="378" y="0"/>
                  </a:lnTo>
                  <a:lnTo>
                    <a:pt x="393" y="0"/>
                  </a:lnTo>
                  <a:lnTo>
                    <a:pt x="409" y="1"/>
                  </a:lnTo>
                  <a:lnTo>
                    <a:pt x="424" y="1"/>
                  </a:lnTo>
                  <a:lnTo>
                    <a:pt x="439" y="1"/>
                  </a:lnTo>
                  <a:lnTo>
                    <a:pt x="455" y="1"/>
                  </a:lnTo>
                  <a:lnTo>
                    <a:pt x="470" y="1"/>
                  </a:lnTo>
                  <a:lnTo>
                    <a:pt x="485" y="2"/>
                  </a:lnTo>
                  <a:lnTo>
                    <a:pt x="487" y="2"/>
                  </a:lnTo>
                  <a:lnTo>
                    <a:pt x="489" y="4"/>
                  </a:lnTo>
                  <a:lnTo>
                    <a:pt x="487" y="6"/>
                  </a:lnTo>
                  <a:lnTo>
                    <a:pt x="485" y="6"/>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 name="Freeform 96">
              <a:extLst>
                <a:ext uri="{FF2B5EF4-FFF2-40B4-BE49-F238E27FC236}">
                  <a16:creationId xmlns:a16="http://schemas.microsoft.com/office/drawing/2014/main" id="{269409BB-01CB-4432-B8FF-C86D614AC852}"/>
                </a:ext>
              </a:extLst>
            </p:cNvPr>
            <p:cNvSpPr>
              <a:spLocks/>
            </p:cNvSpPr>
            <p:nvPr/>
          </p:nvSpPr>
          <p:spPr bwMode="auto">
            <a:xfrm>
              <a:off x="2905" y="2368"/>
              <a:ext cx="125" cy="34"/>
            </a:xfrm>
            <a:custGeom>
              <a:avLst/>
              <a:gdLst>
                <a:gd name="T0" fmla="*/ 119 w 125"/>
                <a:gd name="T1" fmla="*/ 30 h 32"/>
                <a:gd name="T2" fmla="*/ 119 w 125"/>
                <a:gd name="T3" fmla="*/ 30 h 32"/>
                <a:gd name="T4" fmla="*/ 113 w 125"/>
                <a:gd name="T5" fmla="*/ 27 h 32"/>
                <a:gd name="T6" fmla="*/ 105 w 125"/>
                <a:gd name="T7" fmla="*/ 24 h 32"/>
                <a:gd name="T8" fmla="*/ 98 w 125"/>
                <a:gd name="T9" fmla="*/ 21 h 32"/>
                <a:gd name="T10" fmla="*/ 92 w 125"/>
                <a:gd name="T11" fmla="*/ 18 h 32"/>
                <a:gd name="T12" fmla="*/ 85 w 125"/>
                <a:gd name="T13" fmla="*/ 16 h 32"/>
                <a:gd name="T14" fmla="*/ 78 w 125"/>
                <a:gd name="T15" fmla="*/ 14 h 32"/>
                <a:gd name="T16" fmla="*/ 71 w 125"/>
                <a:gd name="T17" fmla="*/ 12 h 32"/>
                <a:gd name="T18" fmla="*/ 65 w 125"/>
                <a:gd name="T19" fmla="*/ 11 h 32"/>
                <a:gd name="T20" fmla="*/ 58 w 125"/>
                <a:gd name="T21" fmla="*/ 9 h 32"/>
                <a:gd name="T22" fmla="*/ 50 w 125"/>
                <a:gd name="T23" fmla="*/ 8 h 32"/>
                <a:gd name="T24" fmla="*/ 42 w 125"/>
                <a:gd name="T25" fmla="*/ 7 h 32"/>
                <a:gd name="T26" fmla="*/ 34 w 125"/>
                <a:gd name="T27" fmla="*/ 6 h 32"/>
                <a:gd name="T28" fmla="*/ 27 w 125"/>
                <a:gd name="T29" fmla="*/ 6 h 32"/>
                <a:gd name="T30" fmla="*/ 18 w 125"/>
                <a:gd name="T31" fmla="*/ 6 h 32"/>
                <a:gd name="T32" fmla="*/ 10 w 125"/>
                <a:gd name="T33" fmla="*/ 6 h 32"/>
                <a:gd name="T34" fmla="*/ 0 w 125"/>
                <a:gd name="T35" fmla="*/ 6 h 32"/>
                <a:gd name="T36" fmla="*/ 0 w 125"/>
                <a:gd name="T37" fmla="*/ 0 h 32"/>
                <a:gd name="T38" fmla="*/ 10 w 125"/>
                <a:gd name="T39" fmla="*/ 0 h 32"/>
                <a:gd name="T40" fmla="*/ 18 w 125"/>
                <a:gd name="T41" fmla="*/ 0 h 32"/>
                <a:gd name="T42" fmla="*/ 27 w 125"/>
                <a:gd name="T43" fmla="*/ 0 h 32"/>
                <a:gd name="T44" fmla="*/ 35 w 125"/>
                <a:gd name="T45" fmla="*/ 1 h 32"/>
                <a:gd name="T46" fmla="*/ 44 w 125"/>
                <a:gd name="T47" fmla="*/ 1 h 32"/>
                <a:gd name="T48" fmla="*/ 50 w 125"/>
                <a:gd name="T49" fmla="*/ 2 h 32"/>
                <a:gd name="T50" fmla="*/ 59 w 125"/>
                <a:gd name="T51" fmla="*/ 4 h 32"/>
                <a:gd name="T52" fmla="*/ 65 w 125"/>
                <a:gd name="T53" fmla="*/ 5 h 32"/>
                <a:gd name="T54" fmla="*/ 73 w 125"/>
                <a:gd name="T55" fmla="*/ 6 h 32"/>
                <a:gd name="T56" fmla="*/ 80 w 125"/>
                <a:gd name="T57" fmla="*/ 8 h 32"/>
                <a:gd name="T58" fmla="*/ 87 w 125"/>
                <a:gd name="T59" fmla="*/ 10 h 32"/>
                <a:gd name="T60" fmla="*/ 94 w 125"/>
                <a:gd name="T61" fmla="*/ 12 h 32"/>
                <a:gd name="T62" fmla="*/ 101 w 125"/>
                <a:gd name="T63" fmla="*/ 16 h 32"/>
                <a:gd name="T64" fmla="*/ 108 w 125"/>
                <a:gd name="T65" fmla="*/ 19 h 32"/>
                <a:gd name="T66" fmla="*/ 115 w 125"/>
                <a:gd name="T67" fmla="*/ 22 h 32"/>
                <a:gd name="T68" fmla="*/ 122 w 125"/>
                <a:gd name="T69" fmla="*/ 25 h 32"/>
                <a:gd name="T70" fmla="*/ 122 w 125"/>
                <a:gd name="T71" fmla="*/ 25 h 32"/>
                <a:gd name="T72" fmla="*/ 122 w 125"/>
                <a:gd name="T73" fmla="*/ 25 h 32"/>
                <a:gd name="T74" fmla="*/ 124 w 125"/>
                <a:gd name="T75" fmla="*/ 27 h 32"/>
                <a:gd name="T76" fmla="*/ 123 w 125"/>
                <a:gd name="T77" fmla="*/ 30 h 32"/>
                <a:gd name="T78" fmla="*/ 122 w 125"/>
                <a:gd name="T79" fmla="*/ 31 h 32"/>
                <a:gd name="T80" fmla="*/ 119 w 125"/>
                <a:gd name="T81" fmla="*/ 30 h 32"/>
                <a:gd name="T82" fmla="*/ 119 w 125"/>
                <a:gd name="T83"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5" h="32">
                  <a:moveTo>
                    <a:pt x="119" y="30"/>
                  </a:moveTo>
                  <a:lnTo>
                    <a:pt x="119" y="30"/>
                  </a:lnTo>
                  <a:lnTo>
                    <a:pt x="113" y="27"/>
                  </a:lnTo>
                  <a:lnTo>
                    <a:pt x="105" y="24"/>
                  </a:lnTo>
                  <a:lnTo>
                    <a:pt x="98" y="21"/>
                  </a:lnTo>
                  <a:lnTo>
                    <a:pt x="92" y="18"/>
                  </a:lnTo>
                  <a:lnTo>
                    <a:pt x="85" y="16"/>
                  </a:lnTo>
                  <a:lnTo>
                    <a:pt x="78" y="14"/>
                  </a:lnTo>
                  <a:lnTo>
                    <a:pt x="71" y="12"/>
                  </a:lnTo>
                  <a:lnTo>
                    <a:pt x="65" y="11"/>
                  </a:lnTo>
                  <a:lnTo>
                    <a:pt x="58" y="9"/>
                  </a:lnTo>
                  <a:lnTo>
                    <a:pt x="50" y="8"/>
                  </a:lnTo>
                  <a:lnTo>
                    <a:pt x="42" y="7"/>
                  </a:lnTo>
                  <a:lnTo>
                    <a:pt x="34" y="6"/>
                  </a:lnTo>
                  <a:lnTo>
                    <a:pt x="27" y="6"/>
                  </a:lnTo>
                  <a:lnTo>
                    <a:pt x="18" y="6"/>
                  </a:lnTo>
                  <a:lnTo>
                    <a:pt x="10" y="6"/>
                  </a:lnTo>
                  <a:lnTo>
                    <a:pt x="0" y="6"/>
                  </a:lnTo>
                  <a:lnTo>
                    <a:pt x="0" y="0"/>
                  </a:lnTo>
                  <a:lnTo>
                    <a:pt x="10" y="0"/>
                  </a:lnTo>
                  <a:lnTo>
                    <a:pt x="18" y="0"/>
                  </a:lnTo>
                  <a:lnTo>
                    <a:pt x="27" y="0"/>
                  </a:lnTo>
                  <a:lnTo>
                    <a:pt x="35" y="1"/>
                  </a:lnTo>
                  <a:lnTo>
                    <a:pt x="44" y="1"/>
                  </a:lnTo>
                  <a:lnTo>
                    <a:pt x="50" y="2"/>
                  </a:lnTo>
                  <a:lnTo>
                    <a:pt x="59" y="4"/>
                  </a:lnTo>
                  <a:lnTo>
                    <a:pt x="65" y="5"/>
                  </a:lnTo>
                  <a:lnTo>
                    <a:pt x="73" y="6"/>
                  </a:lnTo>
                  <a:lnTo>
                    <a:pt x="80" y="8"/>
                  </a:lnTo>
                  <a:lnTo>
                    <a:pt x="87" y="10"/>
                  </a:lnTo>
                  <a:lnTo>
                    <a:pt x="94" y="12"/>
                  </a:lnTo>
                  <a:lnTo>
                    <a:pt x="101" y="16"/>
                  </a:lnTo>
                  <a:lnTo>
                    <a:pt x="108" y="19"/>
                  </a:lnTo>
                  <a:lnTo>
                    <a:pt x="115" y="22"/>
                  </a:lnTo>
                  <a:lnTo>
                    <a:pt x="122" y="25"/>
                  </a:lnTo>
                  <a:lnTo>
                    <a:pt x="122" y="25"/>
                  </a:lnTo>
                  <a:lnTo>
                    <a:pt x="122" y="25"/>
                  </a:lnTo>
                  <a:lnTo>
                    <a:pt x="124" y="27"/>
                  </a:lnTo>
                  <a:lnTo>
                    <a:pt x="123" y="30"/>
                  </a:lnTo>
                  <a:lnTo>
                    <a:pt x="122" y="31"/>
                  </a:lnTo>
                  <a:lnTo>
                    <a:pt x="119" y="30"/>
                  </a:lnTo>
                  <a:lnTo>
                    <a:pt x="119" y="3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 name="Freeform 97">
              <a:extLst>
                <a:ext uri="{FF2B5EF4-FFF2-40B4-BE49-F238E27FC236}">
                  <a16:creationId xmlns:a16="http://schemas.microsoft.com/office/drawing/2014/main" id="{CBE5D236-D165-4F42-97CD-3AECFEFFA963}"/>
                </a:ext>
              </a:extLst>
            </p:cNvPr>
            <p:cNvSpPr>
              <a:spLocks/>
            </p:cNvSpPr>
            <p:nvPr/>
          </p:nvSpPr>
          <p:spPr bwMode="auto">
            <a:xfrm>
              <a:off x="3029" y="2401"/>
              <a:ext cx="339" cy="261"/>
            </a:xfrm>
            <a:custGeom>
              <a:avLst/>
              <a:gdLst>
                <a:gd name="T0" fmla="*/ 333 w 339"/>
                <a:gd name="T1" fmla="*/ 243 h 245"/>
                <a:gd name="T2" fmla="*/ 315 w 339"/>
                <a:gd name="T3" fmla="*/ 228 h 245"/>
                <a:gd name="T4" fmla="*/ 295 w 339"/>
                <a:gd name="T5" fmla="*/ 213 h 245"/>
                <a:gd name="T6" fmla="*/ 275 w 339"/>
                <a:gd name="T7" fmla="*/ 197 h 245"/>
                <a:gd name="T8" fmla="*/ 256 w 339"/>
                <a:gd name="T9" fmla="*/ 181 h 245"/>
                <a:gd name="T10" fmla="*/ 235 w 339"/>
                <a:gd name="T11" fmla="*/ 165 h 245"/>
                <a:gd name="T12" fmla="*/ 215 w 339"/>
                <a:gd name="T13" fmla="*/ 150 h 245"/>
                <a:gd name="T14" fmla="*/ 194 w 339"/>
                <a:gd name="T15" fmla="*/ 134 h 245"/>
                <a:gd name="T16" fmla="*/ 174 w 339"/>
                <a:gd name="T17" fmla="*/ 118 h 245"/>
                <a:gd name="T18" fmla="*/ 152 w 339"/>
                <a:gd name="T19" fmla="*/ 103 h 245"/>
                <a:gd name="T20" fmla="*/ 132 w 339"/>
                <a:gd name="T21" fmla="*/ 88 h 245"/>
                <a:gd name="T22" fmla="*/ 110 w 339"/>
                <a:gd name="T23" fmla="*/ 73 h 245"/>
                <a:gd name="T24" fmla="*/ 88 w 339"/>
                <a:gd name="T25" fmla="*/ 59 h 245"/>
                <a:gd name="T26" fmla="*/ 67 w 339"/>
                <a:gd name="T27" fmla="*/ 45 h 245"/>
                <a:gd name="T28" fmla="*/ 45 w 339"/>
                <a:gd name="T29" fmla="*/ 31 h 245"/>
                <a:gd name="T30" fmla="*/ 23 w 339"/>
                <a:gd name="T31" fmla="*/ 19 h 245"/>
                <a:gd name="T32" fmla="*/ 0 w 339"/>
                <a:gd name="T33" fmla="*/ 6 h 245"/>
                <a:gd name="T34" fmla="*/ 14 w 339"/>
                <a:gd name="T35" fmla="*/ 6 h 245"/>
                <a:gd name="T36" fmla="*/ 36 w 339"/>
                <a:gd name="T37" fmla="*/ 19 h 245"/>
                <a:gd name="T38" fmla="*/ 58 w 339"/>
                <a:gd name="T39" fmla="*/ 32 h 245"/>
                <a:gd name="T40" fmla="*/ 80 w 339"/>
                <a:gd name="T41" fmla="*/ 46 h 245"/>
                <a:gd name="T42" fmla="*/ 102 w 339"/>
                <a:gd name="T43" fmla="*/ 60 h 245"/>
                <a:gd name="T44" fmla="*/ 124 w 339"/>
                <a:gd name="T45" fmla="*/ 75 h 245"/>
                <a:gd name="T46" fmla="*/ 145 w 339"/>
                <a:gd name="T47" fmla="*/ 89 h 245"/>
                <a:gd name="T48" fmla="*/ 166 w 339"/>
                <a:gd name="T49" fmla="*/ 104 h 245"/>
                <a:gd name="T50" fmla="*/ 188 w 339"/>
                <a:gd name="T51" fmla="*/ 120 h 245"/>
                <a:gd name="T52" fmla="*/ 208 w 339"/>
                <a:gd name="T53" fmla="*/ 136 h 245"/>
                <a:gd name="T54" fmla="*/ 228 w 339"/>
                <a:gd name="T55" fmla="*/ 151 h 245"/>
                <a:gd name="T56" fmla="*/ 249 w 339"/>
                <a:gd name="T57" fmla="*/ 167 h 245"/>
                <a:gd name="T58" fmla="*/ 269 w 339"/>
                <a:gd name="T59" fmla="*/ 183 h 245"/>
                <a:gd name="T60" fmla="*/ 289 w 339"/>
                <a:gd name="T61" fmla="*/ 199 h 245"/>
                <a:gd name="T62" fmla="*/ 309 w 339"/>
                <a:gd name="T63" fmla="*/ 215 h 245"/>
                <a:gd name="T64" fmla="*/ 327 w 339"/>
                <a:gd name="T65" fmla="*/ 230 h 245"/>
                <a:gd name="T66" fmla="*/ 338 w 339"/>
                <a:gd name="T67" fmla="*/ 240 h 245"/>
                <a:gd name="T68" fmla="*/ 336 w 339"/>
                <a:gd name="T69" fmla="*/ 24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9" h="245">
                  <a:moveTo>
                    <a:pt x="333" y="243"/>
                  </a:moveTo>
                  <a:lnTo>
                    <a:pt x="333" y="243"/>
                  </a:lnTo>
                  <a:lnTo>
                    <a:pt x="324" y="236"/>
                  </a:lnTo>
                  <a:lnTo>
                    <a:pt x="315" y="228"/>
                  </a:lnTo>
                  <a:lnTo>
                    <a:pt x="305" y="220"/>
                  </a:lnTo>
                  <a:lnTo>
                    <a:pt x="295" y="213"/>
                  </a:lnTo>
                  <a:lnTo>
                    <a:pt x="285" y="204"/>
                  </a:lnTo>
                  <a:lnTo>
                    <a:pt x="275" y="197"/>
                  </a:lnTo>
                  <a:lnTo>
                    <a:pt x="265" y="188"/>
                  </a:lnTo>
                  <a:lnTo>
                    <a:pt x="256" y="181"/>
                  </a:lnTo>
                  <a:lnTo>
                    <a:pt x="246" y="173"/>
                  </a:lnTo>
                  <a:lnTo>
                    <a:pt x="235" y="165"/>
                  </a:lnTo>
                  <a:lnTo>
                    <a:pt x="225" y="157"/>
                  </a:lnTo>
                  <a:lnTo>
                    <a:pt x="215" y="150"/>
                  </a:lnTo>
                  <a:lnTo>
                    <a:pt x="205" y="142"/>
                  </a:lnTo>
                  <a:lnTo>
                    <a:pt x="194" y="134"/>
                  </a:lnTo>
                  <a:lnTo>
                    <a:pt x="184" y="126"/>
                  </a:lnTo>
                  <a:lnTo>
                    <a:pt x="174" y="118"/>
                  </a:lnTo>
                  <a:lnTo>
                    <a:pt x="163" y="110"/>
                  </a:lnTo>
                  <a:lnTo>
                    <a:pt x="152" y="103"/>
                  </a:lnTo>
                  <a:lnTo>
                    <a:pt x="142" y="95"/>
                  </a:lnTo>
                  <a:lnTo>
                    <a:pt x="132" y="88"/>
                  </a:lnTo>
                  <a:lnTo>
                    <a:pt x="120" y="80"/>
                  </a:lnTo>
                  <a:lnTo>
                    <a:pt x="110" y="73"/>
                  </a:lnTo>
                  <a:lnTo>
                    <a:pt x="99" y="66"/>
                  </a:lnTo>
                  <a:lnTo>
                    <a:pt x="88" y="59"/>
                  </a:lnTo>
                  <a:lnTo>
                    <a:pt x="77" y="51"/>
                  </a:lnTo>
                  <a:lnTo>
                    <a:pt x="67" y="45"/>
                  </a:lnTo>
                  <a:lnTo>
                    <a:pt x="56" y="38"/>
                  </a:lnTo>
                  <a:lnTo>
                    <a:pt x="45" y="31"/>
                  </a:lnTo>
                  <a:lnTo>
                    <a:pt x="33" y="24"/>
                  </a:lnTo>
                  <a:lnTo>
                    <a:pt x="23" y="19"/>
                  </a:lnTo>
                  <a:lnTo>
                    <a:pt x="11" y="12"/>
                  </a:lnTo>
                  <a:lnTo>
                    <a:pt x="0" y="6"/>
                  </a:lnTo>
                  <a:lnTo>
                    <a:pt x="2" y="0"/>
                  </a:lnTo>
                  <a:lnTo>
                    <a:pt x="14" y="6"/>
                  </a:lnTo>
                  <a:lnTo>
                    <a:pt x="25" y="13"/>
                  </a:lnTo>
                  <a:lnTo>
                    <a:pt x="36" y="19"/>
                  </a:lnTo>
                  <a:lnTo>
                    <a:pt x="48" y="25"/>
                  </a:lnTo>
                  <a:lnTo>
                    <a:pt x="58" y="32"/>
                  </a:lnTo>
                  <a:lnTo>
                    <a:pt x="69" y="39"/>
                  </a:lnTo>
                  <a:lnTo>
                    <a:pt x="80" y="46"/>
                  </a:lnTo>
                  <a:lnTo>
                    <a:pt x="91" y="53"/>
                  </a:lnTo>
                  <a:lnTo>
                    <a:pt x="102" y="60"/>
                  </a:lnTo>
                  <a:lnTo>
                    <a:pt x="113" y="67"/>
                  </a:lnTo>
                  <a:lnTo>
                    <a:pt x="124" y="75"/>
                  </a:lnTo>
                  <a:lnTo>
                    <a:pt x="135" y="82"/>
                  </a:lnTo>
                  <a:lnTo>
                    <a:pt x="145" y="89"/>
                  </a:lnTo>
                  <a:lnTo>
                    <a:pt x="156" y="98"/>
                  </a:lnTo>
                  <a:lnTo>
                    <a:pt x="166" y="104"/>
                  </a:lnTo>
                  <a:lnTo>
                    <a:pt x="177" y="112"/>
                  </a:lnTo>
                  <a:lnTo>
                    <a:pt x="188" y="120"/>
                  </a:lnTo>
                  <a:lnTo>
                    <a:pt x="197" y="128"/>
                  </a:lnTo>
                  <a:lnTo>
                    <a:pt x="208" y="136"/>
                  </a:lnTo>
                  <a:lnTo>
                    <a:pt x="219" y="144"/>
                  </a:lnTo>
                  <a:lnTo>
                    <a:pt x="228" y="151"/>
                  </a:lnTo>
                  <a:lnTo>
                    <a:pt x="238" y="159"/>
                  </a:lnTo>
                  <a:lnTo>
                    <a:pt x="249" y="167"/>
                  </a:lnTo>
                  <a:lnTo>
                    <a:pt x="259" y="175"/>
                  </a:lnTo>
                  <a:lnTo>
                    <a:pt x="269" y="183"/>
                  </a:lnTo>
                  <a:lnTo>
                    <a:pt x="278" y="191"/>
                  </a:lnTo>
                  <a:lnTo>
                    <a:pt x="289" y="199"/>
                  </a:lnTo>
                  <a:lnTo>
                    <a:pt x="298" y="207"/>
                  </a:lnTo>
                  <a:lnTo>
                    <a:pt x="309" y="215"/>
                  </a:lnTo>
                  <a:lnTo>
                    <a:pt x="318" y="222"/>
                  </a:lnTo>
                  <a:lnTo>
                    <a:pt x="327" y="230"/>
                  </a:lnTo>
                  <a:lnTo>
                    <a:pt x="337" y="237"/>
                  </a:lnTo>
                  <a:lnTo>
                    <a:pt x="338" y="240"/>
                  </a:lnTo>
                  <a:lnTo>
                    <a:pt x="338" y="242"/>
                  </a:lnTo>
                  <a:lnTo>
                    <a:pt x="336" y="244"/>
                  </a:lnTo>
                  <a:lnTo>
                    <a:pt x="333" y="243"/>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 name="Freeform 98">
              <a:extLst>
                <a:ext uri="{FF2B5EF4-FFF2-40B4-BE49-F238E27FC236}">
                  <a16:creationId xmlns:a16="http://schemas.microsoft.com/office/drawing/2014/main" id="{5BF877C4-7799-4757-B2C3-032C1C3D9E91}"/>
                </a:ext>
              </a:extLst>
            </p:cNvPr>
            <p:cNvSpPr>
              <a:spLocks/>
            </p:cNvSpPr>
            <p:nvPr/>
          </p:nvSpPr>
          <p:spPr bwMode="auto">
            <a:xfrm>
              <a:off x="3367" y="2661"/>
              <a:ext cx="30" cy="63"/>
            </a:xfrm>
            <a:custGeom>
              <a:avLst/>
              <a:gdLst>
                <a:gd name="T0" fmla="*/ 9 w 30"/>
                <a:gd name="T1" fmla="*/ 52 h 59"/>
                <a:gd name="T2" fmla="*/ 8 w 30"/>
                <a:gd name="T3" fmla="*/ 52 h 59"/>
                <a:gd name="T4" fmla="*/ 15 w 30"/>
                <a:gd name="T5" fmla="*/ 50 h 59"/>
                <a:gd name="T6" fmla="*/ 20 w 30"/>
                <a:gd name="T7" fmla="*/ 47 h 59"/>
                <a:gd name="T8" fmla="*/ 22 w 30"/>
                <a:gd name="T9" fmla="*/ 43 h 59"/>
                <a:gd name="T10" fmla="*/ 24 w 30"/>
                <a:gd name="T11" fmla="*/ 39 h 59"/>
                <a:gd name="T12" fmla="*/ 22 w 30"/>
                <a:gd name="T13" fmla="*/ 32 h 59"/>
                <a:gd name="T14" fmla="*/ 18 w 30"/>
                <a:gd name="T15" fmla="*/ 25 h 59"/>
                <a:gd name="T16" fmla="*/ 11 w 30"/>
                <a:gd name="T17" fmla="*/ 15 h 59"/>
                <a:gd name="T18" fmla="*/ 0 w 30"/>
                <a:gd name="T19" fmla="*/ 5 h 59"/>
                <a:gd name="T20" fmla="*/ 3 w 30"/>
                <a:gd name="T21" fmla="*/ 0 h 59"/>
                <a:gd name="T22" fmla="*/ 14 w 30"/>
                <a:gd name="T23" fmla="*/ 11 h 59"/>
                <a:gd name="T24" fmla="*/ 22 w 30"/>
                <a:gd name="T25" fmla="*/ 21 h 59"/>
                <a:gd name="T26" fmla="*/ 27 w 30"/>
                <a:gd name="T27" fmla="*/ 30 h 59"/>
                <a:gd name="T28" fmla="*/ 29 w 30"/>
                <a:gd name="T29" fmla="*/ 39 h 59"/>
                <a:gd name="T30" fmla="*/ 27 w 30"/>
                <a:gd name="T31" fmla="*/ 46 h 59"/>
                <a:gd name="T32" fmla="*/ 23 w 30"/>
                <a:gd name="T33" fmla="*/ 52 h 59"/>
                <a:gd name="T34" fmla="*/ 17 w 30"/>
                <a:gd name="T35" fmla="*/ 56 h 59"/>
                <a:gd name="T36" fmla="*/ 9 w 30"/>
                <a:gd name="T37" fmla="*/ 58 h 59"/>
                <a:gd name="T38" fmla="*/ 7 w 30"/>
                <a:gd name="T39" fmla="*/ 57 h 59"/>
                <a:gd name="T40" fmla="*/ 6 w 30"/>
                <a:gd name="T41" fmla="*/ 56 h 59"/>
                <a:gd name="T42" fmla="*/ 6 w 30"/>
                <a:gd name="T43" fmla="*/ 53 h 59"/>
                <a:gd name="T44" fmla="*/ 8 w 30"/>
                <a:gd name="T45" fmla="*/ 52 h 59"/>
                <a:gd name="T46" fmla="*/ 9 w 30"/>
                <a:gd name="T47" fmla="*/ 5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59">
                  <a:moveTo>
                    <a:pt x="9" y="52"/>
                  </a:moveTo>
                  <a:lnTo>
                    <a:pt x="8" y="52"/>
                  </a:lnTo>
                  <a:lnTo>
                    <a:pt x="15" y="50"/>
                  </a:lnTo>
                  <a:lnTo>
                    <a:pt x="20" y="47"/>
                  </a:lnTo>
                  <a:lnTo>
                    <a:pt x="22" y="43"/>
                  </a:lnTo>
                  <a:lnTo>
                    <a:pt x="24" y="39"/>
                  </a:lnTo>
                  <a:lnTo>
                    <a:pt x="22" y="32"/>
                  </a:lnTo>
                  <a:lnTo>
                    <a:pt x="18" y="25"/>
                  </a:lnTo>
                  <a:lnTo>
                    <a:pt x="11" y="15"/>
                  </a:lnTo>
                  <a:lnTo>
                    <a:pt x="0" y="5"/>
                  </a:lnTo>
                  <a:lnTo>
                    <a:pt x="3" y="0"/>
                  </a:lnTo>
                  <a:lnTo>
                    <a:pt x="14" y="11"/>
                  </a:lnTo>
                  <a:lnTo>
                    <a:pt x="22" y="21"/>
                  </a:lnTo>
                  <a:lnTo>
                    <a:pt x="27" y="30"/>
                  </a:lnTo>
                  <a:lnTo>
                    <a:pt x="29" y="39"/>
                  </a:lnTo>
                  <a:lnTo>
                    <a:pt x="27" y="46"/>
                  </a:lnTo>
                  <a:lnTo>
                    <a:pt x="23" y="52"/>
                  </a:lnTo>
                  <a:lnTo>
                    <a:pt x="17" y="56"/>
                  </a:lnTo>
                  <a:lnTo>
                    <a:pt x="9" y="58"/>
                  </a:lnTo>
                  <a:lnTo>
                    <a:pt x="7" y="57"/>
                  </a:lnTo>
                  <a:lnTo>
                    <a:pt x="6" y="56"/>
                  </a:lnTo>
                  <a:lnTo>
                    <a:pt x="6" y="53"/>
                  </a:lnTo>
                  <a:lnTo>
                    <a:pt x="8" y="52"/>
                  </a:lnTo>
                  <a:lnTo>
                    <a:pt x="9" y="52"/>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 name="Freeform 99">
              <a:extLst>
                <a:ext uri="{FF2B5EF4-FFF2-40B4-BE49-F238E27FC236}">
                  <a16:creationId xmlns:a16="http://schemas.microsoft.com/office/drawing/2014/main" id="{99B6A734-B6D4-4B38-8CA9-A0BCAC94F244}"/>
                </a:ext>
              </a:extLst>
            </p:cNvPr>
            <p:cNvSpPr>
              <a:spLocks/>
            </p:cNvSpPr>
            <p:nvPr/>
          </p:nvSpPr>
          <p:spPr bwMode="auto">
            <a:xfrm>
              <a:off x="2082" y="2390"/>
              <a:ext cx="1139" cy="311"/>
            </a:xfrm>
            <a:custGeom>
              <a:avLst/>
              <a:gdLst>
                <a:gd name="T0" fmla="*/ 22 w 1139"/>
                <a:gd name="T1" fmla="*/ 285 h 292"/>
                <a:gd name="T2" fmla="*/ 11 w 1139"/>
                <a:gd name="T3" fmla="*/ 281 h 292"/>
                <a:gd name="T4" fmla="*/ 2 w 1139"/>
                <a:gd name="T5" fmla="*/ 273 h 292"/>
                <a:gd name="T6" fmla="*/ 0 w 1139"/>
                <a:gd name="T7" fmla="*/ 262 h 292"/>
                <a:gd name="T8" fmla="*/ 6 w 1139"/>
                <a:gd name="T9" fmla="*/ 249 h 292"/>
                <a:gd name="T10" fmla="*/ 227 w 1139"/>
                <a:gd name="T11" fmla="*/ 29 h 292"/>
                <a:gd name="T12" fmla="*/ 239 w 1139"/>
                <a:gd name="T13" fmla="*/ 22 h 292"/>
                <a:gd name="T14" fmla="*/ 252 w 1139"/>
                <a:gd name="T15" fmla="*/ 19 h 292"/>
                <a:gd name="T16" fmla="*/ 266 w 1139"/>
                <a:gd name="T17" fmla="*/ 16 h 292"/>
                <a:gd name="T18" fmla="*/ 292 w 1139"/>
                <a:gd name="T19" fmla="*/ 15 h 292"/>
                <a:gd name="T20" fmla="*/ 329 w 1139"/>
                <a:gd name="T21" fmla="*/ 12 h 292"/>
                <a:gd name="T22" fmla="*/ 366 w 1139"/>
                <a:gd name="T23" fmla="*/ 10 h 292"/>
                <a:gd name="T24" fmla="*/ 403 w 1139"/>
                <a:gd name="T25" fmla="*/ 9 h 292"/>
                <a:gd name="T26" fmla="*/ 440 w 1139"/>
                <a:gd name="T27" fmla="*/ 6 h 292"/>
                <a:gd name="T28" fmla="*/ 477 w 1139"/>
                <a:gd name="T29" fmla="*/ 5 h 292"/>
                <a:gd name="T30" fmla="*/ 514 w 1139"/>
                <a:gd name="T31" fmla="*/ 3 h 292"/>
                <a:gd name="T32" fmla="*/ 551 w 1139"/>
                <a:gd name="T33" fmla="*/ 2 h 292"/>
                <a:gd name="T34" fmla="*/ 588 w 1139"/>
                <a:gd name="T35" fmla="*/ 1 h 292"/>
                <a:gd name="T36" fmla="*/ 624 w 1139"/>
                <a:gd name="T37" fmla="*/ 0 h 292"/>
                <a:gd name="T38" fmla="*/ 661 w 1139"/>
                <a:gd name="T39" fmla="*/ 0 h 292"/>
                <a:gd name="T40" fmla="*/ 698 w 1139"/>
                <a:gd name="T41" fmla="*/ 0 h 292"/>
                <a:gd name="T42" fmla="*/ 734 w 1139"/>
                <a:gd name="T43" fmla="*/ 0 h 292"/>
                <a:gd name="T44" fmla="*/ 770 w 1139"/>
                <a:gd name="T45" fmla="*/ 0 h 292"/>
                <a:gd name="T46" fmla="*/ 806 w 1139"/>
                <a:gd name="T47" fmla="*/ 1 h 292"/>
                <a:gd name="T48" fmla="*/ 843 w 1139"/>
                <a:gd name="T49" fmla="*/ 3 h 292"/>
                <a:gd name="T50" fmla="*/ 874 w 1139"/>
                <a:gd name="T51" fmla="*/ 5 h 292"/>
                <a:gd name="T52" fmla="*/ 903 w 1139"/>
                <a:gd name="T53" fmla="*/ 16 h 292"/>
                <a:gd name="T54" fmla="*/ 935 w 1139"/>
                <a:gd name="T55" fmla="*/ 32 h 292"/>
                <a:gd name="T56" fmla="*/ 971 w 1139"/>
                <a:gd name="T57" fmla="*/ 55 h 292"/>
                <a:gd name="T58" fmla="*/ 1008 w 1139"/>
                <a:gd name="T59" fmla="*/ 80 h 292"/>
                <a:gd name="T60" fmla="*/ 1046 w 1139"/>
                <a:gd name="T61" fmla="*/ 108 h 292"/>
                <a:gd name="T62" fmla="*/ 1084 w 1139"/>
                <a:gd name="T63" fmla="*/ 135 h 292"/>
                <a:gd name="T64" fmla="*/ 1120 w 1139"/>
                <a:gd name="T65" fmla="*/ 161 h 292"/>
                <a:gd name="T66" fmla="*/ 1136 w 1139"/>
                <a:gd name="T67" fmla="*/ 291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9" h="292">
                  <a:moveTo>
                    <a:pt x="1136" y="291"/>
                  </a:moveTo>
                  <a:lnTo>
                    <a:pt x="22" y="285"/>
                  </a:lnTo>
                  <a:lnTo>
                    <a:pt x="16" y="283"/>
                  </a:lnTo>
                  <a:lnTo>
                    <a:pt x="11" y="281"/>
                  </a:lnTo>
                  <a:lnTo>
                    <a:pt x="6" y="277"/>
                  </a:lnTo>
                  <a:lnTo>
                    <a:pt x="2" y="273"/>
                  </a:lnTo>
                  <a:lnTo>
                    <a:pt x="1" y="268"/>
                  </a:lnTo>
                  <a:lnTo>
                    <a:pt x="0" y="262"/>
                  </a:lnTo>
                  <a:lnTo>
                    <a:pt x="2" y="256"/>
                  </a:lnTo>
                  <a:lnTo>
                    <a:pt x="6" y="249"/>
                  </a:lnTo>
                  <a:lnTo>
                    <a:pt x="222" y="33"/>
                  </a:lnTo>
                  <a:lnTo>
                    <a:pt x="227" y="29"/>
                  </a:lnTo>
                  <a:lnTo>
                    <a:pt x="233" y="26"/>
                  </a:lnTo>
                  <a:lnTo>
                    <a:pt x="239" y="22"/>
                  </a:lnTo>
                  <a:lnTo>
                    <a:pt x="246" y="20"/>
                  </a:lnTo>
                  <a:lnTo>
                    <a:pt x="252" y="19"/>
                  </a:lnTo>
                  <a:lnTo>
                    <a:pt x="259" y="17"/>
                  </a:lnTo>
                  <a:lnTo>
                    <a:pt x="266" y="16"/>
                  </a:lnTo>
                  <a:lnTo>
                    <a:pt x="273" y="15"/>
                  </a:lnTo>
                  <a:lnTo>
                    <a:pt x="292" y="15"/>
                  </a:lnTo>
                  <a:lnTo>
                    <a:pt x="310" y="13"/>
                  </a:lnTo>
                  <a:lnTo>
                    <a:pt x="329" y="12"/>
                  </a:lnTo>
                  <a:lnTo>
                    <a:pt x="348" y="11"/>
                  </a:lnTo>
                  <a:lnTo>
                    <a:pt x="366" y="10"/>
                  </a:lnTo>
                  <a:lnTo>
                    <a:pt x="384" y="9"/>
                  </a:lnTo>
                  <a:lnTo>
                    <a:pt x="403" y="9"/>
                  </a:lnTo>
                  <a:lnTo>
                    <a:pt x="422" y="8"/>
                  </a:lnTo>
                  <a:lnTo>
                    <a:pt x="440" y="6"/>
                  </a:lnTo>
                  <a:lnTo>
                    <a:pt x="459" y="5"/>
                  </a:lnTo>
                  <a:lnTo>
                    <a:pt x="477" y="5"/>
                  </a:lnTo>
                  <a:lnTo>
                    <a:pt x="496" y="4"/>
                  </a:lnTo>
                  <a:lnTo>
                    <a:pt x="514" y="3"/>
                  </a:lnTo>
                  <a:lnTo>
                    <a:pt x="533" y="3"/>
                  </a:lnTo>
                  <a:lnTo>
                    <a:pt x="551" y="2"/>
                  </a:lnTo>
                  <a:lnTo>
                    <a:pt x="569" y="2"/>
                  </a:lnTo>
                  <a:lnTo>
                    <a:pt x="588" y="1"/>
                  </a:lnTo>
                  <a:lnTo>
                    <a:pt x="606" y="1"/>
                  </a:lnTo>
                  <a:lnTo>
                    <a:pt x="624" y="0"/>
                  </a:lnTo>
                  <a:lnTo>
                    <a:pt x="643" y="0"/>
                  </a:lnTo>
                  <a:lnTo>
                    <a:pt x="661" y="0"/>
                  </a:lnTo>
                  <a:lnTo>
                    <a:pt x="679" y="0"/>
                  </a:lnTo>
                  <a:lnTo>
                    <a:pt x="698" y="0"/>
                  </a:lnTo>
                  <a:lnTo>
                    <a:pt x="716" y="0"/>
                  </a:lnTo>
                  <a:lnTo>
                    <a:pt x="734" y="0"/>
                  </a:lnTo>
                  <a:lnTo>
                    <a:pt x="752" y="0"/>
                  </a:lnTo>
                  <a:lnTo>
                    <a:pt x="770" y="0"/>
                  </a:lnTo>
                  <a:lnTo>
                    <a:pt x="789" y="0"/>
                  </a:lnTo>
                  <a:lnTo>
                    <a:pt x="806" y="1"/>
                  </a:lnTo>
                  <a:lnTo>
                    <a:pt x="825" y="2"/>
                  </a:lnTo>
                  <a:lnTo>
                    <a:pt x="843" y="3"/>
                  </a:lnTo>
                  <a:lnTo>
                    <a:pt x="862" y="3"/>
                  </a:lnTo>
                  <a:lnTo>
                    <a:pt x="874" y="5"/>
                  </a:lnTo>
                  <a:lnTo>
                    <a:pt x="888" y="9"/>
                  </a:lnTo>
                  <a:lnTo>
                    <a:pt x="903" y="16"/>
                  </a:lnTo>
                  <a:lnTo>
                    <a:pt x="919" y="24"/>
                  </a:lnTo>
                  <a:lnTo>
                    <a:pt x="935" y="32"/>
                  </a:lnTo>
                  <a:lnTo>
                    <a:pt x="953" y="44"/>
                  </a:lnTo>
                  <a:lnTo>
                    <a:pt x="971" y="55"/>
                  </a:lnTo>
                  <a:lnTo>
                    <a:pt x="989" y="67"/>
                  </a:lnTo>
                  <a:lnTo>
                    <a:pt x="1008" y="80"/>
                  </a:lnTo>
                  <a:lnTo>
                    <a:pt x="1027" y="94"/>
                  </a:lnTo>
                  <a:lnTo>
                    <a:pt x="1046" y="108"/>
                  </a:lnTo>
                  <a:lnTo>
                    <a:pt x="1065" y="121"/>
                  </a:lnTo>
                  <a:lnTo>
                    <a:pt x="1084" y="135"/>
                  </a:lnTo>
                  <a:lnTo>
                    <a:pt x="1103" y="148"/>
                  </a:lnTo>
                  <a:lnTo>
                    <a:pt x="1120" y="161"/>
                  </a:lnTo>
                  <a:lnTo>
                    <a:pt x="1138" y="174"/>
                  </a:lnTo>
                  <a:lnTo>
                    <a:pt x="1136" y="291"/>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 name="Freeform 100">
              <a:extLst>
                <a:ext uri="{FF2B5EF4-FFF2-40B4-BE49-F238E27FC236}">
                  <a16:creationId xmlns:a16="http://schemas.microsoft.com/office/drawing/2014/main" id="{3F67C878-7BFC-41B1-BEBF-F62613FFBAD6}"/>
                </a:ext>
              </a:extLst>
            </p:cNvPr>
            <p:cNvSpPr>
              <a:spLocks/>
            </p:cNvSpPr>
            <p:nvPr/>
          </p:nvSpPr>
          <p:spPr bwMode="auto">
            <a:xfrm>
              <a:off x="2101" y="2695"/>
              <a:ext cx="1119" cy="9"/>
            </a:xfrm>
            <a:custGeom>
              <a:avLst/>
              <a:gdLst>
                <a:gd name="T0" fmla="*/ 4 w 1119"/>
                <a:gd name="T1" fmla="*/ 0 h 8"/>
                <a:gd name="T2" fmla="*/ 3 w 1119"/>
                <a:gd name="T3" fmla="*/ 0 h 8"/>
                <a:gd name="T4" fmla="*/ 1118 w 1119"/>
                <a:gd name="T5" fmla="*/ 3 h 8"/>
                <a:gd name="T6" fmla="*/ 1118 w 1119"/>
                <a:gd name="T7" fmla="*/ 7 h 8"/>
                <a:gd name="T8" fmla="*/ 3 w 1119"/>
                <a:gd name="T9" fmla="*/ 4 h 8"/>
                <a:gd name="T10" fmla="*/ 2 w 1119"/>
                <a:gd name="T11" fmla="*/ 3 h 8"/>
                <a:gd name="T12" fmla="*/ 0 w 1119"/>
                <a:gd name="T13" fmla="*/ 2 h 8"/>
                <a:gd name="T14" fmla="*/ 2 w 1119"/>
                <a:gd name="T15" fmla="*/ 0 h 8"/>
                <a:gd name="T16" fmla="*/ 3 w 1119"/>
                <a:gd name="T17" fmla="*/ 0 h 8"/>
                <a:gd name="T18" fmla="*/ 4 w 1119"/>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9" h="8">
                  <a:moveTo>
                    <a:pt x="4" y="0"/>
                  </a:moveTo>
                  <a:lnTo>
                    <a:pt x="3" y="0"/>
                  </a:lnTo>
                  <a:lnTo>
                    <a:pt x="1118" y="3"/>
                  </a:lnTo>
                  <a:lnTo>
                    <a:pt x="1118" y="7"/>
                  </a:lnTo>
                  <a:lnTo>
                    <a:pt x="3" y="4"/>
                  </a:lnTo>
                  <a:lnTo>
                    <a:pt x="2" y="3"/>
                  </a:lnTo>
                  <a:lnTo>
                    <a:pt x="0" y="2"/>
                  </a:lnTo>
                  <a:lnTo>
                    <a:pt x="2" y="0"/>
                  </a:lnTo>
                  <a:lnTo>
                    <a:pt x="3" y="0"/>
                  </a:lnTo>
                  <a:lnTo>
                    <a:pt x="4"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 name="Freeform 101">
              <a:extLst>
                <a:ext uri="{FF2B5EF4-FFF2-40B4-BE49-F238E27FC236}">
                  <a16:creationId xmlns:a16="http://schemas.microsoft.com/office/drawing/2014/main" id="{F20F75F7-9740-4234-9B17-CD2A7F75DEEC}"/>
                </a:ext>
              </a:extLst>
            </p:cNvPr>
            <p:cNvSpPr>
              <a:spLocks/>
            </p:cNvSpPr>
            <p:nvPr/>
          </p:nvSpPr>
          <p:spPr bwMode="auto">
            <a:xfrm>
              <a:off x="2079" y="2656"/>
              <a:ext cx="23" cy="41"/>
            </a:xfrm>
            <a:custGeom>
              <a:avLst/>
              <a:gdLst>
                <a:gd name="T0" fmla="*/ 10 w 23"/>
                <a:gd name="T1" fmla="*/ 5 h 39"/>
                <a:gd name="T2" fmla="*/ 10 w 23"/>
                <a:gd name="T3" fmla="*/ 5 h 39"/>
                <a:gd name="T4" fmla="*/ 6 w 23"/>
                <a:gd name="T5" fmla="*/ 11 h 39"/>
                <a:gd name="T6" fmla="*/ 5 w 23"/>
                <a:gd name="T7" fmla="*/ 15 h 39"/>
                <a:gd name="T8" fmla="*/ 6 w 23"/>
                <a:gd name="T9" fmla="*/ 19 h 39"/>
                <a:gd name="T10" fmla="*/ 6 w 23"/>
                <a:gd name="T11" fmla="*/ 23 h 39"/>
                <a:gd name="T12" fmla="*/ 9 w 23"/>
                <a:gd name="T13" fmla="*/ 25 h 39"/>
                <a:gd name="T14" fmla="*/ 13 w 23"/>
                <a:gd name="T15" fmla="*/ 28 h 39"/>
                <a:gd name="T16" fmla="*/ 17 w 23"/>
                <a:gd name="T17" fmla="*/ 30 h 39"/>
                <a:gd name="T18" fmla="*/ 22 w 23"/>
                <a:gd name="T19" fmla="*/ 32 h 39"/>
                <a:gd name="T20" fmla="*/ 21 w 23"/>
                <a:gd name="T21" fmla="*/ 38 h 39"/>
                <a:gd name="T22" fmla="*/ 16 w 23"/>
                <a:gd name="T23" fmla="*/ 36 h 39"/>
                <a:gd name="T24" fmla="*/ 11 w 23"/>
                <a:gd name="T25" fmla="*/ 33 h 39"/>
                <a:gd name="T26" fmla="*/ 6 w 23"/>
                <a:gd name="T27" fmla="*/ 30 h 39"/>
                <a:gd name="T28" fmla="*/ 3 w 23"/>
                <a:gd name="T29" fmla="*/ 26 h 39"/>
                <a:gd name="T30" fmla="*/ 1 w 23"/>
                <a:gd name="T31" fmla="*/ 21 h 39"/>
                <a:gd name="T32" fmla="*/ 0 w 23"/>
                <a:gd name="T33" fmla="*/ 14 h 39"/>
                <a:gd name="T34" fmla="*/ 2 w 23"/>
                <a:gd name="T35" fmla="*/ 8 h 39"/>
                <a:gd name="T36" fmla="*/ 6 w 23"/>
                <a:gd name="T37" fmla="*/ 2 h 39"/>
                <a:gd name="T38" fmla="*/ 8 w 23"/>
                <a:gd name="T39" fmla="*/ 0 h 39"/>
                <a:gd name="T40" fmla="*/ 9 w 23"/>
                <a:gd name="T41" fmla="*/ 2 h 39"/>
                <a:gd name="T42" fmla="*/ 10 w 23"/>
                <a:gd name="T43" fmla="*/ 3 h 39"/>
                <a:gd name="T44" fmla="*/ 10 w 23"/>
                <a:gd name="T45" fmla="*/ 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39">
                  <a:moveTo>
                    <a:pt x="10" y="5"/>
                  </a:moveTo>
                  <a:lnTo>
                    <a:pt x="10" y="5"/>
                  </a:lnTo>
                  <a:lnTo>
                    <a:pt x="6" y="11"/>
                  </a:lnTo>
                  <a:lnTo>
                    <a:pt x="5" y="15"/>
                  </a:lnTo>
                  <a:lnTo>
                    <a:pt x="6" y="19"/>
                  </a:lnTo>
                  <a:lnTo>
                    <a:pt x="6" y="23"/>
                  </a:lnTo>
                  <a:lnTo>
                    <a:pt x="9" y="25"/>
                  </a:lnTo>
                  <a:lnTo>
                    <a:pt x="13" y="28"/>
                  </a:lnTo>
                  <a:lnTo>
                    <a:pt x="17" y="30"/>
                  </a:lnTo>
                  <a:lnTo>
                    <a:pt x="22" y="32"/>
                  </a:lnTo>
                  <a:lnTo>
                    <a:pt x="21" y="38"/>
                  </a:lnTo>
                  <a:lnTo>
                    <a:pt x="16" y="36"/>
                  </a:lnTo>
                  <a:lnTo>
                    <a:pt x="11" y="33"/>
                  </a:lnTo>
                  <a:lnTo>
                    <a:pt x="6" y="30"/>
                  </a:lnTo>
                  <a:lnTo>
                    <a:pt x="3" y="26"/>
                  </a:lnTo>
                  <a:lnTo>
                    <a:pt x="1" y="21"/>
                  </a:lnTo>
                  <a:lnTo>
                    <a:pt x="0" y="14"/>
                  </a:lnTo>
                  <a:lnTo>
                    <a:pt x="2" y="8"/>
                  </a:lnTo>
                  <a:lnTo>
                    <a:pt x="6" y="2"/>
                  </a:lnTo>
                  <a:lnTo>
                    <a:pt x="8" y="0"/>
                  </a:lnTo>
                  <a:lnTo>
                    <a:pt x="9" y="2"/>
                  </a:lnTo>
                  <a:lnTo>
                    <a:pt x="10" y="3"/>
                  </a:lnTo>
                  <a:lnTo>
                    <a:pt x="10" y="5"/>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 name="Freeform 102">
              <a:extLst>
                <a:ext uri="{FF2B5EF4-FFF2-40B4-BE49-F238E27FC236}">
                  <a16:creationId xmlns:a16="http://schemas.microsoft.com/office/drawing/2014/main" id="{01939375-6C8A-4EAC-9A55-77370B86035D}"/>
                </a:ext>
              </a:extLst>
            </p:cNvPr>
            <p:cNvSpPr>
              <a:spLocks/>
            </p:cNvSpPr>
            <p:nvPr/>
          </p:nvSpPr>
          <p:spPr bwMode="auto">
            <a:xfrm>
              <a:off x="2087" y="2423"/>
              <a:ext cx="217" cy="236"/>
            </a:xfrm>
            <a:custGeom>
              <a:avLst/>
              <a:gdLst>
                <a:gd name="T0" fmla="*/ 215 w 217"/>
                <a:gd name="T1" fmla="*/ 7 h 221"/>
                <a:gd name="T2" fmla="*/ 215 w 217"/>
                <a:gd name="T3" fmla="*/ 6 h 221"/>
                <a:gd name="T4" fmla="*/ 5 w 217"/>
                <a:gd name="T5" fmla="*/ 220 h 221"/>
                <a:gd name="T6" fmla="*/ 0 w 217"/>
                <a:gd name="T7" fmla="*/ 216 h 221"/>
                <a:gd name="T8" fmla="*/ 211 w 217"/>
                <a:gd name="T9" fmla="*/ 1 h 221"/>
                <a:gd name="T10" fmla="*/ 213 w 217"/>
                <a:gd name="T11" fmla="*/ 0 h 221"/>
                <a:gd name="T12" fmla="*/ 215 w 217"/>
                <a:gd name="T13" fmla="*/ 1 h 221"/>
                <a:gd name="T14" fmla="*/ 216 w 217"/>
                <a:gd name="T15" fmla="*/ 3 h 221"/>
                <a:gd name="T16" fmla="*/ 215 w 217"/>
                <a:gd name="T17" fmla="*/ 6 h 221"/>
                <a:gd name="T18" fmla="*/ 215 w 217"/>
                <a:gd name="T19" fmla="*/ 7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 h="221">
                  <a:moveTo>
                    <a:pt x="215" y="7"/>
                  </a:moveTo>
                  <a:lnTo>
                    <a:pt x="215" y="6"/>
                  </a:lnTo>
                  <a:lnTo>
                    <a:pt x="5" y="220"/>
                  </a:lnTo>
                  <a:lnTo>
                    <a:pt x="0" y="216"/>
                  </a:lnTo>
                  <a:lnTo>
                    <a:pt x="211" y="1"/>
                  </a:lnTo>
                  <a:lnTo>
                    <a:pt x="213" y="0"/>
                  </a:lnTo>
                  <a:lnTo>
                    <a:pt x="215" y="1"/>
                  </a:lnTo>
                  <a:lnTo>
                    <a:pt x="216" y="3"/>
                  </a:lnTo>
                  <a:lnTo>
                    <a:pt x="215" y="6"/>
                  </a:lnTo>
                  <a:lnTo>
                    <a:pt x="215" y="7"/>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 name="Freeform 103">
              <a:extLst>
                <a:ext uri="{FF2B5EF4-FFF2-40B4-BE49-F238E27FC236}">
                  <a16:creationId xmlns:a16="http://schemas.microsoft.com/office/drawing/2014/main" id="{1EB8995A-19D7-42C8-99B9-5D99A2C1A328}"/>
                </a:ext>
              </a:extLst>
            </p:cNvPr>
            <p:cNvSpPr>
              <a:spLocks/>
            </p:cNvSpPr>
            <p:nvPr/>
          </p:nvSpPr>
          <p:spPr bwMode="auto">
            <a:xfrm>
              <a:off x="2302" y="2403"/>
              <a:ext cx="55" cy="22"/>
            </a:xfrm>
            <a:custGeom>
              <a:avLst/>
              <a:gdLst>
                <a:gd name="T0" fmla="*/ 51 w 55"/>
                <a:gd name="T1" fmla="*/ 5 h 20"/>
                <a:gd name="T2" fmla="*/ 51 w 55"/>
                <a:gd name="T3" fmla="*/ 5 h 20"/>
                <a:gd name="T4" fmla="*/ 45 w 55"/>
                <a:gd name="T5" fmla="*/ 6 h 20"/>
                <a:gd name="T6" fmla="*/ 39 w 55"/>
                <a:gd name="T7" fmla="*/ 7 h 20"/>
                <a:gd name="T8" fmla="*/ 32 w 55"/>
                <a:gd name="T9" fmla="*/ 8 h 20"/>
                <a:gd name="T10" fmla="*/ 26 w 55"/>
                <a:gd name="T11" fmla="*/ 9 h 20"/>
                <a:gd name="T12" fmla="*/ 20 w 55"/>
                <a:gd name="T13" fmla="*/ 10 h 20"/>
                <a:gd name="T14" fmla="*/ 15 w 55"/>
                <a:gd name="T15" fmla="*/ 12 h 20"/>
                <a:gd name="T16" fmla="*/ 9 w 55"/>
                <a:gd name="T17" fmla="*/ 15 h 20"/>
                <a:gd name="T18" fmla="*/ 4 w 55"/>
                <a:gd name="T19" fmla="*/ 19 h 20"/>
                <a:gd name="T20" fmla="*/ 0 w 55"/>
                <a:gd name="T21" fmla="*/ 14 h 20"/>
                <a:gd name="T22" fmla="*/ 6 w 55"/>
                <a:gd name="T23" fmla="*/ 10 h 20"/>
                <a:gd name="T24" fmla="*/ 12 w 55"/>
                <a:gd name="T25" fmla="*/ 8 h 20"/>
                <a:gd name="T26" fmla="*/ 18 w 55"/>
                <a:gd name="T27" fmla="*/ 5 h 20"/>
                <a:gd name="T28" fmla="*/ 24 w 55"/>
                <a:gd name="T29" fmla="*/ 3 h 20"/>
                <a:gd name="T30" fmla="*/ 31 w 55"/>
                <a:gd name="T31" fmla="*/ 3 h 20"/>
                <a:gd name="T32" fmla="*/ 38 w 55"/>
                <a:gd name="T33" fmla="*/ 1 h 20"/>
                <a:gd name="T34" fmla="*/ 44 w 55"/>
                <a:gd name="T35" fmla="*/ 1 h 20"/>
                <a:gd name="T36" fmla="*/ 51 w 55"/>
                <a:gd name="T37" fmla="*/ 0 h 20"/>
                <a:gd name="T38" fmla="*/ 53 w 55"/>
                <a:gd name="T39" fmla="*/ 1 h 20"/>
                <a:gd name="T40" fmla="*/ 54 w 55"/>
                <a:gd name="T41" fmla="*/ 3 h 20"/>
                <a:gd name="T42" fmla="*/ 53 w 55"/>
                <a:gd name="T43" fmla="*/ 5 h 20"/>
                <a:gd name="T44" fmla="*/ 51 w 55"/>
                <a:gd name="T45" fmla="*/ 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20">
                  <a:moveTo>
                    <a:pt x="51" y="5"/>
                  </a:moveTo>
                  <a:lnTo>
                    <a:pt x="51" y="5"/>
                  </a:lnTo>
                  <a:lnTo>
                    <a:pt x="45" y="6"/>
                  </a:lnTo>
                  <a:lnTo>
                    <a:pt x="39" y="7"/>
                  </a:lnTo>
                  <a:lnTo>
                    <a:pt x="32" y="8"/>
                  </a:lnTo>
                  <a:lnTo>
                    <a:pt x="26" y="9"/>
                  </a:lnTo>
                  <a:lnTo>
                    <a:pt x="20" y="10"/>
                  </a:lnTo>
                  <a:lnTo>
                    <a:pt x="15" y="12"/>
                  </a:lnTo>
                  <a:lnTo>
                    <a:pt x="9" y="15"/>
                  </a:lnTo>
                  <a:lnTo>
                    <a:pt x="4" y="19"/>
                  </a:lnTo>
                  <a:lnTo>
                    <a:pt x="0" y="14"/>
                  </a:lnTo>
                  <a:lnTo>
                    <a:pt x="6" y="10"/>
                  </a:lnTo>
                  <a:lnTo>
                    <a:pt x="12" y="8"/>
                  </a:lnTo>
                  <a:lnTo>
                    <a:pt x="18" y="5"/>
                  </a:lnTo>
                  <a:lnTo>
                    <a:pt x="24" y="3"/>
                  </a:lnTo>
                  <a:lnTo>
                    <a:pt x="31" y="3"/>
                  </a:lnTo>
                  <a:lnTo>
                    <a:pt x="38" y="1"/>
                  </a:lnTo>
                  <a:lnTo>
                    <a:pt x="44" y="1"/>
                  </a:lnTo>
                  <a:lnTo>
                    <a:pt x="51" y="0"/>
                  </a:lnTo>
                  <a:lnTo>
                    <a:pt x="53" y="1"/>
                  </a:lnTo>
                  <a:lnTo>
                    <a:pt x="54" y="3"/>
                  </a:lnTo>
                  <a:lnTo>
                    <a:pt x="53" y="5"/>
                  </a:lnTo>
                  <a:lnTo>
                    <a:pt x="51" y="5"/>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 name="Freeform 104">
              <a:extLst>
                <a:ext uri="{FF2B5EF4-FFF2-40B4-BE49-F238E27FC236}">
                  <a16:creationId xmlns:a16="http://schemas.microsoft.com/office/drawing/2014/main" id="{726DA53A-8929-4BE5-953B-DE6E325E027E}"/>
                </a:ext>
              </a:extLst>
            </p:cNvPr>
            <p:cNvSpPr>
              <a:spLocks/>
            </p:cNvSpPr>
            <p:nvPr/>
          </p:nvSpPr>
          <p:spPr bwMode="auto">
            <a:xfrm>
              <a:off x="2357" y="2386"/>
              <a:ext cx="591" cy="19"/>
            </a:xfrm>
            <a:custGeom>
              <a:avLst/>
              <a:gdLst>
                <a:gd name="T0" fmla="*/ 587 w 591"/>
                <a:gd name="T1" fmla="*/ 7 h 18"/>
                <a:gd name="T2" fmla="*/ 550 w 591"/>
                <a:gd name="T3" fmla="*/ 7 h 18"/>
                <a:gd name="T4" fmla="*/ 514 w 591"/>
                <a:gd name="T5" fmla="*/ 6 h 18"/>
                <a:gd name="T6" fmla="*/ 478 w 591"/>
                <a:gd name="T7" fmla="*/ 5 h 18"/>
                <a:gd name="T8" fmla="*/ 442 w 591"/>
                <a:gd name="T9" fmla="*/ 5 h 18"/>
                <a:gd name="T10" fmla="*/ 405 w 591"/>
                <a:gd name="T11" fmla="*/ 5 h 18"/>
                <a:gd name="T12" fmla="*/ 369 w 591"/>
                <a:gd name="T13" fmla="*/ 5 h 18"/>
                <a:gd name="T14" fmla="*/ 332 w 591"/>
                <a:gd name="T15" fmla="*/ 6 h 18"/>
                <a:gd name="T16" fmla="*/ 295 w 591"/>
                <a:gd name="T17" fmla="*/ 7 h 18"/>
                <a:gd name="T18" fmla="*/ 259 w 591"/>
                <a:gd name="T19" fmla="*/ 7 h 18"/>
                <a:gd name="T20" fmla="*/ 222 w 591"/>
                <a:gd name="T21" fmla="*/ 9 h 18"/>
                <a:gd name="T22" fmla="*/ 185 w 591"/>
                <a:gd name="T23" fmla="*/ 9 h 18"/>
                <a:gd name="T24" fmla="*/ 148 w 591"/>
                <a:gd name="T25" fmla="*/ 11 h 18"/>
                <a:gd name="T26" fmla="*/ 111 w 591"/>
                <a:gd name="T27" fmla="*/ 12 h 18"/>
                <a:gd name="T28" fmla="*/ 74 w 591"/>
                <a:gd name="T29" fmla="*/ 14 h 18"/>
                <a:gd name="T30" fmla="*/ 37 w 591"/>
                <a:gd name="T31" fmla="*/ 15 h 18"/>
                <a:gd name="T32" fmla="*/ 0 w 591"/>
                <a:gd name="T33" fmla="*/ 17 h 18"/>
                <a:gd name="T34" fmla="*/ 18 w 591"/>
                <a:gd name="T35" fmla="*/ 11 h 18"/>
                <a:gd name="T36" fmla="*/ 56 w 591"/>
                <a:gd name="T37" fmla="*/ 9 h 18"/>
                <a:gd name="T38" fmla="*/ 93 w 591"/>
                <a:gd name="T39" fmla="*/ 8 h 18"/>
                <a:gd name="T40" fmla="*/ 129 w 591"/>
                <a:gd name="T41" fmla="*/ 7 h 18"/>
                <a:gd name="T42" fmla="*/ 167 w 591"/>
                <a:gd name="T43" fmla="*/ 5 h 18"/>
                <a:gd name="T44" fmla="*/ 204 w 591"/>
                <a:gd name="T45" fmla="*/ 4 h 18"/>
                <a:gd name="T46" fmla="*/ 240 w 591"/>
                <a:gd name="T47" fmla="*/ 3 h 18"/>
                <a:gd name="T48" fmla="*/ 277 w 591"/>
                <a:gd name="T49" fmla="*/ 1 h 18"/>
                <a:gd name="T50" fmla="*/ 314 w 591"/>
                <a:gd name="T51" fmla="*/ 1 h 18"/>
                <a:gd name="T52" fmla="*/ 350 w 591"/>
                <a:gd name="T53" fmla="*/ 0 h 18"/>
                <a:gd name="T54" fmla="*/ 386 w 591"/>
                <a:gd name="T55" fmla="*/ 0 h 18"/>
                <a:gd name="T56" fmla="*/ 423 w 591"/>
                <a:gd name="T57" fmla="*/ 0 h 18"/>
                <a:gd name="T58" fmla="*/ 459 w 591"/>
                <a:gd name="T59" fmla="*/ 0 h 18"/>
                <a:gd name="T60" fmla="*/ 496 w 591"/>
                <a:gd name="T61" fmla="*/ 0 h 18"/>
                <a:gd name="T62" fmla="*/ 532 w 591"/>
                <a:gd name="T63" fmla="*/ 1 h 18"/>
                <a:gd name="T64" fmla="*/ 569 w 591"/>
                <a:gd name="T65" fmla="*/ 2 h 18"/>
                <a:gd name="T66" fmla="*/ 589 w 591"/>
                <a:gd name="T67" fmla="*/ 3 h 18"/>
                <a:gd name="T68" fmla="*/ 589 w 591"/>
                <a:gd name="T69" fmla="*/ 7 h 18"/>
                <a:gd name="T70" fmla="*/ 586 w 591"/>
                <a:gd name="T7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91" h="18">
                  <a:moveTo>
                    <a:pt x="586" y="7"/>
                  </a:moveTo>
                  <a:lnTo>
                    <a:pt x="587" y="7"/>
                  </a:lnTo>
                  <a:lnTo>
                    <a:pt x="569" y="7"/>
                  </a:lnTo>
                  <a:lnTo>
                    <a:pt x="550" y="7"/>
                  </a:lnTo>
                  <a:lnTo>
                    <a:pt x="532" y="6"/>
                  </a:lnTo>
                  <a:lnTo>
                    <a:pt x="514" y="6"/>
                  </a:lnTo>
                  <a:lnTo>
                    <a:pt x="496" y="6"/>
                  </a:lnTo>
                  <a:lnTo>
                    <a:pt x="478" y="5"/>
                  </a:lnTo>
                  <a:lnTo>
                    <a:pt x="459" y="5"/>
                  </a:lnTo>
                  <a:lnTo>
                    <a:pt x="442" y="5"/>
                  </a:lnTo>
                  <a:lnTo>
                    <a:pt x="423" y="5"/>
                  </a:lnTo>
                  <a:lnTo>
                    <a:pt x="405" y="5"/>
                  </a:lnTo>
                  <a:lnTo>
                    <a:pt x="386" y="5"/>
                  </a:lnTo>
                  <a:lnTo>
                    <a:pt x="369" y="5"/>
                  </a:lnTo>
                  <a:lnTo>
                    <a:pt x="350" y="6"/>
                  </a:lnTo>
                  <a:lnTo>
                    <a:pt x="332" y="6"/>
                  </a:lnTo>
                  <a:lnTo>
                    <a:pt x="314" y="6"/>
                  </a:lnTo>
                  <a:lnTo>
                    <a:pt x="295" y="7"/>
                  </a:lnTo>
                  <a:lnTo>
                    <a:pt x="277" y="7"/>
                  </a:lnTo>
                  <a:lnTo>
                    <a:pt x="259" y="7"/>
                  </a:lnTo>
                  <a:lnTo>
                    <a:pt x="240" y="8"/>
                  </a:lnTo>
                  <a:lnTo>
                    <a:pt x="222" y="9"/>
                  </a:lnTo>
                  <a:lnTo>
                    <a:pt x="204" y="9"/>
                  </a:lnTo>
                  <a:lnTo>
                    <a:pt x="185" y="9"/>
                  </a:lnTo>
                  <a:lnTo>
                    <a:pt x="167" y="10"/>
                  </a:lnTo>
                  <a:lnTo>
                    <a:pt x="148" y="11"/>
                  </a:lnTo>
                  <a:lnTo>
                    <a:pt x="129" y="12"/>
                  </a:lnTo>
                  <a:lnTo>
                    <a:pt x="111" y="12"/>
                  </a:lnTo>
                  <a:lnTo>
                    <a:pt x="93" y="13"/>
                  </a:lnTo>
                  <a:lnTo>
                    <a:pt x="74" y="14"/>
                  </a:lnTo>
                  <a:lnTo>
                    <a:pt x="56" y="14"/>
                  </a:lnTo>
                  <a:lnTo>
                    <a:pt x="37" y="15"/>
                  </a:lnTo>
                  <a:lnTo>
                    <a:pt x="18" y="16"/>
                  </a:lnTo>
                  <a:lnTo>
                    <a:pt x="0" y="17"/>
                  </a:lnTo>
                  <a:lnTo>
                    <a:pt x="0" y="12"/>
                  </a:lnTo>
                  <a:lnTo>
                    <a:pt x="18" y="11"/>
                  </a:lnTo>
                  <a:lnTo>
                    <a:pt x="37" y="10"/>
                  </a:lnTo>
                  <a:lnTo>
                    <a:pt x="56" y="9"/>
                  </a:lnTo>
                  <a:lnTo>
                    <a:pt x="74" y="9"/>
                  </a:lnTo>
                  <a:lnTo>
                    <a:pt x="93" y="8"/>
                  </a:lnTo>
                  <a:lnTo>
                    <a:pt x="111" y="7"/>
                  </a:lnTo>
                  <a:lnTo>
                    <a:pt x="129" y="7"/>
                  </a:lnTo>
                  <a:lnTo>
                    <a:pt x="148" y="6"/>
                  </a:lnTo>
                  <a:lnTo>
                    <a:pt x="167" y="5"/>
                  </a:lnTo>
                  <a:lnTo>
                    <a:pt x="185" y="4"/>
                  </a:lnTo>
                  <a:lnTo>
                    <a:pt x="204" y="4"/>
                  </a:lnTo>
                  <a:lnTo>
                    <a:pt x="222" y="3"/>
                  </a:lnTo>
                  <a:lnTo>
                    <a:pt x="240" y="3"/>
                  </a:lnTo>
                  <a:lnTo>
                    <a:pt x="259" y="2"/>
                  </a:lnTo>
                  <a:lnTo>
                    <a:pt x="277" y="1"/>
                  </a:lnTo>
                  <a:lnTo>
                    <a:pt x="295" y="1"/>
                  </a:lnTo>
                  <a:lnTo>
                    <a:pt x="314" y="1"/>
                  </a:lnTo>
                  <a:lnTo>
                    <a:pt x="332" y="1"/>
                  </a:lnTo>
                  <a:lnTo>
                    <a:pt x="350" y="0"/>
                  </a:lnTo>
                  <a:lnTo>
                    <a:pt x="369" y="0"/>
                  </a:lnTo>
                  <a:lnTo>
                    <a:pt x="386" y="0"/>
                  </a:lnTo>
                  <a:lnTo>
                    <a:pt x="405" y="0"/>
                  </a:lnTo>
                  <a:lnTo>
                    <a:pt x="423" y="0"/>
                  </a:lnTo>
                  <a:lnTo>
                    <a:pt x="442" y="0"/>
                  </a:lnTo>
                  <a:lnTo>
                    <a:pt x="459" y="0"/>
                  </a:lnTo>
                  <a:lnTo>
                    <a:pt x="478" y="0"/>
                  </a:lnTo>
                  <a:lnTo>
                    <a:pt x="496" y="0"/>
                  </a:lnTo>
                  <a:lnTo>
                    <a:pt x="514" y="0"/>
                  </a:lnTo>
                  <a:lnTo>
                    <a:pt x="532" y="1"/>
                  </a:lnTo>
                  <a:lnTo>
                    <a:pt x="550" y="1"/>
                  </a:lnTo>
                  <a:lnTo>
                    <a:pt x="569" y="2"/>
                  </a:lnTo>
                  <a:lnTo>
                    <a:pt x="587" y="2"/>
                  </a:lnTo>
                  <a:lnTo>
                    <a:pt x="589" y="3"/>
                  </a:lnTo>
                  <a:lnTo>
                    <a:pt x="590" y="5"/>
                  </a:lnTo>
                  <a:lnTo>
                    <a:pt x="589" y="7"/>
                  </a:lnTo>
                  <a:lnTo>
                    <a:pt x="587" y="7"/>
                  </a:lnTo>
                  <a:lnTo>
                    <a:pt x="586" y="7"/>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 name="Freeform 105">
              <a:extLst>
                <a:ext uri="{FF2B5EF4-FFF2-40B4-BE49-F238E27FC236}">
                  <a16:creationId xmlns:a16="http://schemas.microsoft.com/office/drawing/2014/main" id="{AC111DAE-5D6F-431B-AB7A-AE414598C87E}"/>
                </a:ext>
              </a:extLst>
            </p:cNvPr>
            <p:cNvSpPr>
              <a:spLocks/>
            </p:cNvSpPr>
            <p:nvPr/>
          </p:nvSpPr>
          <p:spPr bwMode="auto">
            <a:xfrm>
              <a:off x="2948" y="2389"/>
              <a:ext cx="277" cy="189"/>
            </a:xfrm>
            <a:custGeom>
              <a:avLst/>
              <a:gdLst>
                <a:gd name="T0" fmla="*/ 270 w 277"/>
                <a:gd name="T1" fmla="*/ 173 h 177"/>
                <a:gd name="T2" fmla="*/ 271 w 277"/>
                <a:gd name="T3" fmla="*/ 175 h 177"/>
                <a:gd name="T4" fmla="*/ 253 w 277"/>
                <a:gd name="T5" fmla="*/ 163 h 177"/>
                <a:gd name="T6" fmla="*/ 236 w 277"/>
                <a:gd name="T7" fmla="*/ 151 h 177"/>
                <a:gd name="T8" fmla="*/ 218 w 277"/>
                <a:gd name="T9" fmla="*/ 137 h 177"/>
                <a:gd name="T10" fmla="*/ 199 w 277"/>
                <a:gd name="T11" fmla="*/ 124 h 177"/>
                <a:gd name="T12" fmla="*/ 181 w 277"/>
                <a:gd name="T13" fmla="*/ 109 h 177"/>
                <a:gd name="T14" fmla="*/ 162 w 277"/>
                <a:gd name="T15" fmla="*/ 96 h 177"/>
                <a:gd name="T16" fmla="*/ 144 w 277"/>
                <a:gd name="T17" fmla="*/ 83 h 177"/>
                <a:gd name="T18" fmla="*/ 125 w 277"/>
                <a:gd name="T19" fmla="*/ 70 h 177"/>
                <a:gd name="T20" fmla="*/ 107 w 277"/>
                <a:gd name="T21" fmla="*/ 58 h 177"/>
                <a:gd name="T22" fmla="*/ 89 w 277"/>
                <a:gd name="T23" fmla="*/ 47 h 177"/>
                <a:gd name="T24" fmla="*/ 73 w 277"/>
                <a:gd name="T25" fmla="*/ 36 h 177"/>
                <a:gd name="T26" fmla="*/ 56 w 277"/>
                <a:gd name="T27" fmla="*/ 28 h 177"/>
                <a:gd name="T28" fmla="*/ 40 w 277"/>
                <a:gd name="T29" fmla="*/ 19 h 177"/>
                <a:gd name="T30" fmla="*/ 26 w 277"/>
                <a:gd name="T31" fmla="*/ 13 h 177"/>
                <a:gd name="T32" fmla="*/ 12 w 277"/>
                <a:gd name="T33" fmla="*/ 9 h 177"/>
                <a:gd name="T34" fmla="*/ 0 w 277"/>
                <a:gd name="T35" fmla="*/ 7 h 177"/>
                <a:gd name="T36" fmla="*/ 1 w 277"/>
                <a:gd name="T37" fmla="*/ 0 h 177"/>
                <a:gd name="T38" fmla="*/ 14 w 277"/>
                <a:gd name="T39" fmla="*/ 3 h 177"/>
                <a:gd name="T40" fmla="*/ 27 w 277"/>
                <a:gd name="T41" fmla="*/ 7 h 177"/>
                <a:gd name="T42" fmla="*/ 42 w 277"/>
                <a:gd name="T43" fmla="*/ 13 h 177"/>
                <a:gd name="T44" fmla="*/ 58 w 277"/>
                <a:gd name="T45" fmla="*/ 22 h 177"/>
                <a:gd name="T46" fmla="*/ 75 w 277"/>
                <a:gd name="T47" fmla="*/ 30 h 177"/>
                <a:gd name="T48" fmla="*/ 92 w 277"/>
                <a:gd name="T49" fmla="*/ 41 h 177"/>
                <a:gd name="T50" fmla="*/ 110 w 277"/>
                <a:gd name="T51" fmla="*/ 52 h 177"/>
                <a:gd name="T52" fmla="*/ 128 w 277"/>
                <a:gd name="T53" fmla="*/ 64 h 177"/>
                <a:gd name="T54" fmla="*/ 147 w 277"/>
                <a:gd name="T55" fmla="*/ 77 h 177"/>
                <a:gd name="T56" fmla="*/ 166 w 277"/>
                <a:gd name="T57" fmla="*/ 90 h 177"/>
                <a:gd name="T58" fmla="*/ 185 w 277"/>
                <a:gd name="T59" fmla="*/ 104 h 177"/>
                <a:gd name="T60" fmla="*/ 203 w 277"/>
                <a:gd name="T61" fmla="*/ 118 h 177"/>
                <a:gd name="T62" fmla="*/ 222 w 277"/>
                <a:gd name="T63" fmla="*/ 131 h 177"/>
                <a:gd name="T64" fmla="*/ 240 w 277"/>
                <a:gd name="T65" fmla="*/ 145 h 177"/>
                <a:gd name="T66" fmla="*/ 257 w 277"/>
                <a:gd name="T67" fmla="*/ 157 h 177"/>
                <a:gd name="T68" fmla="*/ 274 w 277"/>
                <a:gd name="T69" fmla="*/ 169 h 177"/>
                <a:gd name="T70" fmla="*/ 276 w 277"/>
                <a:gd name="T71" fmla="*/ 173 h 177"/>
                <a:gd name="T72" fmla="*/ 274 w 277"/>
                <a:gd name="T73" fmla="*/ 169 h 177"/>
                <a:gd name="T74" fmla="*/ 276 w 277"/>
                <a:gd name="T75" fmla="*/ 172 h 177"/>
                <a:gd name="T76" fmla="*/ 275 w 277"/>
                <a:gd name="T77" fmla="*/ 174 h 177"/>
                <a:gd name="T78" fmla="*/ 274 w 277"/>
                <a:gd name="T79" fmla="*/ 176 h 177"/>
                <a:gd name="T80" fmla="*/ 271 w 277"/>
                <a:gd name="T81" fmla="*/ 175 h 177"/>
                <a:gd name="T82" fmla="*/ 270 w 277"/>
                <a:gd name="T83" fmla="*/ 17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7" h="177">
                  <a:moveTo>
                    <a:pt x="270" y="173"/>
                  </a:moveTo>
                  <a:lnTo>
                    <a:pt x="271" y="175"/>
                  </a:lnTo>
                  <a:lnTo>
                    <a:pt x="253" y="163"/>
                  </a:lnTo>
                  <a:lnTo>
                    <a:pt x="236" y="151"/>
                  </a:lnTo>
                  <a:lnTo>
                    <a:pt x="218" y="137"/>
                  </a:lnTo>
                  <a:lnTo>
                    <a:pt x="199" y="124"/>
                  </a:lnTo>
                  <a:lnTo>
                    <a:pt x="181" y="109"/>
                  </a:lnTo>
                  <a:lnTo>
                    <a:pt x="162" y="96"/>
                  </a:lnTo>
                  <a:lnTo>
                    <a:pt x="144" y="83"/>
                  </a:lnTo>
                  <a:lnTo>
                    <a:pt x="125" y="70"/>
                  </a:lnTo>
                  <a:lnTo>
                    <a:pt x="107" y="58"/>
                  </a:lnTo>
                  <a:lnTo>
                    <a:pt x="89" y="47"/>
                  </a:lnTo>
                  <a:lnTo>
                    <a:pt x="73" y="36"/>
                  </a:lnTo>
                  <a:lnTo>
                    <a:pt x="56" y="28"/>
                  </a:lnTo>
                  <a:lnTo>
                    <a:pt x="40" y="19"/>
                  </a:lnTo>
                  <a:lnTo>
                    <a:pt x="26" y="13"/>
                  </a:lnTo>
                  <a:lnTo>
                    <a:pt x="12" y="9"/>
                  </a:lnTo>
                  <a:lnTo>
                    <a:pt x="0" y="7"/>
                  </a:lnTo>
                  <a:lnTo>
                    <a:pt x="1" y="0"/>
                  </a:lnTo>
                  <a:lnTo>
                    <a:pt x="14" y="3"/>
                  </a:lnTo>
                  <a:lnTo>
                    <a:pt x="27" y="7"/>
                  </a:lnTo>
                  <a:lnTo>
                    <a:pt x="42" y="13"/>
                  </a:lnTo>
                  <a:lnTo>
                    <a:pt x="58" y="22"/>
                  </a:lnTo>
                  <a:lnTo>
                    <a:pt x="75" y="30"/>
                  </a:lnTo>
                  <a:lnTo>
                    <a:pt x="92" y="41"/>
                  </a:lnTo>
                  <a:lnTo>
                    <a:pt x="110" y="52"/>
                  </a:lnTo>
                  <a:lnTo>
                    <a:pt x="128" y="64"/>
                  </a:lnTo>
                  <a:lnTo>
                    <a:pt x="147" y="77"/>
                  </a:lnTo>
                  <a:lnTo>
                    <a:pt x="166" y="90"/>
                  </a:lnTo>
                  <a:lnTo>
                    <a:pt x="185" y="104"/>
                  </a:lnTo>
                  <a:lnTo>
                    <a:pt x="203" y="118"/>
                  </a:lnTo>
                  <a:lnTo>
                    <a:pt x="222" y="131"/>
                  </a:lnTo>
                  <a:lnTo>
                    <a:pt x="240" y="145"/>
                  </a:lnTo>
                  <a:lnTo>
                    <a:pt x="257" y="157"/>
                  </a:lnTo>
                  <a:lnTo>
                    <a:pt x="274" y="169"/>
                  </a:lnTo>
                  <a:lnTo>
                    <a:pt x="276" y="173"/>
                  </a:lnTo>
                  <a:lnTo>
                    <a:pt x="274" y="169"/>
                  </a:lnTo>
                  <a:lnTo>
                    <a:pt x="276" y="172"/>
                  </a:lnTo>
                  <a:lnTo>
                    <a:pt x="275" y="174"/>
                  </a:lnTo>
                  <a:lnTo>
                    <a:pt x="274" y="176"/>
                  </a:lnTo>
                  <a:lnTo>
                    <a:pt x="271" y="175"/>
                  </a:lnTo>
                  <a:lnTo>
                    <a:pt x="270" y="173"/>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 name="Freeform 106">
              <a:extLst>
                <a:ext uri="{FF2B5EF4-FFF2-40B4-BE49-F238E27FC236}">
                  <a16:creationId xmlns:a16="http://schemas.microsoft.com/office/drawing/2014/main" id="{A100F659-34F6-4530-8E57-9216376A1790}"/>
                </a:ext>
              </a:extLst>
            </p:cNvPr>
            <p:cNvSpPr>
              <a:spLocks/>
            </p:cNvSpPr>
            <p:nvPr/>
          </p:nvSpPr>
          <p:spPr bwMode="auto">
            <a:xfrm>
              <a:off x="3220" y="2578"/>
              <a:ext cx="5" cy="126"/>
            </a:xfrm>
            <a:custGeom>
              <a:avLst/>
              <a:gdLst>
                <a:gd name="T0" fmla="*/ 2 w 5"/>
                <a:gd name="T1" fmla="*/ 110 h 118"/>
                <a:gd name="T2" fmla="*/ 0 w 5"/>
                <a:gd name="T3" fmla="*/ 114 h 118"/>
                <a:gd name="T4" fmla="*/ 1 w 5"/>
                <a:gd name="T5" fmla="*/ 0 h 118"/>
                <a:gd name="T6" fmla="*/ 4 w 5"/>
                <a:gd name="T7" fmla="*/ 0 h 118"/>
                <a:gd name="T8" fmla="*/ 3 w 5"/>
                <a:gd name="T9" fmla="*/ 114 h 118"/>
                <a:gd name="T10" fmla="*/ 2 w 5"/>
                <a:gd name="T11" fmla="*/ 117 h 118"/>
                <a:gd name="T12" fmla="*/ 3 w 5"/>
                <a:gd name="T13" fmla="*/ 114 h 118"/>
                <a:gd name="T14" fmla="*/ 3 w 5"/>
                <a:gd name="T15" fmla="*/ 116 h 118"/>
                <a:gd name="T16" fmla="*/ 2 w 5"/>
                <a:gd name="T17" fmla="*/ 117 h 118"/>
                <a:gd name="T18" fmla="*/ 1 w 5"/>
                <a:gd name="T19" fmla="*/ 116 h 118"/>
                <a:gd name="T20" fmla="*/ 0 w 5"/>
                <a:gd name="T21" fmla="*/ 114 h 118"/>
                <a:gd name="T22" fmla="*/ 2 w 5"/>
                <a:gd name="T23" fmla="*/ 1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18">
                  <a:moveTo>
                    <a:pt x="2" y="110"/>
                  </a:moveTo>
                  <a:lnTo>
                    <a:pt x="0" y="114"/>
                  </a:lnTo>
                  <a:lnTo>
                    <a:pt x="1" y="0"/>
                  </a:lnTo>
                  <a:lnTo>
                    <a:pt x="4" y="0"/>
                  </a:lnTo>
                  <a:lnTo>
                    <a:pt x="3" y="114"/>
                  </a:lnTo>
                  <a:lnTo>
                    <a:pt x="2" y="117"/>
                  </a:lnTo>
                  <a:lnTo>
                    <a:pt x="3" y="114"/>
                  </a:lnTo>
                  <a:lnTo>
                    <a:pt x="3" y="116"/>
                  </a:lnTo>
                  <a:lnTo>
                    <a:pt x="2" y="117"/>
                  </a:lnTo>
                  <a:lnTo>
                    <a:pt x="1" y="116"/>
                  </a:lnTo>
                  <a:lnTo>
                    <a:pt x="0" y="114"/>
                  </a:lnTo>
                  <a:lnTo>
                    <a:pt x="2" y="11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 name="Freeform 107">
              <a:extLst>
                <a:ext uri="{FF2B5EF4-FFF2-40B4-BE49-F238E27FC236}">
                  <a16:creationId xmlns:a16="http://schemas.microsoft.com/office/drawing/2014/main" id="{9ECD97C7-F872-40C5-951C-2E26A477ADC6}"/>
                </a:ext>
              </a:extLst>
            </p:cNvPr>
            <p:cNvSpPr>
              <a:spLocks/>
            </p:cNvSpPr>
            <p:nvPr/>
          </p:nvSpPr>
          <p:spPr bwMode="auto">
            <a:xfrm>
              <a:off x="2592" y="2393"/>
              <a:ext cx="153" cy="304"/>
            </a:xfrm>
            <a:custGeom>
              <a:avLst/>
              <a:gdLst>
                <a:gd name="T0" fmla="*/ 70 w 153"/>
                <a:gd name="T1" fmla="*/ 0 h 286"/>
                <a:gd name="T2" fmla="*/ 152 w 153"/>
                <a:gd name="T3" fmla="*/ 285 h 286"/>
                <a:gd name="T4" fmla="*/ 59 w 153"/>
                <a:gd name="T5" fmla="*/ 284 h 286"/>
                <a:gd name="T6" fmla="*/ 0 w 153"/>
                <a:gd name="T7" fmla="*/ 3 h 286"/>
                <a:gd name="T8" fmla="*/ 70 w 153"/>
                <a:gd name="T9" fmla="*/ 0 h 286"/>
              </a:gdLst>
              <a:ahLst/>
              <a:cxnLst>
                <a:cxn ang="0">
                  <a:pos x="T0" y="T1"/>
                </a:cxn>
                <a:cxn ang="0">
                  <a:pos x="T2" y="T3"/>
                </a:cxn>
                <a:cxn ang="0">
                  <a:pos x="T4" y="T5"/>
                </a:cxn>
                <a:cxn ang="0">
                  <a:pos x="T6" y="T7"/>
                </a:cxn>
                <a:cxn ang="0">
                  <a:pos x="T8" y="T9"/>
                </a:cxn>
              </a:cxnLst>
              <a:rect l="0" t="0" r="r" b="b"/>
              <a:pathLst>
                <a:path w="153" h="286">
                  <a:moveTo>
                    <a:pt x="70" y="0"/>
                  </a:moveTo>
                  <a:lnTo>
                    <a:pt x="152" y="285"/>
                  </a:lnTo>
                  <a:lnTo>
                    <a:pt x="59" y="284"/>
                  </a:lnTo>
                  <a:lnTo>
                    <a:pt x="0" y="3"/>
                  </a:lnTo>
                  <a:lnTo>
                    <a:pt x="70"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 name="Freeform 108">
              <a:extLst>
                <a:ext uri="{FF2B5EF4-FFF2-40B4-BE49-F238E27FC236}">
                  <a16:creationId xmlns:a16="http://schemas.microsoft.com/office/drawing/2014/main" id="{1B1F0FD9-9BFF-4EBC-B91A-5F9AA5C378A4}"/>
                </a:ext>
              </a:extLst>
            </p:cNvPr>
            <p:cNvSpPr>
              <a:spLocks/>
            </p:cNvSpPr>
            <p:nvPr/>
          </p:nvSpPr>
          <p:spPr bwMode="auto">
            <a:xfrm>
              <a:off x="2660" y="2390"/>
              <a:ext cx="89" cy="311"/>
            </a:xfrm>
            <a:custGeom>
              <a:avLst/>
              <a:gdLst>
                <a:gd name="T0" fmla="*/ 85 w 89"/>
                <a:gd name="T1" fmla="*/ 284 h 292"/>
                <a:gd name="T2" fmla="*/ 82 w 89"/>
                <a:gd name="T3" fmla="*/ 288 h 292"/>
                <a:gd name="T4" fmla="*/ 0 w 89"/>
                <a:gd name="T5" fmla="*/ 3 h 292"/>
                <a:gd name="T6" fmla="*/ 6 w 89"/>
                <a:gd name="T7" fmla="*/ 0 h 292"/>
                <a:gd name="T8" fmla="*/ 88 w 89"/>
                <a:gd name="T9" fmla="*/ 287 h 292"/>
                <a:gd name="T10" fmla="*/ 85 w 89"/>
                <a:gd name="T11" fmla="*/ 291 h 292"/>
                <a:gd name="T12" fmla="*/ 88 w 89"/>
                <a:gd name="T13" fmla="*/ 287 h 292"/>
                <a:gd name="T14" fmla="*/ 88 w 89"/>
                <a:gd name="T15" fmla="*/ 289 h 292"/>
                <a:gd name="T16" fmla="*/ 86 w 89"/>
                <a:gd name="T17" fmla="*/ 291 h 292"/>
                <a:gd name="T18" fmla="*/ 84 w 89"/>
                <a:gd name="T19" fmla="*/ 290 h 292"/>
                <a:gd name="T20" fmla="*/ 82 w 89"/>
                <a:gd name="T21" fmla="*/ 288 h 292"/>
                <a:gd name="T22" fmla="*/ 85 w 89"/>
                <a:gd name="T23" fmla="*/ 284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 h="292">
                  <a:moveTo>
                    <a:pt x="85" y="284"/>
                  </a:moveTo>
                  <a:lnTo>
                    <a:pt x="82" y="288"/>
                  </a:lnTo>
                  <a:lnTo>
                    <a:pt x="0" y="3"/>
                  </a:lnTo>
                  <a:lnTo>
                    <a:pt x="6" y="0"/>
                  </a:lnTo>
                  <a:lnTo>
                    <a:pt x="88" y="287"/>
                  </a:lnTo>
                  <a:lnTo>
                    <a:pt x="85" y="291"/>
                  </a:lnTo>
                  <a:lnTo>
                    <a:pt x="88" y="287"/>
                  </a:lnTo>
                  <a:lnTo>
                    <a:pt x="88" y="289"/>
                  </a:lnTo>
                  <a:lnTo>
                    <a:pt x="86" y="291"/>
                  </a:lnTo>
                  <a:lnTo>
                    <a:pt x="84" y="290"/>
                  </a:lnTo>
                  <a:lnTo>
                    <a:pt x="82" y="288"/>
                  </a:lnTo>
                  <a:lnTo>
                    <a:pt x="85" y="284"/>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 name="Freeform 109">
              <a:extLst>
                <a:ext uri="{FF2B5EF4-FFF2-40B4-BE49-F238E27FC236}">
                  <a16:creationId xmlns:a16="http://schemas.microsoft.com/office/drawing/2014/main" id="{05440214-96BB-4F75-914D-B26F91A07F29}"/>
                </a:ext>
              </a:extLst>
            </p:cNvPr>
            <p:cNvSpPr>
              <a:spLocks/>
            </p:cNvSpPr>
            <p:nvPr/>
          </p:nvSpPr>
          <p:spPr bwMode="auto">
            <a:xfrm>
              <a:off x="2650" y="2698"/>
              <a:ext cx="95" cy="3"/>
            </a:xfrm>
            <a:custGeom>
              <a:avLst/>
              <a:gdLst>
                <a:gd name="T0" fmla="*/ 6 w 95"/>
                <a:gd name="T1" fmla="*/ 1 h 3"/>
                <a:gd name="T2" fmla="*/ 3 w 95"/>
                <a:gd name="T3" fmla="*/ 0 h 3"/>
                <a:gd name="T4" fmla="*/ 94 w 95"/>
                <a:gd name="T5" fmla="*/ 0 h 3"/>
                <a:gd name="T6" fmla="*/ 94 w 95"/>
                <a:gd name="T7" fmla="*/ 2 h 3"/>
                <a:gd name="T8" fmla="*/ 3 w 95"/>
                <a:gd name="T9" fmla="*/ 2 h 3"/>
                <a:gd name="T10" fmla="*/ 0 w 95"/>
                <a:gd name="T11" fmla="*/ 1 h 3"/>
                <a:gd name="T12" fmla="*/ 3 w 95"/>
                <a:gd name="T13" fmla="*/ 2 h 3"/>
                <a:gd name="T14" fmla="*/ 1 w 95"/>
                <a:gd name="T15" fmla="*/ 2 h 3"/>
                <a:gd name="T16" fmla="*/ 0 w 95"/>
                <a:gd name="T17" fmla="*/ 1 h 3"/>
                <a:gd name="T18" fmla="*/ 1 w 95"/>
                <a:gd name="T19" fmla="*/ 0 h 3"/>
                <a:gd name="T20" fmla="*/ 3 w 95"/>
                <a:gd name="T21" fmla="*/ 0 h 3"/>
                <a:gd name="T22" fmla="*/ 6 w 95"/>
                <a:gd name="T23"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5" h="3">
                  <a:moveTo>
                    <a:pt x="6" y="1"/>
                  </a:moveTo>
                  <a:lnTo>
                    <a:pt x="3" y="0"/>
                  </a:lnTo>
                  <a:lnTo>
                    <a:pt x="94" y="0"/>
                  </a:lnTo>
                  <a:lnTo>
                    <a:pt x="94" y="2"/>
                  </a:lnTo>
                  <a:lnTo>
                    <a:pt x="3" y="2"/>
                  </a:lnTo>
                  <a:lnTo>
                    <a:pt x="0" y="1"/>
                  </a:lnTo>
                  <a:lnTo>
                    <a:pt x="3" y="2"/>
                  </a:lnTo>
                  <a:lnTo>
                    <a:pt x="1" y="2"/>
                  </a:lnTo>
                  <a:lnTo>
                    <a:pt x="0" y="1"/>
                  </a:lnTo>
                  <a:lnTo>
                    <a:pt x="1" y="0"/>
                  </a:lnTo>
                  <a:lnTo>
                    <a:pt x="3" y="0"/>
                  </a:lnTo>
                  <a:lnTo>
                    <a:pt x="6" y="1"/>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 name="Freeform 110">
              <a:extLst>
                <a:ext uri="{FF2B5EF4-FFF2-40B4-BE49-F238E27FC236}">
                  <a16:creationId xmlns:a16="http://schemas.microsoft.com/office/drawing/2014/main" id="{E1735A13-E63E-4EF7-8672-D84CDFFA3C60}"/>
                </a:ext>
              </a:extLst>
            </p:cNvPr>
            <p:cNvSpPr>
              <a:spLocks/>
            </p:cNvSpPr>
            <p:nvPr/>
          </p:nvSpPr>
          <p:spPr bwMode="auto">
            <a:xfrm>
              <a:off x="2590" y="2390"/>
              <a:ext cx="63" cy="309"/>
            </a:xfrm>
            <a:custGeom>
              <a:avLst/>
              <a:gdLst>
                <a:gd name="T0" fmla="*/ 3 w 63"/>
                <a:gd name="T1" fmla="*/ 8 h 290"/>
                <a:gd name="T2" fmla="*/ 6 w 63"/>
                <a:gd name="T3" fmla="*/ 3 h 290"/>
                <a:gd name="T4" fmla="*/ 62 w 63"/>
                <a:gd name="T5" fmla="*/ 286 h 290"/>
                <a:gd name="T6" fmla="*/ 56 w 63"/>
                <a:gd name="T7" fmla="*/ 289 h 290"/>
                <a:gd name="T8" fmla="*/ 0 w 63"/>
                <a:gd name="T9" fmla="*/ 5 h 290"/>
                <a:gd name="T10" fmla="*/ 3 w 63"/>
                <a:gd name="T11" fmla="*/ 0 h 290"/>
                <a:gd name="T12" fmla="*/ 0 w 63"/>
                <a:gd name="T13" fmla="*/ 5 h 290"/>
                <a:gd name="T14" fmla="*/ 1 w 63"/>
                <a:gd name="T15" fmla="*/ 2 h 290"/>
                <a:gd name="T16" fmla="*/ 2 w 63"/>
                <a:gd name="T17" fmla="*/ 0 h 290"/>
                <a:gd name="T18" fmla="*/ 5 w 63"/>
                <a:gd name="T19" fmla="*/ 1 h 290"/>
                <a:gd name="T20" fmla="*/ 6 w 63"/>
                <a:gd name="T21" fmla="*/ 3 h 290"/>
                <a:gd name="T22" fmla="*/ 3 w 63"/>
                <a:gd name="T23" fmla="*/ 8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290">
                  <a:moveTo>
                    <a:pt x="3" y="8"/>
                  </a:moveTo>
                  <a:lnTo>
                    <a:pt x="6" y="3"/>
                  </a:lnTo>
                  <a:lnTo>
                    <a:pt x="62" y="286"/>
                  </a:lnTo>
                  <a:lnTo>
                    <a:pt x="56" y="289"/>
                  </a:lnTo>
                  <a:lnTo>
                    <a:pt x="0" y="5"/>
                  </a:lnTo>
                  <a:lnTo>
                    <a:pt x="3" y="0"/>
                  </a:lnTo>
                  <a:lnTo>
                    <a:pt x="0" y="5"/>
                  </a:lnTo>
                  <a:lnTo>
                    <a:pt x="1" y="2"/>
                  </a:lnTo>
                  <a:lnTo>
                    <a:pt x="2" y="0"/>
                  </a:lnTo>
                  <a:lnTo>
                    <a:pt x="5" y="1"/>
                  </a:lnTo>
                  <a:lnTo>
                    <a:pt x="6" y="3"/>
                  </a:lnTo>
                  <a:lnTo>
                    <a:pt x="3" y="8"/>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 name="Freeform 111">
              <a:extLst>
                <a:ext uri="{FF2B5EF4-FFF2-40B4-BE49-F238E27FC236}">
                  <a16:creationId xmlns:a16="http://schemas.microsoft.com/office/drawing/2014/main" id="{27F4F269-533C-4D99-A9C6-36126DF78566}"/>
                </a:ext>
              </a:extLst>
            </p:cNvPr>
            <p:cNvSpPr>
              <a:spLocks/>
            </p:cNvSpPr>
            <p:nvPr/>
          </p:nvSpPr>
          <p:spPr bwMode="auto">
            <a:xfrm>
              <a:off x="2592" y="2388"/>
              <a:ext cx="72" cy="5"/>
            </a:xfrm>
            <a:custGeom>
              <a:avLst/>
              <a:gdLst>
                <a:gd name="T0" fmla="*/ 65 w 72"/>
                <a:gd name="T1" fmla="*/ 2 h 5"/>
                <a:gd name="T2" fmla="*/ 68 w 72"/>
                <a:gd name="T3" fmla="*/ 3 h 5"/>
                <a:gd name="T4" fmla="*/ 0 w 72"/>
                <a:gd name="T5" fmla="*/ 4 h 5"/>
                <a:gd name="T6" fmla="*/ 0 w 72"/>
                <a:gd name="T7" fmla="*/ 1 h 5"/>
                <a:gd name="T8" fmla="*/ 68 w 72"/>
                <a:gd name="T9" fmla="*/ 0 h 5"/>
                <a:gd name="T10" fmla="*/ 71 w 72"/>
                <a:gd name="T11" fmla="*/ 1 h 5"/>
                <a:gd name="T12" fmla="*/ 68 w 72"/>
                <a:gd name="T13" fmla="*/ 0 h 5"/>
                <a:gd name="T14" fmla="*/ 70 w 72"/>
                <a:gd name="T15" fmla="*/ 0 h 5"/>
                <a:gd name="T16" fmla="*/ 71 w 72"/>
                <a:gd name="T17" fmla="*/ 1 h 5"/>
                <a:gd name="T18" fmla="*/ 70 w 72"/>
                <a:gd name="T19" fmla="*/ 3 h 5"/>
                <a:gd name="T20" fmla="*/ 68 w 72"/>
                <a:gd name="T21" fmla="*/ 3 h 5"/>
                <a:gd name="T22" fmla="*/ 65 w 72"/>
                <a:gd name="T23"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5">
                  <a:moveTo>
                    <a:pt x="65" y="2"/>
                  </a:moveTo>
                  <a:lnTo>
                    <a:pt x="68" y="3"/>
                  </a:lnTo>
                  <a:lnTo>
                    <a:pt x="0" y="4"/>
                  </a:lnTo>
                  <a:lnTo>
                    <a:pt x="0" y="1"/>
                  </a:lnTo>
                  <a:lnTo>
                    <a:pt x="68" y="0"/>
                  </a:lnTo>
                  <a:lnTo>
                    <a:pt x="71" y="1"/>
                  </a:lnTo>
                  <a:lnTo>
                    <a:pt x="68" y="0"/>
                  </a:lnTo>
                  <a:lnTo>
                    <a:pt x="70" y="0"/>
                  </a:lnTo>
                  <a:lnTo>
                    <a:pt x="71" y="1"/>
                  </a:lnTo>
                  <a:lnTo>
                    <a:pt x="70" y="3"/>
                  </a:lnTo>
                  <a:lnTo>
                    <a:pt x="68" y="3"/>
                  </a:lnTo>
                  <a:lnTo>
                    <a:pt x="65" y="2"/>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 name="Freeform 112">
              <a:extLst>
                <a:ext uri="{FF2B5EF4-FFF2-40B4-BE49-F238E27FC236}">
                  <a16:creationId xmlns:a16="http://schemas.microsoft.com/office/drawing/2014/main" id="{714C849C-03EB-4871-A29B-F45FB62A5AC3}"/>
                </a:ext>
              </a:extLst>
            </p:cNvPr>
            <p:cNvSpPr>
              <a:spLocks/>
            </p:cNvSpPr>
            <p:nvPr/>
          </p:nvSpPr>
          <p:spPr bwMode="auto">
            <a:xfrm>
              <a:off x="2252" y="2406"/>
              <a:ext cx="113" cy="291"/>
            </a:xfrm>
            <a:custGeom>
              <a:avLst/>
              <a:gdLst>
                <a:gd name="T0" fmla="*/ 112 w 113"/>
                <a:gd name="T1" fmla="*/ 0 h 272"/>
                <a:gd name="T2" fmla="*/ 39 w 113"/>
                <a:gd name="T3" fmla="*/ 271 h 272"/>
                <a:gd name="T4" fmla="*/ 0 w 113"/>
                <a:gd name="T5" fmla="*/ 271 h 272"/>
                <a:gd name="T6" fmla="*/ 83 w 113"/>
                <a:gd name="T7" fmla="*/ 3 h 272"/>
                <a:gd name="T8" fmla="*/ 112 w 113"/>
                <a:gd name="T9" fmla="*/ 0 h 272"/>
              </a:gdLst>
              <a:ahLst/>
              <a:cxnLst>
                <a:cxn ang="0">
                  <a:pos x="T0" y="T1"/>
                </a:cxn>
                <a:cxn ang="0">
                  <a:pos x="T2" y="T3"/>
                </a:cxn>
                <a:cxn ang="0">
                  <a:pos x="T4" y="T5"/>
                </a:cxn>
                <a:cxn ang="0">
                  <a:pos x="T6" y="T7"/>
                </a:cxn>
                <a:cxn ang="0">
                  <a:pos x="T8" y="T9"/>
                </a:cxn>
              </a:cxnLst>
              <a:rect l="0" t="0" r="r" b="b"/>
              <a:pathLst>
                <a:path w="113" h="272">
                  <a:moveTo>
                    <a:pt x="112" y="0"/>
                  </a:moveTo>
                  <a:lnTo>
                    <a:pt x="39" y="271"/>
                  </a:lnTo>
                  <a:lnTo>
                    <a:pt x="0" y="271"/>
                  </a:lnTo>
                  <a:lnTo>
                    <a:pt x="83" y="3"/>
                  </a:lnTo>
                  <a:lnTo>
                    <a:pt x="112"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 name="Freeform 113">
              <a:extLst>
                <a:ext uri="{FF2B5EF4-FFF2-40B4-BE49-F238E27FC236}">
                  <a16:creationId xmlns:a16="http://schemas.microsoft.com/office/drawing/2014/main" id="{48171DE0-39F4-4441-A733-3C3766D5B361}"/>
                </a:ext>
              </a:extLst>
            </p:cNvPr>
            <p:cNvSpPr>
              <a:spLocks/>
            </p:cNvSpPr>
            <p:nvPr/>
          </p:nvSpPr>
          <p:spPr bwMode="auto">
            <a:xfrm>
              <a:off x="2290" y="2404"/>
              <a:ext cx="77" cy="295"/>
            </a:xfrm>
            <a:custGeom>
              <a:avLst/>
              <a:gdLst>
                <a:gd name="T0" fmla="*/ 3 w 77"/>
                <a:gd name="T1" fmla="*/ 269 h 277"/>
                <a:gd name="T2" fmla="*/ 0 w 77"/>
                <a:gd name="T3" fmla="*/ 272 h 277"/>
                <a:gd name="T4" fmla="*/ 70 w 77"/>
                <a:gd name="T5" fmla="*/ 0 h 277"/>
                <a:gd name="T6" fmla="*/ 76 w 77"/>
                <a:gd name="T7" fmla="*/ 2 h 277"/>
                <a:gd name="T8" fmla="*/ 6 w 77"/>
                <a:gd name="T9" fmla="*/ 273 h 277"/>
                <a:gd name="T10" fmla="*/ 3 w 77"/>
                <a:gd name="T11" fmla="*/ 276 h 277"/>
                <a:gd name="T12" fmla="*/ 6 w 77"/>
                <a:gd name="T13" fmla="*/ 273 h 277"/>
                <a:gd name="T14" fmla="*/ 4 w 77"/>
                <a:gd name="T15" fmla="*/ 276 h 277"/>
                <a:gd name="T16" fmla="*/ 2 w 77"/>
                <a:gd name="T17" fmla="*/ 276 h 277"/>
                <a:gd name="T18" fmla="*/ 0 w 77"/>
                <a:gd name="T19" fmla="*/ 274 h 277"/>
                <a:gd name="T20" fmla="*/ 0 w 77"/>
                <a:gd name="T21" fmla="*/ 272 h 277"/>
                <a:gd name="T22" fmla="*/ 3 w 77"/>
                <a:gd name="T23" fmla="*/ 269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277">
                  <a:moveTo>
                    <a:pt x="3" y="269"/>
                  </a:moveTo>
                  <a:lnTo>
                    <a:pt x="0" y="272"/>
                  </a:lnTo>
                  <a:lnTo>
                    <a:pt x="70" y="0"/>
                  </a:lnTo>
                  <a:lnTo>
                    <a:pt x="76" y="2"/>
                  </a:lnTo>
                  <a:lnTo>
                    <a:pt x="6" y="273"/>
                  </a:lnTo>
                  <a:lnTo>
                    <a:pt x="3" y="276"/>
                  </a:lnTo>
                  <a:lnTo>
                    <a:pt x="6" y="273"/>
                  </a:lnTo>
                  <a:lnTo>
                    <a:pt x="4" y="276"/>
                  </a:lnTo>
                  <a:lnTo>
                    <a:pt x="2" y="276"/>
                  </a:lnTo>
                  <a:lnTo>
                    <a:pt x="0" y="274"/>
                  </a:lnTo>
                  <a:lnTo>
                    <a:pt x="0" y="272"/>
                  </a:lnTo>
                  <a:lnTo>
                    <a:pt x="3" y="269"/>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 name="Freeform 114">
              <a:extLst>
                <a:ext uri="{FF2B5EF4-FFF2-40B4-BE49-F238E27FC236}">
                  <a16:creationId xmlns:a16="http://schemas.microsoft.com/office/drawing/2014/main" id="{9419B74B-AAE2-4BEF-BBE7-39A2994FAD55}"/>
                </a:ext>
              </a:extLst>
            </p:cNvPr>
            <p:cNvSpPr>
              <a:spLocks/>
            </p:cNvSpPr>
            <p:nvPr/>
          </p:nvSpPr>
          <p:spPr bwMode="auto">
            <a:xfrm>
              <a:off x="2248" y="2695"/>
              <a:ext cx="41" cy="4"/>
            </a:xfrm>
            <a:custGeom>
              <a:avLst/>
              <a:gdLst>
                <a:gd name="T0" fmla="*/ 6 w 41"/>
                <a:gd name="T1" fmla="*/ 2 h 4"/>
                <a:gd name="T2" fmla="*/ 3 w 41"/>
                <a:gd name="T3" fmla="*/ 0 h 4"/>
                <a:gd name="T4" fmla="*/ 40 w 41"/>
                <a:gd name="T5" fmla="*/ 0 h 4"/>
                <a:gd name="T6" fmla="*/ 40 w 41"/>
                <a:gd name="T7" fmla="*/ 3 h 4"/>
                <a:gd name="T8" fmla="*/ 3 w 41"/>
                <a:gd name="T9" fmla="*/ 3 h 4"/>
                <a:gd name="T10" fmla="*/ 0 w 41"/>
                <a:gd name="T11" fmla="*/ 1 h 4"/>
                <a:gd name="T12" fmla="*/ 3 w 41"/>
                <a:gd name="T13" fmla="*/ 3 h 4"/>
                <a:gd name="T14" fmla="*/ 1 w 41"/>
                <a:gd name="T15" fmla="*/ 3 h 4"/>
                <a:gd name="T16" fmla="*/ 0 w 41"/>
                <a:gd name="T17" fmla="*/ 2 h 4"/>
                <a:gd name="T18" fmla="*/ 1 w 41"/>
                <a:gd name="T19" fmla="*/ 0 h 4"/>
                <a:gd name="T20" fmla="*/ 3 w 41"/>
                <a:gd name="T21" fmla="*/ 0 h 4"/>
                <a:gd name="T22" fmla="*/ 6 w 41"/>
                <a:gd name="T23"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4">
                  <a:moveTo>
                    <a:pt x="6" y="2"/>
                  </a:moveTo>
                  <a:lnTo>
                    <a:pt x="3" y="0"/>
                  </a:lnTo>
                  <a:lnTo>
                    <a:pt x="40" y="0"/>
                  </a:lnTo>
                  <a:lnTo>
                    <a:pt x="40" y="3"/>
                  </a:lnTo>
                  <a:lnTo>
                    <a:pt x="3" y="3"/>
                  </a:lnTo>
                  <a:lnTo>
                    <a:pt x="0" y="1"/>
                  </a:lnTo>
                  <a:lnTo>
                    <a:pt x="3" y="3"/>
                  </a:lnTo>
                  <a:lnTo>
                    <a:pt x="1" y="3"/>
                  </a:lnTo>
                  <a:lnTo>
                    <a:pt x="0" y="2"/>
                  </a:lnTo>
                  <a:lnTo>
                    <a:pt x="1" y="0"/>
                  </a:lnTo>
                  <a:lnTo>
                    <a:pt x="3" y="0"/>
                  </a:lnTo>
                  <a:lnTo>
                    <a:pt x="6" y="2"/>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 name="Freeform 115">
              <a:extLst>
                <a:ext uri="{FF2B5EF4-FFF2-40B4-BE49-F238E27FC236}">
                  <a16:creationId xmlns:a16="http://schemas.microsoft.com/office/drawing/2014/main" id="{64C928DC-9DE8-47DB-A254-F53907095D1E}"/>
                </a:ext>
              </a:extLst>
            </p:cNvPr>
            <p:cNvSpPr>
              <a:spLocks/>
            </p:cNvSpPr>
            <p:nvPr/>
          </p:nvSpPr>
          <p:spPr bwMode="auto">
            <a:xfrm>
              <a:off x="2248" y="2406"/>
              <a:ext cx="88" cy="291"/>
            </a:xfrm>
            <a:custGeom>
              <a:avLst/>
              <a:gdLst>
                <a:gd name="T0" fmla="*/ 85 w 88"/>
                <a:gd name="T1" fmla="*/ 7 h 272"/>
                <a:gd name="T2" fmla="*/ 87 w 88"/>
                <a:gd name="T3" fmla="*/ 4 h 272"/>
                <a:gd name="T4" fmla="*/ 6 w 88"/>
                <a:gd name="T5" fmla="*/ 271 h 272"/>
                <a:gd name="T6" fmla="*/ 0 w 88"/>
                <a:gd name="T7" fmla="*/ 269 h 272"/>
                <a:gd name="T8" fmla="*/ 81 w 88"/>
                <a:gd name="T9" fmla="*/ 3 h 272"/>
                <a:gd name="T10" fmla="*/ 84 w 88"/>
                <a:gd name="T11" fmla="*/ 0 h 272"/>
                <a:gd name="T12" fmla="*/ 81 w 88"/>
                <a:gd name="T13" fmla="*/ 3 h 272"/>
                <a:gd name="T14" fmla="*/ 83 w 88"/>
                <a:gd name="T15" fmla="*/ 1 h 272"/>
                <a:gd name="T16" fmla="*/ 85 w 88"/>
                <a:gd name="T17" fmla="*/ 0 h 272"/>
                <a:gd name="T18" fmla="*/ 87 w 88"/>
                <a:gd name="T19" fmla="*/ 2 h 272"/>
                <a:gd name="T20" fmla="*/ 87 w 88"/>
                <a:gd name="T21" fmla="*/ 4 h 272"/>
                <a:gd name="T22" fmla="*/ 85 w 88"/>
                <a:gd name="T23" fmla="*/ 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 h="272">
                  <a:moveTo>
                    <a:pt x="85" y="7"/>
                  </a:moveTo>
                  <a:lnTo>
                    <a:pt x="87" y="4"/>
                  </a:lnTo>
                  <a:lnTo>
                    <a:pt x="6" y="271"/>
                  </a:lnTo>
                  <a:lnTo>
                    <a:pt x="0" y="269"/>
                  </a:lnTo>
                  <a:lnTo>
                    <a:pt x="81" y="3"/>
                  </a:lnTo>
                  <a:lnTo>
                    <a:pt x="84" y="0"/>
                  </a:lnTo>
                  <a:lnTo>
                    <a:pt x="81" y="3"/>
                  </a:lnTo>
                  <a:lnTo>
                    <a:pt x="83" y="1"/>
                  </a:lnTo>
                  <a:lnTo>
                    <a:pt x="85" y="0"/>
                  </a:lnTo>
                  <a:lnTo>
                    <a:pt x="87" y="2"/>
                  </a:lnTo>
                  <a:lnTo>
                    <a:pt x="87" y="4"/>
                  </a:lnTo>
                  <a:lnTo>
                    <a:pt x="85" y="7"/>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 name="Freeform 116">
              <a:extLst>
                <a:ext uri="{FF2B5EF4-FFF2-40B4-BE49-F238E27FC236}">
                  <a16:creationId xmlns:a16="http://schemas.microsoft.com/office/drawing/2014/main" id="{209BEC79-0D12-42AE-8DFE-F2CBE92A9543}"/>
                </a:ext>
              </a:extLst>
            </p:cNvPr>
            <p:cNvSpPr>
              <a:spLocks/>
            </p:cNvSpPr>
            <p:nvPr/>
          </p:nvSpPr>
          <p:spPr bwMode="auto">
            <a:xfrm>
              <a:off x="2337" y="2401"/>
              <a:ext cx="30" cy="6"/>
            </a:xfrm>
            <a:custGeom>
              <a:avLst/>
              <a:gdLst>
                <a:gd name="T0" fmla="*/ 24 w 30"/>
                <a:gd name="T1" fmla="*/ 1 h 6"/>
                <a:gd name="T2" fmla="*/ 27 w 30"/>
                <a:gd name="T3" fmla="*/ 3 h 6"/>
                <a:gd name="T4" fmla="*/ 1 w 30"/>
                <a:gd name="T5" fmla="*/ 5 h 6"/>
                <a:gd name="T6" fmla="*/ 0 w 30"/>
                <a:gd name="T7" fmla="*/ 2 h 6"/>
                <a:gd name="T8" fmla="*/ 26 w 30"/>
                <a:gd name="T9" fmla="*/ 0 h 6"/>
                <a:gd name="T10" fmla="*/ 29 w 30"/>
                <a:gd name="T11" fmla="*/ 2 h 6"/>
                <a:gd name="T12" fmla="*/ 26 w 30"/>
                <a:gd name="T13" fmla="*/ 0 h 6"/>
                <a:gd name="T14" fmla="*/ 28 w 30"/>
                <a:gd name="T15" fmla="*/ 0 h 6"/>
                <a:gd name="T16" fmla="*/ 29 w 30"/>
                <a:gd name="T17" fmla="*/ 2 h 6"/>
                <a:gd name="T18" fmla="*/ 29 w 30"/>
                <a:gd name="T19" fmla="*/ 3 h 6"/>
                <a:gd name="T20" fmla="*/ 27 w 30"/>
                <a:gd name="T21" fmla="*/ 3 h 6"/>
                <a:gd name="T22" fmla="*/ 24 w 30"/>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6">
                  <a:moveTo>
                    <a:pt x="24" y="1"/>
                  </a:moveTo>
                  <a:lnTo>
                    <a:pt x="27" y="3"/>
                  </a:lnTo>
                  <a:lnTo>
                    <a:pt x="1" y="5"/>
                  </a:lnTo>
                  <a:lnTo>
                    <a:pt x="0" y="2"/>
                  </a:lnTo>
                  <a:lnTo>
                    <a:pt x="26" y="0"/>
                  </a:lnTo>
                  <a:lnTo>
                    <a:pt x="29" y="2"/>
                  </a:lnTo>
                  <a:lnTo>
                    <a:pt x="26" y="0"/>
                  </a:lnTo>
                  <a:lnTo>
                    <a:pt x="28" y="0"/>
                  </a:lnTo>
                  <a:lnTo>
                    <a:pt x="29" y="2"/>
                  </a:lnTo>
                  <a:lnTo>
                    <a:pt x="29" y="3"/>
                  </a:lnTo>
                  <a:lnTo>
                    <a:pt x="27" y="3"/>
                  </a:lnTo>
                  <a:lnTo>
                    <a:pt x="24" y="1"/>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 name="Freeform 117">
              <a:extLst>
                <a:ext uri="{FF2B5EF4-FFF2-40B4-BE49-F238E27FC236}">
                  <a16:creationId xmlns:a16="http://schemas.microsoft.com/office/drawing/2014/main" id="{CB9C8B3E-1E34-4173-B62E-173D80CDBB0E}"/>
                </a:ext>
              </a:extLst>
            </p:cNvPr>
            <p:cNvSpPr>
              <a:spLocks/>
            </p:cNvSpPr>
            <p:nvPr/>
          </p:nvSpPr>
          <p:spPr bwMode="auto">
            <a:xfrm>
              <a:off x="1257" y="2957"/>
              <a:ext cx="397" cy="3"/>
            </a:xfrm>
            <a:custGeom>
              <a:avLst/>
              <a:gdLst>
                <a:gd name="T0" fmla="*/ 393 w 397"/>
                <a:gd name="T1" fmla="*/ 0 h 2"/>
                <a:gd name="T2" fmla="*/ 393 w 397"/>
                <a:gd name="T3" fmla="*/ 1 h 2"/>
                <a:gd name="T4" fmla="*/ 0 w 397"/>
                <a:gd name="T5" fmla="*/ 1 h 2"/>
                <a:gd name="T6" fmla="*/ 0 w 397"/>
                <a:gd name="T7" fmla="*/ 0 h 2"/>
                <a:gd name="T8" fmla="*/ 393 w 397"/>
                <a:gd name="T9" fmla="*/ 0 h 2"/>
                <a:gd name="T10" fmla="*/ 393 w 397"/>
                <a:gd name="T11" fmla="*/ 1 h 2"/>
                <a:gd name="T12" fmla="*/ 393 w 397"/>
                <a:gd name="T13" fmla="*/ 0 h 2"/>
                <a:gd name="T14" fmla="*/ 394 w 397"/>
                <a:gd name="T15" fmla="*/ 0 h 2"/>
                <a:gd name="T16" fmla="*/ 396 w 397"/>
                <a:gd name="T17" fmla="*/ 1 h 2"/>
                <a:gd name="T18" fmla="*/ 394 w 397"/>
                <a:gd name="T19" fmla="*/ 1 h 2"/>
                <a:gd name="T20" fmla="*/ 393 w 397"/>
                <a:gd name="T21" fmla="*/ 1 h 2"/>
                <a:gd name="T22" fmla="*/ 393 w 397"/>
                <a:gd name="T2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7" h="2">
                  <a:moveTo>
                    <a:pt x="393" y="0"/>
                  </a:moveTo>
                  <a:lnTo>
                    <a:pt x="393" y="1"/>
                  </a:lnTo>
                  <a:lnTo>
                    <a:pt x="0" y="1"/>
                  </a:lnTo>
                  <a:lnTo>
                    <a:pt x="0" y="0"/>
                  </a:lnTo>
                  <a:lnTo>
                    <a:pt x="393" y="0"/>
                  </a:lnTo>
                  <a:lnTo>
                    <a:pt x="393" y="1"/>
                  </a:lnTo>
                  <a:lnTo>
                    <a:pt x="393" y="0"/>
                  </a:lnTo>
                  <a:lnTo>
                    <a:pt x="394" y="0"/>
                  </a:lnTo>
                  <a:lnTo>
                    <a:pt x="396" y="1"/>
                  </a:lnTo>
                  <a:lnTo>
                    <a:pt x="394" y="1"/>
                  </a:lnTo>
                  <a:lnTo>
                    <a:pt x="393" y="1"/>
                  </a:lnTo>
                  <a:lnTo>
                    <a:pt x="393"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 name="Freeform 118">
              <a:extLst>
                <a:ext uri="{FF2B5EF4-FFF2-40B4-BE49-F238E27FC236}">
                  <a16:creationId xmlns:a16="http://schemas.microsoft.com/office/drawing/2014/main" id="{C6FBE35E-7595-4FC5-8F41-3EEEE898B91D}"/>
                </a:ext>
              </a:extLst>
            </p:cNvPr>
            <p:cNvSpPr>
              <a:spLocks/>
            </p:cNvSpPr>
            <p:nvPr/>
          </p:nvSpPr>
          <p:spPr bwMode="auto">
            <a:xfrm>
              <a:off x="1333" y="2929"/>
              <a:ext cx="316" cy="31"/>
            </a:xfrm>
            <a:custGeom>
              <a:avLst/>
              <a:gdLst>
                <a:gd name="T0" fmla="*/ 2 w 316"/>
                <a:gd name="T1" fmla="*/ 0 h 29"/>
                <a:gd name="T2" fmla="*/ 3 w 316"/>
                <a:gd name="T3" fmla="*/ 0 h 29"/>
                <a:gd name="T4" fmla="*/ 315 w 316"/>
                <a:gd name="T5" fmla="*/ 22 h 29"/>
                <a:gd name="T6" fmla="*/ 315 w 316"/>
                <a:gd name="T7" fmla="*/ 28 h 29"/>
                <a:gd name="T8" fmla="*/ 3 w 316"/>
                <a:gd name="T9" fmla="*/ 6 h 29"/>
                <a:gd name="T10" fmla="*/ 4 w 316"/>
                <a:gd name="T11" fmla="*/ 6 h 29"/>
                <a:gd name="T12" fmla="*/ 3 w 316"/>
                <a:gd name="T13" fmla="*/ 6 h 29"/>
                <a:gd name="T14" fmla="*/ 1 w 316"/>
                <a:gd name="T15" fmla="*/ 5 h 29"/>
                <a:gd name="T16" fmla="*/ 0 w 316"/>
                <a:gd name="T17" fmla="*/ 3 h 29"/>
                <a:gd name="T18" fmla="*/ 1 w 316"/>
                <a:gd name="T19" fmla="*/ 1 h 29"/>
                <a:gd name="T20" fmla="*/ 3 w 316"/>
                <a:gd name="T21" fmla="*/ 0 h 29"/>
                <a:gd name="T22" fmla="*/ 2 w 316"/>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6" h="29">
                  <a:moveTo>
                    <a:pt x="2" y="0"/>
                  </a:moveTo>
                  <a:lnTo>
                    <a:pt x="3" y="0"/>
                  </a:lnTo>
                  <a:lnTo>
                    <a:pt x="315" y="22"/>
                  </a:lnTo>
                  <a:lnTo>
                    <a:pt x="315" y="28"/>
                  </a:lnTo>
                  <a:lnTo>
                    <a:pt x="3" y="6"/>
                  </a:lnTo>
                  <a:lnTo>
                    <a:pt x="4" y="6"/>
                  </a:lnTo>
                  <a:lnTo>
                    <a:pt x="3" y="6"/>
                  </a:lnTo>
                  <a:lnTo>
                    <a:pt x="1" y="5"/>
                  </a:lnTo>
                  <a:lnTo>
                    <a:pt x="0" y="3"/>
                  </a:lnTo>
                  <a:lnTo>
                    <a:pt x="1" y="1"/>
                  </a:lnTo>
                  <a:lnTo>
                    <a:pt x="3" y="0"/>
                  </a:lnTo>
                  <a:lnTo>
                    <a:pt x="2"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 name="Freeform 119">
              <a:extLst>
                <a:ext uri="{FF2B5EF4-FFF2-40B4-BE49-F238E27FC236}">
                  <a16:creationId xmlns:a16="http://schemas.microsoft.com/office/drawing/2014/main" id="{D8BFD2B0-3E01-49C3-8425-AADA985329B7}"/>
                </a:ext>
              </a:extLst>
            </p:cNvPr>
            <p:cNvSpPr>
              <a:spLocks/>
            </p:cNvSpPr>
            <p:nvPr/>
          </p:nvSpPr>
          <p:spPr bwMode="auto">
            <a:xfrm>
              <a:off x="1254" y="2929"/>
              <a:ext cx="78" cy="31"/>
            </a:xfrm>
            <a:custGeom>
              <a:avLst/>
              <a:gdLst>
                <a:gd name="T0" fmla="*/ 3 w 78"/>
                <a:gd name="T1" fmla="*/ 28 h 29"/>
                <a:gd name="T2" fmla="*/ 1 w 78"/>
                <a:gd name="T3" fmla="*/ 23 h 29"/>
                <a:gd name="T4" fmla="*/ 4 w 78"/>
                <a:gd name="T5" fmla="*/ 20 h 29"/>
                <a:gd name="T6" fmla="*/ 8 w 78"/>
                <a:gd name="T7" fmla="*/ 17 h 29"/>
                <a:gd name="T8" fmla="*/ 12 w 78"/>
                <a:gd name="T9" fmla="*/ 14 h 29"/>
                <a:gd name="T10" fmla="*/ 17 w 78"/>
                <a:gd name="T11" fmla="*/ 13 h 29"/>
                <a:gd name="T12" fmla="*/ 21 w 78"/>
                <a:gd name="T13" fmla="*/ 11 h 29"/>
                <a:gd name="T14" fmla="*/ 26 w 78"/>
                <a:gd name="T15" fmla="*/ 10 h 29"/>
                <a:gd name="T16" fmla="*/ 31 w 78"/>
                <a:gd name="T17" fmla="*/ 9 h 29"/>
                <a:gd name="T18" fmla="*/ 36 w 78"/>
                <a:gd name="T19" fmla="*/ 8 h 29"/>
                <a:gd name="T20" fmla="*/ 41 w 78"/>
                <a:gd name="T21" fmla="*/ 7 h 29"/>
                <a:gd name="T22" fmla="*/ 46 w 78"/>
                <a:gd name="T23" fmla="*/ 6 h 29"/>
                <a:gd name="T24" fmla="*/ 51 w 78"/>
                <a:gd name="T25" fmla="*/ 5 h 29"/>
                <a:gd name="T26" fmla="*/ 56 w 78"/>
                <a:gd name="T27" fmla="*/ 4 h 29"/>
                <a:gd name="T28" fmla="*/ 61 w 78"/>
                <a:gd name="T29" fmla="*/ 4 h 29"/>
                <a:gd name="T30" fmla="*/ 66 w 78"/>
                <a:gd name="T31" fmla="*/ 3 h 29"/>
                <a:gd name="T32" fmla="*/ 71 w 78"/>
                <a:gd name="T33" fmla="*/ 1 h 29"/>
                <a:gd name="T34" fmla="*/ 75 w 78"/>
                <a:gd name="T35" fmla="*/ 0 h 29"/>
                <a:gd name="T36" fmla="*/ 77 w 78"/>
                <a:gd name="T37" fmla="*/ 6 h 29"/>
                <a:gd name="T38" fmla="*/ 72 w 78"/>
                <a:gd name="T39" fmla="*/ 7 h 29"/>
                <a:gd name="T40" fmla="*/ 67 w 78"/>
                <a:gd name="T41" fmla="*/ 9 h 29"/>
                <a:gd name="T42" fmla="*/ 62 w 78"/>
                <a:gd name="T43" fmla="*/ 9 h 29"/>
                <a:gd name="T44" fmla="*/ 57 w 78"/>
                <a:gd name="T45" fmla="*/ 10 h 29"/>
                <a:gd name="T46" fmla="*/ 52 w 78"/>
                <a:gd name="T47" fmla="*/ 11 h 29"/>
                <a:gd name="T48" fmla="*/ 47 w 78"/>
                <a:gd name="T49" fmla="*/ 11 h 29"/>
                <a:gd name="T50" fmla="*/ 42 w 78"/>
                <a:gd name="T51" fmla="*/ 13 h 29"/>
                <a:gd name="T52" fmla="*/ 37 w 78"/>
                <a:gd name="T53" fmla="*/ 14 h 29"/>
                <a:gd name="T54" fmla="*/ 32 w 78"/>
                <a:gd name="T55" fmla="*/ 14 h 29"/>
                <a:gd name="T56" fmla="*/ 27 w 78"/>
                <a:gd name="T57" fmla="*/ 16 h 29"/>
                <a:gd name="T58" fmla="*/ 22 w 78"/>
                <a:gd name="T59" fmla="*/ 17 h 29"/>
                <a:gd name="T60" fmla="*/ 19 w 78"/>
                <a:gd name="T61" fmla="*/ 18 h 29"/>
                <a:gd name="T62" fmla="*/ 14 w 78"/>
                <a:gd name="T63" fmla="*/ 19 h 29"/>
                <a:gd name="T64" fmla="*/ 11 w 78"/>
                <a:gd name="T65" fmla="*/ 22 h 29"/>
                <a:gd name="T66" fmla="*/ 8 w 78"/>
                <a:gd name="T67" fmla="*/ 24 h 29"/>
                <a:gd name="T68" fmla="*/ 5 w 78"/>
                <a:gd name="T69" fmla="*/ 27 h 29"/>
                <a:gd name="T70" fmla="*/ 3 w 78"/>
                <a:gd name="T71" fmla="*/ 22 h 29"/>
                <a:gd name="T72" fmla="*/ 5 w 78"/>
                <a:gd name="T73" fmla="*/ 27 h 29"/>
                <a:gd name="T74" fmla="*/ 3 w 78"/>
                <a:gd name="T75" fmla="*/ 28 h 29"/>
                <a:gd name="T76" fmla="*/ 1 w 78"/>
                <a:gd name="T77" fmla="*/ 27 h 29"/>
                <a:gd name="T78" fmla="*/ 0 w 78"/>
                <a:gd name="T79" fmla="*/ 25 h 29"/>
                <a:gd name="T80" fmla="*/ 1 w 78"/>
                <a:gd name="T81" fmla="*/ 23 h 29"/>
                <a:gd name="T82" fmla="*/ 3 w 78"/>
                <a:gd name="T8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29">
                  <a:moveTo>
                    <a:pt x="3" y="28"/>
                  </a:moveTo>
                  <a:lnTo>
                    <a:pt x="1" y="23"/>
                  </a:lnTo>
                  <a:lnTo>
                    <a:pt x="4" y="20"/>
                  </a:lnTo>
                  <a:lnTo>
                    <a:pt x="8" y="17"/>
                  </a:lnTo>
                  <a:lnTo>
                    <a:pt x="12" y="14"/>
                  </a:lnTo>
                  <a:lnTo>
                    <a:pt x="17" y="13"/>
                  </a:lnTo>
                  <a:lnTo>
                    <a:pt x="21" y="11"/>
                  </a:lnTo>
                  <a:lnTo>
                    <a:pt x="26" y="10"/>
                  </a:lnTo>
                  <a:lnTo>
                    <a:pt x="31" y="9"/>
                  </a:lnTo>
                  <a:lnTo>
                    <a:pt x="36" y="8"/>
                  </a:lnTo>
                  <a:lnTo>
                    <a:pt x="41" y="7"/>
                  </a:lnTo>
                  <a:lnTo>
                    <a:pt x="46" y="6"/>
                  </a:lnTo>
                  <a:lnTo>
                    <a:pt x="51" y="5"/>
                  </a:lnTo>
                  <a:lnTo>
                    <a:pt x="56" y="4"/>
                  </a:lnTo>
                  <a:lnTo>
                    <a:pt x="61" y="4"/>
                  </a:lnTo>
                  <a:lnTo>
                    <a:pt x="66" y="3"/>
                  </a:lnTo>
                  <a:lnTo>
                    <a:pt x="71" y="1"/>
                  </a:lnTo>
                  <a:lnTo>
                    <a:pt x="75" y="0"/>
                  </a:lnTo>
                  <a:lnTo>
                    <a:pt x="77" y="6"/>
                  </a:lnTo>
                  <a:lnTo>
                    <a:pt x="72" y="7"/>
                  </a:lnTo>
                  <a:lnTo>
                    <a:pt x="67" y="9"/>
                  </a:lnTo>
                  <a:lnTo>
                    <a:pt x="62" y="9"/>
                  </a:lnTo>
                  <a:lnTo>
                    <a:pt x="57" y="10"/>
                  </a:lnTo>
                  <a:lnTo>
                    <a:pt x="52" y="11"/>
                  </a:lnTo>
                  <a:lnTo>
                    <a:pt x="47" y="11"/>
                  </a:lnTo>
                  <a:lnTo>
                    <a:pt x="42" y="13"/>
                  </a:lnTo>
                  <a:lnTo>
                    <a:pt x="37" y="14"/>
                  </a:lnTo>
                  <a:lnTo>
                    <a:pt x="32" y="14"/>
                  </a:lnTo>
                  <a:lnTo>
                    <a:pt x="27" y="16"/>
                  </a:lnTo>
                  <a:lnTo>
                    <a:pt x="22" y="17"/>
                  </a:lnTo>
                  <a:lnTo>
                    <a:pt x="19" y="18"/>
                  </a:lnTo>
                  <a:lnTo>
                    <a:pt x="14" y="19"/>
                  </a:lnTo>
                  <a:lnTo>
                    <a:pt x="11" y="22"/>
                  </a:lnTo>
                  <a:lnTo>
                    <a:pt x="8" y="24"/>
                  </a:lnTo>
                  <a:lnTo>
                    <a:pt x="5" y="27"/>
                  </a:lnTo>
                  <a:lnTo>
                    <a:pt x="3" y="22"/>
                  </a:lnTo>
                  <a:lnTo>
                    <a:pt x="5" y="27"/>
                  </a:lnTo>
                  <a:lnTo>
                    <a:pt x="3" y="28"/>
                  </a:lnTo>
                  <a:lnTo>
                    <a:pt x="1" y="27"/>
                  </a:lnTo>
                  <a:lnTo>
                    <a:pt x="0" y="25"/>
                  </a:lnTo>
                  <a:lnTo>
                    <a:pt x="1" y="23"/>
                  </a:lnTo>
                  <a:lnTo>
                    <a:pt x="3" y="28"/>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 name="Freeform 120">
              <a:extLst>
                <a:ext uri="{FF2B5EF4-FFF2-40B4-BE49-F238E27FC236}">
                  <a16:creationId xmlns:a16="http://schemas.microsoft.com/office/drawing/2014/main" id="{CD696674-FC50-40EB-BCB9-C13B9CD59D88}"/>
                </a:ext>
              </a:extLst>
            </p:cNvPr>
            <p:cNvSpPr>
              <a:spLocks/>
            </p:cNvSpPr>
            <p:nvPr/>
          </p:nvSpPr>
          <p:spPr bwMode="auto">
            <a:xfrm>
              <a:off x="4137" y="2934"/>
              <a:ext cx="430" cy="33"/>
            </a:xfrm>
            <a:custGeom>
              <a:avLst/>
              <a:gdLst>
                <a:gd name="T0" fmla="*/ 4 w 430"/>
                <a:gd name="T1" fmla="*/ 0 h 31"/>
                <a:gd name="T2" fmla="*/ 21 w 430"/>
                <a:gd name="T3" fmla="*/ 4 h 31"/>
                <a:gd name="T4" fmla="*/ 40 w 430"/>
                <a:gd name="T5" fmla="*/ 7 h 31"/>
                <a:gd name="T6" fmla="*/ 62 w 430"/>
                <a:gd name="T7" fmla="*/ 10 h 31"/>
                <a:gd name="T8" fmla="*/ 85 w 430"/>
                <a:gd name="T9" fmla="*/ 12 h 31"/>
                <a:gd name="T10" fmla="*/ 111 w 430"/>
                <a:gd name="T11" fmla="*/ 15 h 31"/>
                <a:gd name="T12" fmla="*/ 137 w 430"/>
                <a:gd name="T13" fmla="*/ 17 h 31"/>
                <a:gd name="T14" fmla="*/ 165 w 430"/>
                <a:gd name="T15" fmla="*/ 18 h 31"/>
                <a:gd name="T16" fmla="*/ 194 w 430"/>
                <a:gd name="T17" fmla="*/ 20 h 31"/>
                <a:gd name="T18" fmla="*/ 224 w 430"/>
                <a:gd name="T19" fmla="*/ 20 h 31"/>
                <a:gd name="T20" fmla="*/ 254 w 430"/>
                <a:gd name="T21" fmla="*/ 21 h 31"/>
                <a:gd name="T22" fmla="*/ 284 w 430"/>
                <a:gd name="T23" fmla="*/ 23 h 31"/>
                <a:gd name="T24" fmla="*/ 315 w 430"/>
                <a:gd name="T25" fmla="*/ 23 h 31"/>
                <a:gd name="T26" fmla="*/ 344 w 430"/>
                <a:gd name="T27" fmla="*/ 23 h 31"/>
                <a:gd name="T28" fmla="*/ 373 w 430"/>
                <a:gd name="T29" fmla="*/ 23 h 31"/>
                <a:gd name="T30" fmla="*/ 402 w 430"/>
                <a:gd name="T31" fmla="*/ 23 h 31"/>
                <a:gd name="T32" fmla="*/ 429 w 430"/>
                <a:gd name="T33" fmla="*/ 24 h 31"/>
                <a:gd name="T34" fmla="*/ 416 w 430"/>
                <a:gd name="T35" fmla="*/ 30 h 31"/>
                <a:gd name="T36" fmla="*/ 388 w 430"/>
                <a:gd name="T37" fmla="*/ 29 h 31"/>
                <a:gd name="T38" fmla="*/ 359 w 430"/>
                <a:gd name="T39" fmla="*/ 29 h 31"/>
                <a:gd name="T40" fmla="*/ 329 w 430"/>
                <a:gd name="T41" fmla="*/ 29 h 31"/>
                <a:gd name="T42" fmla="*/ 299 w 430"/>
                <a:gd name="T43" fmla="*/ 29 h 31"/>
                <a:gd name="T44" fmla="*/ 269 w 430"/>
                <a:gd name="T45" fmla="*/ 28 h 31"/>
                <a:gd name="T46" fmla="*/ 239 w 430"/>
                <a:gd name="T47" fmla="*/ 27 h 31"/>
                <a:gd name="T48" fmla="*/ 209 w 430"/>
                <a:gd name="T49" fmla="*/ 26 h 31"/>
                <a:gd name="T50" fmla="*/ 180 w 430"/>
                <a:gd name="T51" fmla="*/ 25 h 31"/>
                <a:gd name="T52" fmla="*/ 152 w 430"/>
                <a:gd name="T53" fmla="*/ 23 h 31"/>
                <a:gd name="T54" fmla="*/ 123 w 430"/>
                <a:gd name="T55" fmla="*/ 22 h 31"/>
                <a:gd name="T56" fmla="*/ 98 w 430"/>
                <a:gd name="T57" fmla="*/ 20 h 31"/>
                <a:gd name="T58" fmla="*/ 73 w 430"/>
                <a:gd name="T59" fmla="*/ 18 h 31"/>
                <a:gd name="T60" fmla="*/ 50 w 430"/>
                <a:gd name="T61" fmla="*/ 15 h 31"/>
                <a:gd name="T62" fmla="*/ 29 w 430"/>
                <a:gd name="T63" fmla="*/ 12 h 31"/>
                <a:gd name="T64" fmla="*/ 10 w 430"/>
                <a:gd name="T65" fmla="*/ 8 h 31"/>
                <a:gd name="T66" fmla="*/ 3 w 430"/>
                <a:gd name="T67" fmla="*/ 0 h 31"/>
                <a:gd name="T68" fmla="*/ 0 w 430"/>
                <a:gd name="T69" fmla="*/ 4 h 31"/>
                <a:gd name="T70" fmla="*/ 1 w 430"/>
                <a:gd name="T71" fmla="*/ 1 h 31"/>
                <a:gd name="T72" fmla="*/ 3 w 430"/>
                <a:gd name="T73" fmla="*/ 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0" h="31">
                  <a:moveTo>
                    <a:pt x="3" y="6"/>
                  </a:moveTo>
                  <a:lnTo>
                    <a:pt x="4" y="0"/>
                  </a:lnTo>
                  <a:lnTo>
                    <a:pt x="12" y="2"/>
                  </a:lnTo>
                  <a:lnTo>
                    <a:pt x="21" y="4"/>
                  </a:lnTo>
                  <a:lnTo>
                    <a:pt x="30" y="6"/>
                  </a:lnTo>
                  <a:lnTo>
                    <a:pt x="40" y="7"/>
                  </a:lnTo>
                  <a:lnTo>
                    <a:pt x="51" y="9"/>
                  </a:lnTo>
                  <a:lnTo>
                    <a:pt x="62" y="10"/>
                  </a:lnTo>
                  <a:lnTo>
                    <a:pt x="74" y="12"/>
                  </a:lnTo>
                  <a:lnTo>
                    <a:pt x="85" y="12"/>
                  </a:lnTo>
                  <a:lnTo>
                    <a:pt x="98" y="14"/>
                  </a:lnTo>
                  <a:lnTo>
                    <a:pt x="111" y="15"/>
                  </a:lnTo>
                  <a:lnTo>
                    <a:pt x="124" y="16"/>
                  </a:lnTo>
                  <a:lnTo>
                    <a:pt x="137" y="17"/>
                  </a:lnTo>
                  <a:lnTo>
                    <a:pt x="152" y="18"/>
                  </a:lnTo>
                  <a:lnTo>
                    <a:pt x="165" y="18"/>
                  </a:lnTo>
                  <a:lnTo>
                    <a:pt x="180" y="19"/>
                  </a:lnTo>
                  <a:lnTo>
                    <a:pt x="194" y="20"/>
                  </a:lnTo>
                  <a:lnTo>
                    <a:pt x="209" y="20"/>
                  </a:lnTo>
                  <a:lnTo>
                    <a:pt x="224" y="20"/>
                  </a:lnTo>
                  <a:lnTo>
                    <a:pt x="239" y="21"/>
                  </a:lnTo>
                  <a:lnTo>
                    <a:pt x="254" y="21"/>
                  </a:lnTo>
                  <a:lnTo>
                    <a:pt x="269" y="22"/>
                  </a:lnTo>
                  <a:lnTo>
                    <a:pt x="284" y="23"/>
                  </a:lnTo>
                  <a:lnTo>
                    <a:pt x="299" y="23"/>
                  </a:lnTo>
                  <a:lnTo>
                    <a:pt x="315" y="23"/>
                  </a:lnTo>
                  <a:lnTo>
                    <a:pt x="329" y="23"/>
                  </a:lnTo>
                  <a:lnTo>
                    <a:pt x="344" y="23"/>
                  </a:lnTo>
                  <a:lnTo>
                    <a:pt x="359" y="23"/>
                  </a:lnTo>
                  <a:lnTo>
                    <a:pt x="373" y="23"/>
                  </a:lnTo>
                  <a:lnTo>
                    <a:pt x="388" y="23"/>
                  </a:lnTo>
                  <a:lnTo>
                    <a:pt x="402" y="23"/>
                  </a:lnTo>
                  <a:lnTo>
                    <a:pt x="416" y="24"/>
                  </a:lnTo>
                  <a:lnTo>
                    <a:pt x="429" y="24"/>
                  </a:lnTo>
                  <a:lnTo>
                    <a:pt x="429" y="30"/>
                  </a:lnTo>
                  <a:lnTo>
                    <a:pt x="416" y="30"/>
                  </a:lnTo>
                  <a:lnTo>
                    <a:pt x="402" y="29"/>
                  </a:lnTo>
                  <a:lnTo>
                    <a:pt x="388" y="29"/>
                  </a:lnTo>
                  <a:lnTo>
                    <a:pt x="373" y="29"/>
                  </a:lnTo>
                  <a:lnTo>
                    <a:pt x="359" y="29"/>
                  </a:lnTo>
                  <a:lnTo>
                    <a:pt x="344" y="29"/>
                  </a:lnTo>
                  <a:lnTo>
                    <a:pt x="329" y="29"/>
                  </a:lnTo>
                  <a:lnTo>
                    <a:pt x="315" y="29"/>
                  </a:lnTo>
                  <a:lnTo>
                    <a:pt x="299" y="29"/>
                  </a:lnTo>
                  <a:lnTo>
                    <a:pt x="284" y="29"/>
                  </a:lnTo>
                  <a:lnTo>
                    <a:pt x="269" y="28"/>
                  </a:lnTo>
                  <a:lnTo>
                    <a:pt x="254" y="28"/>
                  </a:lnTo>
                  <a:lnTo>
                    <a:pt x="239" y="27"/>
                  </a:lnTo>
                  <a:lnTo>
                    <a:pt x="224" y="26"/>
                  </a:lnTo>
                  <a:lnTo>
                    <a:pt x="209" y="26"/>
                  </a:lnTo>
                  <a:lnTo>
                    <a:pt x="194" y="26"/>
                  </a:lnTo>
                  <a:lnTo>
                    <a:pt x="180" y="25"/>
                  </a:lnTo>
                  <a:lnTo>
                    <a:pt x="165" y="24"/>
                  </a:lnTo>
                  <a:lnTo>
                    <a:pt x="152" y="23"/>
                  </a:lnTo>
                  <a:lnTo>
                    <a:pt x="137" y="23"/>
                  </a:lnTo>
                  <a:lnTo>
                    <a:pt x="123" y="22"/>
                  </a:lnTo>
                  <a:lnTo>
                    <a:pt x="110" y="20"/>
                  </a:lnTo>
                  <a:lnTo>
                    <a:pt x="98" y="20"/>
                  </a:lnTo>
                  <a:lnTo>
                    <a:pt x="85" y="18"/>
                  </a:lnTo>
                  <a:lnTo>
                    <a:pt x="73" y="18"/>
                  </a:lnTo>
                  <a:lnTo>
                    <a:pt x="61" y="16"/>
                  </a:lnTo>
                  <a:lnTo>
                    <a:pt x="50" y="15"/>
                  </a:lnTo>
                  <a:lnTo>
                    <a:pt x="39" y="13"/>
                  </a:lnTo>
                  <a:lnTo>
                    <a:pt x="29" y="12"/>
                  </a:lnTo>
                  <a:lnTo>
                    <a:pt x="20" y="10"/>
                  </a:lnTo>
                  <a:lnTo>
                    <a:pt x="10" y="8"/>
                  </a:lnTo>
                  <a:lnTo>
                    <a:pt x="2" y="6"/>
                  </a:lnTo>
                  <a:lnTo>
                    <a:pt x="3" y="0"/>
                  </a:lnTo>
                  <a:lnTo>
                    <a:pt x="2" y="6"/>
                  </a:lnTo>
                  <a:lnTo>
                    <a:pt x="0" y="4"/>
                  </a:lnTo>
                  <a:lnTo>
                    <a:pt x="0" y="2"/>
                  </a:lnTo>
                  <a:lnTo>
                    <a:pt x="1" y="1"/>
                  </a:lnTo>
                  <a:lnTo>
                    <a:pt x="4" y="0"/>
                  </a:lnTo>
                  <a:lnTo>
                    <a:pt x="3" y="6"/>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 name="Freeform 121">
              <a:extLst>
                <a:ext uri="{FF2B5EF4-FFF2-40B4-BE49-F238E27FC236}">
                  <a16:creationId xmlns:a16="http://schemas.microsoft.com/office/drawing/2014/main" id="{7EDCEFCF-B350-42B0-AFAD-3792D7CBDE73}"/>
                </a:ext>
              </a:extLst>
            </p:cNvPr>
            <p:cNvSpPr>
              <a:spLocks/>
            </p:cNvSpPr>
            <p:nvPr/>
          </p:nvSpPr>
          <p:spPr bwMode="auto">
            <a:xfrm>
              <a:off x="4139" y="2932"/>
              <a:ext cx="376" cy="5"/>
            </a:xfrm>
            <a:custGeom>
              <a:avLst/>
              <a:gdLst>
                <a:gd name="T0" fmla="*/ 371 w 376"/>
                <a:gd name="T1" fmla="*/ 3 h 4"/>
                <a:gd name="T2" fmla="*/ 372 w 376"/>
                <a:gd name="T3" fmla="*/ 3 h 4"/>
                <a:gd name="T4" fmla="*/ 0 w 376"/>
                <a:gd name="T5" fmla="*/ 3 h 4"/>
                <a:gd name="T6" fmla="*/ 0 w 376"/>
                <a:gd name="T7" fmla="*/ 0 h 4"/>
                <a:gd name="T8" fmla="*/ 372 w 376"/>
                <a:gd name="T9" fmla="*/ 0 h 4"/>
                <a:gd name="T10" fmla="*/ 373 w 376"/>
                <a:gd name="T11" fmla="*/ 1 h 4"/>
                <a:gd name="T12" fmla="*/ 375 w 376"/>
                <a:gd name="T13" fmla="*/ 2 h 4"/>
                <a:gd name="T14" fmla="*/ 373 w 376"/>
                <a:gd name="T15" fmla="*/ 2 h 4"/>
                <a:gd name="T16" fmla="*/ 372 w 376"/>
                <a:gd name="T17" fmla="*/ 3 h 4"/>
                <a:gd name="T18" fmla="*/ 371 w 376"/>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6" h="4">
                  <a:moveTo>
                    <a:pt x="371" y="3"/>
                  </a:moveTo>
                  <a:lnTo>
                    <a:pt x="372" y="3"/>
                  </a:lnTo>
                  <a:lnTo>
                    <a:pt x="0" y="3"/>
                  </a:lnTo>
                  <a:lnTo>
                    <a:pt x="0" y="0"/>
                  </a:lnTo>
                  <a:lnTo>
                    <a:pt x="372" y="0"/>
                  </a:lnTo>
                  <a:lnTo>
                    <a:pt x="373" y="1"/>
                  </a:lnTo>
                  <a:lnTo>
                    <a:pt x="375" y="2"/>
                  </a:lnTo>
                  <a:lnTo>
                    <a:pt x="373" y="2"/>
                  </a:lnTo>
                  <a:lnTo>
                    <a:pt x="372" y="3"/>
                  </a:lnTo>
                  <a:lnTo>
                    <a:pt x="371" y="3"/>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 name="Freeform 122">
              <a:extLst>
                <a:ext uri="{FF2B5EF4-FFF2-40B4-BE49-F238E27FC236}">
                  <a16:creationId xmlns:a16="http://schemas.microsoft.com/office/drawing/2014/main" id="{CD416B7E-43BA-4C12-8B8C-A3E2A800A6DC}"/>
                </a:ext>
              </a:extLst>
            </p:cNvPr>
            <p:cNvSpPr>
              <a:spLocks/>
            </p:cNvSpPr>
            <p:nvPr/>
          </p:nvSpPr>
          <p:spPr bwMode="auto">
            <a:xfrm>
              <a:off x="4515" y="2932"/>
              <a:ext cx="55" cy="35"/>
            </a:xfrm>
            <a:custGeom>
              <a:avLst/>
              <a:gdLst>
                <a:gd name="T0" fmla="*/ 51 w 55"/>
                <a:gd name="T1" fmla="*/ 26 h 33"/>
                <a:gd name="T2" fmla="*/ 49 w 55"/>
                <a:gd name="T3" fmla="*/ 30 h 33"/>
                <a:gd name="T4" fmla="*/ 45 w 55"/>
                <a:gd name="T5" fmla="*/ 24 h 33"/>
                <a:gd name="T6" fmla="*/ 40 w 55"/>
                <a:gd name="T7" fmla="*/ 19 h 33"/>
                <a:gd name="T8" fmla="*/ 35 w 55"/>
                <a:gd name="T9" fmla="*/ 15 h 33"/>
                <a:gd name="T10" fmla="*/ 29 w 55"/>
                <a:gd name="T11" fmla="*/ 13 h 33"/>
                <a:gd name="T12" fmla="*/ 22 w 55"/>
                <a:gd name="T13" fmla="*/ 11 h 33"/>
                <a:gd name="T14" fmla="*/ 16 w 55"/>
                <a:gd name="T15" fmla="*/ 8 h 33"/>
                <a:gd name="T16" fmla="*/ 8 w 55"/>
                <a:gd name="T17" fmla="*/ 8 h 33"/>
                <a:gd name="T18" fmla="*/ 0 w 55"/>
                <a:gd name="T19" fmla="*/ 7 h 33"/>
                <a:gd name="T20" fmla="*/ 1 w 55"/>
                <a:gd name="T21" fmla="*/ 0 h 33"/>
                <a:gd name="T22" fmla="*/ 9 w 55"/>
                <a:gd name="T23" fmla="*/ 2 h 33"/>
                <a:gd name="T24" fmla="*/ 17 w 55"/>
                <a:gd name="T25" fmla="*/ 2 h 33"/>
                <a:gd name="T26" fmla="*/ 24 w 55"/>
                <a:gd name="T27" fmla="*/ 5 h 33"/>
                <a:gd name="T28" fmla="*/ 31 w 55"/>
                <a:gd name="T29" fmla="*/ 7 h 33"/>
                <a:gd name="T30" fmla="*/ 37 w 55"/>
                <a:gd name="T31" fmla="*/ 10 h 33"/>
                <a:gd name="T32" fmla="*/ 43 w 55"/>
                <a:gd name="T33" fmla="*/ 14 h 33"/>
                <a:gd name="T34" fmla="*/ 49 w 55"/>
                <a:gd name="T35" fmla="*/ 20 h 33"/>
                <a:gd name="T36" fmla="*/ 54 w 55"/>
                <a:gd name="T37" fmla="*/ 27 h 33"/>
                <a:gd name="T38" fmla="*/ 51 w 55"/>
                <a:gd name="T39" fmla="*/ 32 h 33"/>
                <a:gd name="T40" fmla="*/ 54 w 55"/>
                <a:gd name="T41" fmla="*/ 27 h 33"/>
                <a:gd name="T42" fmla="*/ 54 w 55"/>
                <a:gd name="T43" fmla="*/ 30 h 33"/>
                <a:gd name="T44" fmla="*/ 53 w 55"/>
                <a:gd name="T45" fmla="*/ 31 h 33"/>
                <a:gd name="T46" fmla="*/ 51 w 55"/>
                <a:gd name="T47" fmla="*/ 32 h 33"/>
                <a:gd name="T48" fmla="*/ 49 w 55"/>
                <a:gd name="T49" fmla="*/ 30 h 33"/>
                <a:gd name="T50" fmla="*/ 51 w 55"/>
                <a:gd name="T51" fmla="*/ 2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33">
                  <a:moveTo>
                    <a:pt x="51" y="26"/>
                  </a:moveTo>
                  <a:lnTo>
                    <a:pt x="49" y="30"/>
                  </a:lnTo>
                  <a:lnTo>
                    <a:pt x="45" y="24"/>
                  </a:lnTo>
                  <a:lnTo>
                    <a:pt x="40" y="19"/>
                  </a:lnTo>
                  <a:lnTo>
                    <a:pt x="35" y="15"/>
                  </a:lnTo>
                  <a:lnTo>
                    <a:pt x="29" y="13"/>
                  </a:lnTo>
                  <a:lnTo>
                    <a:pt x="22" y="11"/>
                  </a:lnTo>
                  <a:lnTo>
                    <a:pt x="16" y="8"/>
                  </a:lnTo>
                  <a:lnTo>
                    <a:pt x="8" y="8"/>
                  </a:lnTo>
                  <a:lnTo>
                    <a:pt x="0" y="7"/>
                  </a:lnTo>
                  <a:lnTo>
                    <a:pt x="1" y="0"/>
                  </a:lnTo>
                  <a:lnTo>
                    <a:pt x="9" y="2"/>
                  </a:lnTo>
                  <a:lnTo>
                    <a:pt x="17" y="2"/>
                  </a:lnTo>
                  <a:lnTo>
                    <a:pt x="24" y="5"/>
                  </a:lnTo>
                  <a:lnTo>
                    <a:pt x="31" y="7"/>
                  </a:lnTo>
                  <a:lnTo>
                    <a:pt x="37" y="10"/>
                  </a:lnTo>
                  <a:lnTo>
                    <a:pt x="43" y="14"/>
                  </a:lnTo>
                  <a:lnTo>
                    <a:pt x="49" y="20"/>
                  </a:lnTo>
                  <a:lnTo>
                    <a:pt x="54" y="27"/>
                  </a:lnTo>
                  <a:lnTo>
                    <a:pt x="51" y="32"/>
                  </a:lnTo>
                  <a:lnTo>
                    <a:pt x="54" y="27"/>
                  </a:lnTo>
                  <a:lnTo>
                    <a:pt x="54" y="30"/>
                  </a:lnTo>
                  <a:lnTo>
                    <a:pt x="53" y="31"/>
                  </a:lnTo>
                  <a:lnTo>
                    <a:pt x="51" y="32"/>
                  </a:lnTo>
                  <a:lnTo>
                    <a:pt x="49" y="30"/>
                  </a:lnTo>
                  <a:lnTo>
                    <a:pt x="51" y="26"/>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 name="Freeform 123">
              <a:extLst>
                <a:ext uri="{FF2B5EF4-FFF2-40B4-BE49-F238E27FC236}">
                  <a16:creationId xmlns:a16="http://schemas.microsoft.com/office/drawing/2014/main" id="{4988A32B-F5D9-413F-9111-752C3207EBE2}"/>
                </a:ext>
              </a:extLst>
            </p:cNvPr>
            <p:cNvSpPr>
              <a:spLocks/>
            </p:cNvSpPr>
            <p:nvPr/>
          </p:nvSpPr>
          <p:spPr bwMode="auto">
            <a:xfrm>
              <a:off x="4211" y="2814"/>
              <a:ext cx="272" cy="108"/>
            </a:xfrm>
            <a:custGeom>
              <a:avLst/>
              <a:gdLst>
                <a:gd name="T0" fmla="*/ 212 w 272"/>
                <a:gd name="T1" fmla="*/ 0 h 101"/>
                <a:gd name="T2" fmla="*/ 35 w 272"/>
                <a:gd name="T3" fmla="*/ 34 h 101"/>
                <a:gd name="T4" fmla="*/ 26 w 272"/>
                <a:gd name="T5" fmla="*/ 37 h 101"/>
                <a:gd name="T6" fmla="*/ 20 w 272"/>
                <a:gd name="T7" fmla="*/ 43 h 101"/>
                <a:gd name="T8" fmla="*/ 15 w 272"/>
                <a:gd name="T9" fmla="*/ 51 h 101"/>
                <a:gd name="T10" fmla="*/ 11 w 272"/>
                <a:gd name="T11" fmla="*/ 59 h 101"/>
                <a:gd name="T12" fmla="*/ 8 w 272"/>
                <a:gd name="T13" fmla="*/ 70 h 101"/>
                <a:gd name="T14" fmla="*/ 5 w 272"/>
                <a:gd name="T15" fmla="*/ 80 h 101"/>
                <a:gd name="T16" fmla="*/ 2 w 272"/>
                <a:gd name="T17" fmla="*/ 90 h 101"/>
                <a:gd name="T18" fmla="*/ 0 w 272"/>
                <a:gd name="T19" fmla="*/ 100 h 101"/>
                <a:gd name="T20" fmla="*/ 271 w 272"/>
                <a:gd name="T21" fmla="*/ 100 h 101"/>
                <a:gd name="T22" fmla="*/ 212 w 272"/>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2" h="101">
                  <a:moveTo>
                    <a:pt x="212" y="0"/>
                  </a:moveTo>
                  <a:lnTo>
                    <a:pt x="35" y="34"/>
                  </a:lnTo>
                  <a:lnTo>
                    <a:pt x="26" y="37"/>
                  </a:lnTo>
                  <a:lnTo>
                    <a:pt x="20" y="43"/>
                  </a:lnTo>
                  <a:lnTo>
                    <a:pt x="15" y="51"/>
                  </a:lnTo>
                  <a:lnTo>
                    <a:pt x="11" y="59"/>
                  </a:lnTo>
                  <a:lnTo>
                    <a:pt x="8" y="70"/>
                  </a:lnTo>
                  <a:lnTo>
                    <a:pt x="5" y="80"/>
                  </a:lnTo>
                  <a:lnTo>
                    <a:pt x="2" y="90"/>
                  </a:lnTo>
                  <a:lnTo>
                    <a:pt x="0" y="100"/>
                  </a:lnTo>
                  <a:lnTo>
                    <a:pt x="271" y="100"/>
                  </a:lnTo>
                  <a:lnTo>
                    <a:pt x="212"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 name="Freeform 124">
              <a:extLst>
                <a:ext uri="{FF2B5EF4-FFF2-40B4-BE49-F238E27FC236}">
                  <a16:creationId xmlns:a16="http://schemas.microsoft.com/office/drawing/2014/main" id="{6ABCFB2B-4596-4E8F-A225-7AD938894299}"/>
                </a:ext>
              </a:extLst>
            </p:cNvPr>
            <p:cNvSpPr>
              <a:spLocks/>
            </p:cNvSpPr>
            <p:nvPr/>
          </p:nvSpPr>
          <p:spPr bwMode="auto">
            <a:xfrm>
              <a:off x="4242" y="2810"/>
              <a:ext cx="183" cy="40"/>
            </a:xfrm>
            <a:custGeom>
              <a:avLst/>
              <a:gdLst>
                <a:gd name="T0" fmla="*/ 2 w 183"/>
                <a:gd name="T1" fmla="*/ 30 h 37"/>
                <a:gd name="T2" fmla="*/ 2 w 183"/>
                <a:gd name="T3" fmla="*/ 30 h 37"/>
                <a:gd name="T4" fmla="*/ 180 w 183"/>
                <a:gd name="T5" fmla="*/ 0 h 37"/>
                <a:gd name="T6" fmla="*/ 182 w 183"/>
                <a:gd name="T7" fmla="*/ 6 h 37"/>
                <a:gd name="T8" fmla="*/ 3 w 183"/>
                <a:gd name="T9" fmla="*/ 36 h 37"/>
                <a:gd name="T10" fmla="*/ 4 w 183"/>
                <a:gd name="T11" fmla="*/ 36 h 37"/>
                <a:gd name="T12" fmla="*/ 3 w 183"/>
                <a:gd name="T13" fmla="*/ 36 h 37"/>
                <a:gd name="T14" fmla="*/ 2 w 183"/>
                <a:gd name="T15" fmla="*/ 35 h 37"/>
                <a:gd name="T16" fmla="*/ 0 w 183"/>
                <a:gd name="T17" fmla="*/ 33 h 37"/>
                <a:gd name="T18" fmla="*/ 0 w 183"/>
                <a:gd name="T19" fmla="*/ 31 h 37"/>
                <a:gd name="T20" fmla="*/ 2 w 183"/>
                <a:gd name="T21"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37">
                  <a:moveTo>
                    <a:pt x="2" y="30"/>
                  </a:moveTo>
                  <a:lnTo>
                    <a:pt x="2" y="30"/>
                  </a:lnTo>
                  <a:lnTo>
                    <a:pt x="180" y="0"/>
                  </a:lnTo>
                  <a:lnTo>
                    <a:pt x="182" y="6"/>
                  </a:lnTo>
                  <a:lnTo>
                    <a:pt x="3" y="36"/>
                  </a:lnTo>
                  <a:lnTo>
                    <a:pt x="4" y="36"/>
                  </a:lnTo>
                  <a:lnTo>
                    <a:pt x="3" y="36"/>
                  </a:lnTo>
                  <a:lnTo>
                    <a:pt x="2" y="35"/>
                  </a:lnTo>
                  <a:lnTo>
                    <a:pt x="0" y="33"/>
                  </a:lnTo>
                  <a:lnTo>
                    <a:pt x="0" y="31"/>
                  </a:lnTo>
                  <a:lnTo>
                    <a:pt x="2" y="3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 name="Freeform 125">
              <a:extLst>
                <a:ext uri="{FF2B5EF4-FFF2-40B4-BE49-F238E27FC236}">
                  <a16:creationId xmlns:a16="http://schemas.microsoft.com/office/drawing/2014/main" id="{36806882-53B7-4415-90C1-06865CCE1DF5}"/>
                </a:ext>
              </a:extLst>
            </p:cNvPr>
            <p:cNvSpPr>
              <a:spLocks/>
            </p:cNvSpPr>
            <p:nvPr/>
          </p:nvSpPr>
          <p:spPr bwMode="auto">
            <a:xfrm>
              <a:off x="4208" y="2849"/>
              <a:ext cx="35" cy="77"/>
            </a:xfrm>
            <a:custGeom>
              <a:avLst/>
              <a:gdLst>
                <a:gd name="T0" fmla="*/ 3 w 35"/>
                <a:gd name="T1" fmla="*/ 72 h 73"/>
                <a:gd name="T2" fmla="*/ 0 w 35"/>
                <a:gd name="T3" fmla="*/ 68 h 73"/>
                <a:gd name="T4" fmla="*/ 2 w 35"/>
                <a:gd name="T5" fmla="*/ 58 h 73"/>
                <a:gd name="T6" fmla="*/ 4 w 35"/>
                <a:gd name="T7" fmla="*/ 48 h 73"/>
                <a:gd name="T8" fmla="*/ 7 w 35"/>
                <a:gd name="T9" fmla="*/ 37 h 73"/>
                <a:gd name="T10" fmla="*/ 10 w 35"/>
                <a:gd name="T11" fmla="*/ 28 h 73"/>
                <a:gd name="T12" fmla="*/ 13 w 35"/>
                <a:gd name="T13" fmla="*/ 18 h 73"/>
                <a:gd name="T14" fmla="*/ 19 w 35"/>
                <a:gd name="T15" fmla="*/ 10 h 73"/>
                <a:gd name="T16" fmla="*/ 25 w 35"/>
                <a:gd name="T17" fmla="*/ 4 h 73"/>
                <a:gd name="T18" fmla="*/ 33 w 35"/>
                <a:gd name="T19" fmla="*/ 0 h 73"/>
                <a:gd name="T20" fmla="*/ 34 w 35"/>
                <a:gd name="T21" fmla="*/ 6 h 73"/>
                <a:gd name="T22" fmla="*/ 28 w 35"/>
                <a:gd name="T23" fmla="*/ 10 h 73"/>
                <a:gd name="T24" fmla="*/ 23 w 35"/>
                <a:gd name="T25" fmla="*/ 15 h 73"/>
                <a:gd name="T26" fmla="*/ 18 w 35"/>
                <a:gd name="T27" fmla="*/ 22 h 73"/>
                <a:gd name="T28" fmla="*/ 15 w 35"/>
                <a:gd name="T29" fmla="*/ 30 h 73"/>
                <a:gd name="T30" fmla="*/ 12 w 35"/>
                <a:gd name="T31" fmla="*/ 40 h 73"/>
                <a:gd name="T32" fmla="*/ 9 w 35"/>
                <a:gd name="T33" fmla="*/ 49 h 73"/>
                <a:gd name="T34" fmla="*/ 7 w 35"/>
                <a:gd name="T35" fmla="*/ 60 h 73"/>
                <a:gd name="T36" fmla="*/ 5 w 35"/>
                <a:gd name="T37" fmla="*/ 70 h 73"/>
                <a:gd name="T38" fmla="*/ 3 w 35"/>
                <a:gd name="T39" fmla="*/ 66 h 73"/>
                <a:gd name="T40" fmla="*/ 5 w 35"/>
                <a:gd name="T41" fmla="*/ 70 h 73"/>
                <a:gd name="T42" fmla="*/ 5 w 35"/>
                <a:gd name="T43" fmla="*/ 71 h 73"/>
                <a:gd name="T44" fmla="*/ 3 w 35"/>
                <a:gd name="T45" fmla="*/ 72 h 73"/>
                <a:gd name="T46" fmla="*/ 1 w 35"/>
                <a:gd name="T47" fmla="*/ 70 h 73"/>
                <a:gd name="T48" fmla="*/ 0 w 35"/>
                <a:gd name="T49" fmla="*/ 68 h 73"/>
                <a:gd name="T50" fmla="*/ 3 w 35"/>
                <a:gd name="T51" fmla="*/ 7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73">
                  <a:moveTo>
                    <a:pt x="3" y="72"/>
                  </a:moveTo>
                  <a:lnTo>
                    <a:pt x="0" y="68"/>
                  </a:lnTo>
                  <a:lnTo>
                    <a:pt x="2" y="58"/>
                  </a:lnTo>
                  <a:lnTo>
                    <a:pt x="4" y="48"/>
                  </a:lnTo>
                  <a:lnTo>
                    <a:pt x="7" y="37"/>
                  </a:lnTo>
                  <a:lnTo>
                    <a:pt x="10" y="28"/>
                  </a:lnTo>
                  <a:lnTo>
                    <a:pt x="13" y="18"/>
                  </a:lnTo>
                  <a:lnTo>
                    <a:pt x="19" y="10"/>
                  </a:lnTo>
                  <a:lnTo>
                    <a:pt x="25" y="4"/>
                  </a:lnTo>
                  <a:lnTo>
                    <a:pt x="33" y="0"/>
                  </a:lnTo>
                  <a:lnTo>
                    <a:pt x="34" y="6"/>
                  </a:lnTo>
                  <a:lnTo>
                    <a:pt x="28" y="10"/>
                  </a:lnTo>
                  <a:lnTo>
                    <a:pt x="23" y="15"/>
                  </a:lnTo>
                  <a:lnTo>
                    <a:pt x="18" y="22"/>
                  </a:lnTo>
                  <a:lnTo>
                    <a:pt x="15" y="30"/>
                  </a:lnTo>
                  <a:lnTo>
                    <a:pt x="12" y="40"/>
                  </a:lnTo>
                  <a:lnTo>
                    <a:pt x="9" y="49"/>
                  </a:lnTo>
                  <a:lnTo>
                    <a:pt x="7" y="60"/>
                  </a:lnTo>
                  <a:lnTo>
                    <a:pt x="5" y="70"/>
                  </a:lnTo>
                  <a:lnTo>
                    <a:pt x="3" y="66"/>
                  </a:lnTo>
                  <a:lnTo>
                    <a:pt x="5" y="70"/>
                  </a:lnTo>
                  <a:lnTo>
                    <a:pt x="5" y="71"/>
                  </a:lnTo>
                  <a:lnTo>
                    <a:pt x="3" y="72"/>
                  </a:lnTo>
                  <a:lnTo>
                    <a:pt x="1" y="70"/>
                  </a:lnTo>
                  <a:lnTo>
                    <a:pt x="0" y="68"/>
                  </a:lnTo>
                  <a:lnTo>
                    <a:pt x="3" y="72"/>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 name="Freeform 126">
              <a:extLst>
                <a:ext uri="{FF2B5EF4-FFF2-40B4-BE49-F238E27FC236}">
                  <a16:creationId xmlns:a16="http://schemas.microsoft.com/office/drawing/2014/main" id="{3F46EC56-1DAF-49C4-BC36-3CB2426A3017}"/>
                </a:ext>
              </a:extLst>
            </p:cNvPr>
            <p:cNvSpPr>
              <a:spLocks/>
            </p:cNvSpPr>
            <p:nvPr/>
          </p:nvSpPr>
          <p:spPr bwMode="auto">
            <a:xfrm>
              <a:off x="4211" y="2923"/>
              <a:ext cx="277" cy="3"/>
            </a:xfrm>
            <a:custGeom>
              <a:avLst/>
              <a:gdLst>
                <a:gd name="T0" fmla="*/ 276 w 277"/>
                <a:gd name="T1" fmla="*/ 1 h 3"/>
                <a:gd name="T2" fmla="*/ 273 w 277"/>
                <a:gd name="T3" fmla="*/ 2 h 3"/>
                <a:gd name="T4" fmla="*/ 0 w 277"/>
                <a:gd name="T5" fmla="*/ 2 h 3"/>
                <a:gd name="T6" fmla="*/ 0 w 277"/>
                <a:gd name="T7" fmla="*/ 0 h 3"/>
                <a:gd name="T8" fmla="*/ 273 w 277"/>
                <a:gd name="T9" fmla="*/ 0 h 3"/>
                <a:gd name="T10" fmla="*/ 271 w 277"/>
                <a:gd name="T11" fmla="*/ 2 h 3"/>
                <a:gd name="T12" fmla="*/ 273 w 277"/>
                <a:gd name="T13" fmla="*/ 0 h 3"/>
                <a:gd name="T14" fmla="*/ 275 w 277"/>
                <a:gd name="T15" fmla="*/ 0 h 3"/>
                <a:gd name="T16" fmla="*/ 276 w 277"/>
                <a:gd name="T17" fmla="*/ 1 h 3"/>
                <a:gd name="T18" fmla="*/ 275 w 277"/>
                <a:gd name="T19" fmla="*/ 2 h 3"/>
                <a:gd name="T20" fmla="*/ 273 w 277"/>
                <a:gd name="T21" fmla="*/ 2 h 3"/>
                <a:gd name="T22" fmla="*/ 276 w 277"/>
                <a:gd name="T23"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
                  <a:moveTo>
                    <a:pt x="276" y="1"/>
                  </a:moveTo>
                  <a:lnTo>
                    <a:pt x="273" y="2"/>
                  </a:lnTo>
                  <a:lnTo>
                    <a:pt x="0" y="2"/>
                  </a:lnTo>
                  <a:lnTo>
                    <a:pt x="0" y="0"/>
                  </a:lnTo>
                  <a:lnTo>
                    <a:pt x="273" y="0"/>
                  </a:lnTo>
                  <a:lnTo>
                    <a:pt x="271" y="2"/>
                  </a:lnTo>
                  <a:lnTo>
                    <a:pt x="273" y="0"/>
                  </a:lnTo>
                  <a:lnTo>
                    <a:pt x="275" y="0"/>
                  </a:lnTo>
                  <a:lnTo>
                    <a:pt x="276" y="1"/>
                  </a:lnTo>
                  <a:lnTo>
                    <a:pt x="275" y="2"/>
                  </a:lnTo>
                  <a:lnTo>
                    <a:pt x="273" y="2"/>
                  </a:lnTo>
                  <a:lnTo>
                    <a:pt x="276" y="1"/>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 name="Freeform 127">
              <a:extLst>
                <a:ext uri="{FF2B5EF4-FFF2-40B4-BE49-F238E27FC236}">
                  <a16:creationId xmlns:a16="http://schemas.microsoft.com/office/drawing/2014/main" id="{4C916752-0F7D-42AB-A3CA-42B67D5BC039}"/>
                </a:ext>
              </a:extLst>
            </p:cNvPr>
            <p:cNvSpPr>
              <a:spLocks/>
            </p:cNvSpPr>
            <p:nvPr/>
          </p:nvSpPr>
          <p:spPr bwMode="auto">
            <a:xfrm>
              <a:off x="4424" y="2810"/>
              <a:ext cx="64" cy="114"/>
            </a:xfrm>
            <a:custGeom>
              <a:avLst/>
              <a:gdLst>
                <a:gd name="T0" fmla="*/ 2 w 64"/>
                <a:gd name="T1" fmla="*/ 0 h 107"/>
                <a:gd name="T2" fmla="*/ 5 w 64"/>
                <a:gd name="T3" fmla="*/ 1 h 107"/>
                <a:gd name="T4" fmla="*/ 63 w 64"/>
                <a:gd name="T5" fmla="*/ 103 h 107"/>
                <a:gd name="T6" fmla="*/ 58 w 64"/>
                <a:gd name="T7" fmla="*/ 106 h 107"/>
                <a:gd name="T8" fmla="*/ 1 w 64"/>
                <a:gd name="T9" fmla="*/ 5 h 107"/>
                <a:gd name="T10" fmla="*/ 4 w 64"/>
                <a:gd name="T11" fmla="*/ 7 h 107"/>
                <a:gd name="T12" fmla="*/ 1 w 64"/>
                <a:gd name="T13" fmla="*/ 5 h 107"/>
                <a:gd name="T14" fmla="*/ 0 w 64"/>
                <a:gd name="T15" fmla="*/ 2 h 107"/>
                <a:gd name="T16" fmla="*/ 1 w 64"/>
                <a:gd name="T17" fmla="*/ 0 h 107"/>
                <a:gd name="T18" fmla="*/ 4 w 64"/>
                <a:gd name="T19" fmla="*/ 0 h 107"/>
                <a:gd name="T20" fmla="*/ 5 w 64"/>
                <a:gd name="T21" fmla="*/ 1 h 107"/>
                <a:gd name="T22" fmla="*/ 2 w 64"/>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107">
                  <a:moveTo>
                    <a:pt x="2" y="0"/>
                  </a:moveTo>
                  <a:lnTo>
                    <a:pt x="5" y="1"/>
                  </a:lnTo>
                  <a:lnTo>
                    <a:pt x="63" y="103"/>
                  </a:lnTo>
                  <a:lnTo>
                    <a:pt x="58" y="106"/>
                  </a:lnTo>
                  <a:lnTo>
                    <a:pt x="1" y="5"/>
                  </a:lnTo>
                  <a:lnTo>
                    <a:pt x="4" y="7"/>
                  </a:lnTo>
                  <a:lnTo>
                    <a:pt x="1" y="5"/>
                  </a:lnTo>
                  <a:lnTo>
                    <a:pt x="0" y="2"/>
                  </a:lnTo>
                  <a:lnTo>
                    <a:pt x="1" y="0"/>
                  </a:lnTo>
                  <a:lnTo>
                    <a:pt x="4" y="0"/>
                  </a:lnTo>
                  <a:lnTo>
                    <a:pt x="5" y="1"/>
                  </a:lnTo>
                  <a:lnTo>
                    <a:pt x="2"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 name="Freeform 128">
              <a:extLst>
                <a:ext uri="{FF2B5EF4-FFF2-40B4-BE49-F238E27FC236}">
                  <a16:creationId xmlns:a16="http://schemas.microsoft.com/office/drawing/2014/main" id="{EED93817-656F-464C-A51B-0ABA8BC0BB75}"/>
                </a:ext>
              </a:extLst>
            </p:cNvPr>
            <p:cNvSpPr>
              <a:spLocks/>
            </p:cNvSpPr>
            <p:nvPr/>
          </p:nvSpPr>
          <p:spPr bwMode="auto">
            <a:xfrm>
              <a:off x="4354" y="2816"/>
              <a:ext cx="115" cy="106"/>
            </a:xfrm>
            <a:custGeom>
              <a:avLst/>
              <a:gdLst>
                <a:gd name="T0" fmla="*/ 114 w 115"/>
                <a:gd name="T1" fmla="*/ 99 h 100"/>
                <a:gd name="T2" fmla="*/ 61 w 115"/>
                <a:gd name="T3" fmla="*/ 0 h 100"/>
                <a:gd name="T4" fmla="*/ 0 w 115"/>
                <a:gd name="T5" fmla="*/ 11 h 100"/>
                <a:gd name="T6" fmla="*/ 30 w 115"/>
                <a:gd name="T7" fmla="*/ 99 h 100"/>
                <a:gd name="T8" fmla="*/ 114 w 115"/>
                <a:gd name="T9" fmla="*/ 99 h 100"/>
              </a:gdLst>
              <a:ahLst/>
              <a:cxnLst>
                <a:cxn ang="0">
                  <a:pos x="T0" y="T1"/>
                </a:cxn>
                <a:cxn ang="0">
                  <a:pos x="T2" y="T3"/>
                </a:cxn>
                <a:cxn ang="0">
                  <a:pos x="T4" y="T5"/>
                </a:cxn>
                <a:cxn ang="0">
                  <a:pos x="T6" y="T7"/>
                </a:cxn>
                <a:cxn ang="0">
                  <a:pos x="T8" y="T9"/>
                </a:cxn>
              </a:cxnLst>
              <a:rect l="0" t="0" r="r" b="b"/>
              <a:pathLst>
                <a:path w="115" h="100">
                  <a:moveTo>
                    <a:pt x="114" y="99"/>
                  </a:moveTo>
                  <a:lnTo>
                    <a:pt x="61" y="0"/>
                  </a:lnTo>
                  <a:lnTo>
                    <a:pt x="0" y="11"/>
                  </a:lnTo>
                  <a:lnTo>
                    <a:pt x="30" y="99"/>
                  </a:lnTo>
                  <a:lnTo>
                    <a:pt x="114" y="99"/>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 name="Freeform 129">
              <a:extLst>
                <a:ext uri="{FF2B5EF4-FFF2-40B4-BE49-F238E27FC236}">
                  <a16:creationId xmlns:a16="http://schemas.microsoft.com/office/drawing/2014/main" id="{F6E97E9B-6B49-4D8B-86F5-E891D94BA1B3}"/>
                </a:ext>
              </a:extLst>
            </p:cNvPr>
            <p:cNvSpPr>
              <a:spLocks/>
            </p:cNvSpPr>
            <p:nvPr/>
          </p:nvSpPr>
          <p:spPr bwMode="auto">
            <a:xfrm>
              <a:off x="4415" y="2810"/>
              <a:ext cx="56" cy="114"/>
            </a:xfrm>
            <a:custGeom>
              <a:avLst/>
              <a:gdLst>
                <a:gd name="T0" fmla="*/ 2 w 56"/>
                <a:gd name="T1" fmla="*/ 0 h 107"/>
                <a:gd name="T2" fmla="*/ 5 w 56"/>
                <a:gd name="T3" fmla="*/ 2 h 107"/>
                <a:gd name="T4" fmla="*/ 55 w 56"/>
                <a:gd name="T5" fmla="*/ 103 h 107"/>
                <a:gd name="T6" fmla="*/ 50 w 56"/>
                <a:gd name="T7" fmla="*/ 106 h 107"/>
                <a:gd name="T8" fmla="*/ 0 w 56"/>
                <a:gd name="T9" fmla="*/ 5 h 107"/>
                <a:gd name="T10" fmla="*/ 3 w 56"/>
                <a:gd name="T11" fmla="*/ 7 h 107"/>
                <a:gd name="T12" fmla="*/ 0 w 56"/>
                <a:gd name="T13" fmla="*/ 5 h 107"/>
                <a:gd name="T14" fmla="*/ 0 w 56"/>
                <a:gd name="T15" fmla="*/ 3 h 107"/>
                <a:gd name="T16" fmla="*/ 1 w 56"/>
                <a:gd name="T17" fmla="*/ 1 h 107"/>
                <a:gd name="T18" fmla="*/ 3 w 56"/>
                <a:gd name="T19" fmla="*/ 0 h 107"/>
                <a:gd name="T20" fmla="*/ 5 w 56"/>
                <a:gd name="T21" fmla="*/ 2 h 107"/>
                <a:gd name="T22" fmla="*/ 2 w 56"/>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107">
                  <a:moveTo>
                    <a:pt x="2" y="0"/>
                  </a:moveTo>
                  <a:lnTo>
                    <a:pt x="5" y="2"/>
                  </a:lnTo>
                  <a:lnTo>
                    <a:pt x="55" y="103"/>
                  </a:lnTo>
                  <a:lnTo>
                    <a:pt x="50" y="106"/>
                  </a:lnTo>
                  <a:lnTo>
                    <a:pt x="0" y="5"/>
                  </a:lnTo>
                  <a:lnTo>
                    <a:pt x="3" y="7"/>
                  </a:lnTo>
                  <a:lnTo>
                    <a:pt x="0" y="5"/>
                  </a:lnTo>
                  <a:lnTo>
                    <a:pt x="0" y="3"/>
                  </a:lnTo>
                  <a:lnTo>
                    <a:pt x="1" y="1"/>
                  </a:lnTo>
                  <a:lnTo>
                    <a:pt x="3" y="0"/>
                  </a:lnTo>
                  <a:lnTo>
                    <a:pt x="5" y="2"/>
                  </a:lnTo>
                  <a:lnTo>
                    <a:pt x="2"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 name="Freeform 130">
              <a:extLst>
                <a:ext uri="{FF2B5EF4-FFF2-40B4-BE49-F238E27FC236}">
                  <a16:creationId xmlns:a16="http://schemas.microsoft.com/office/drawing/2014/main" id="{ABEDB804-26F2-42DC-9DE1-A454337F0822}"/>
                </a:ext>
              </a:extLst>
            </p:cNvPr>
            <p:cNvSpPr>
              <a:spLocks/>
            </p:cNvSpPr>
            <p:nvPr/>
          </p:nvSpPr>
          <p:spPr bwMode="auto">
            <a:xfrm>
              <a:off x="4351" y="2810"/>
              <a:ext cx="63" cy="17"/>
            </a:xfrm>
            <a:custGeom>
              <a:avLst/>
              <a:gdLst>
                <a:gd name="T0" fmla="*/ 0 w 63"/>
                <a:gd name="T1" fmla="*/ 14 h 16"/>
                <a:gd name="T2" fmla="*/ 3 w 63"/>
                <a:gd name="T3" fmla="*/ 10 h 16"/>
                <a:gd name="T4" fmla="*/ 61 w 63"/>
                <a:gd name="T5" fmla="*/ 0 h 16"/>
                <a:gd name="T6" fmla="*/ 62 w 63"/>
                <a:gd name="T7" fmla="*/ 5 h 16"/>
                <a:gd name="T8" fmla="*/ 4 w 63"/>
                <a:gd name="T9" fmla="*/ 15 h 16"/>
                <a:gd name="T10" fmla="*/ 6 w 63"/>
                <a:gd name="T11" fmla="*/ 12 h 16"/>
                <a:gd name="T12" fmla="*/ 4 w 63"/>
                <a:gd name="T13" fmla="*/ 15 h 16"/>
                <a:gd name="T14" fmla="*/ 1 w 63"/>
                <a:gd name="T15" fmla="*/ 14 h 16"/>
                <a:gd name="T16" fmla="*/ 0 w 63"/>
                <a:gd name="T17" fmla="*/ 13 h 16"/>
                <a:gd name="T18" fmla="*/ 1 w 63"/>
                <a:gd name="T19" fmla="*/ 11 h 16"/>
                <a:gd name="T20" fmla="*/ 3 w 63"/>
                <a:gd name="T21" fmla="*/ 10 h 16"/>
                <a:gd name="T22" fmla="*/ 0 w 63"/>
                <a:gd name="T2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16">
                  <a:moveTo>
                    <a:pt x="0" y="14"/>
                  </a:moveTo>
                  <a:lnTo>
                    <a:pt x="3" y="10"/>
                  </a:lnTo>
                  <a:lnTo>
                    <a:pt x="61" y="0"/>
                  </a:lnTo>
                  <a:lnTo>
                    <a:pt x="62" y="5"/>
                  </a:lnTo>
                  <a:lnTo>
                    <a:pt x="4" y="15"/>
                  </a:lnTo>
                  <a:lnTo>
                    <a:pt x="6" y="12"/>
                  </a:lnTo>
                  <a:lnTo>
                    <a:pt x="4" y="15"/>
                  </a:lnTo>
                  <a:lnTo>
                    <a:pt x="1" y="14"/>
                  </a:lnTo>
                  <a:lnTo>
                    <a:pt x="0" y="13"/>
                  </a:lnTo>
                  <a:lnTo>
                    <a:pt x="1" y="11"/>
                  </a:lnTo>
                  <a:lnTo>
                    <a:pt x="3" y="10"/>
                  </a:lnTo>
                  <a:lnTo>
                    <a:pt x="0" y="14"/>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 name="Freeform 131">
              <a:extLst>
                <a:ext uri="{FF2B5EF4-FFF2-40B4-BE49-F238E27FC236}">
                  <a16:creationId xmlns:a16="http://schemas.microsoft.com/office/drawing/2014/main" id="{6CD64B4A-22C1-4DEB-AF3C-4CFAE30286FC}"/>
                </a:ext>
              </a:extLst>
            </p:cNvPr>
            <p:cNvSpPr>
              <a:spLocks/>
            </p:cNvSpPr>
            <p:nvPr/>
          </p:nvSpPr>
          <p:spPr bwMode="auto">
            <a:xfrm>
              <a:off x="4351" y="2826"/>
              <a:ext cx="33" cy="100"/>
            </a:xfrm>
            <a:custGeom>
              <a:avLst/>
              <a:gdLst>
                <a:gd name="T0" fmla="*/ 29 w 33"/>
                <a:gd name="T1" fmla="*/ 93 h 94"/>
                <a:gd name="T2" fmla="*/ 27 w 33"/>
                <a:gd name="T3" fmla="*/ 91 h 94"/>
                <a:gd name="T4" fmla="*/ 0 w 33"/>
                <a:gd name="T5" fmla="*/ 2 h 94"/>
                <a:gd name="T6" fmla="*/ 5 w 33"/>
                <a:gd name="T7" fmla="*/ 0 h 94"/>
                <a:gd name="T8" fmla="*/ 32 w 33"/>
                <a:gd name="T9" fmla="*/ 89 h 94"/>
                <a:gd name="T10" fmla="*/ 29 w 33"/>
                <a:gd name="T11" fmla="*/ 86 h 94"/>
                <a:gd name="T12" fmla="*/ 32 w 33"/>
                <a:gd name="T13" fmla="*/ 89 h 94"/>
                <a:gd name="T14" fmla="*/ 32 w 33"/>
                <a:gd name="T15" fmla="*/ 91 h 94"/>
                <a:gd name="T16" fmla="*/ 30 w 33"/>
                <a:gd name="T17" fmla="*/ 93 h 94"/>
                <a:gd name="T18" fmla="*/ 28 w 33"/>
                <a:gd name="T19" fmla="*/ 92 h 94"/>
                <a:gd name="T20" fmla="*/ 27 w 33"/>
                <a:gd name="T21" fmla="*/ 91 h 94"/>
                <a:gd name="T22" fmla="*/ 29 w 33"/>
                <a:gd name="T23"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94">
                  <a:moveTo>
                    <a:pt x="29" y="93"/>
                  </a:moveTo>
                  <a:lnTo>
                    <a:pt x="27" y="91"/>
                  </a:lnTo>
                  <a:lnTo>
                    <a:pt x="0" y="2"/>
                  </a:lnTo>
                  <a:lnTo>
                    <a:pt x="5" y="0"/>
                  </a:lnTo>
                  <a:lnTo>
                    <a:pt x="32" y="89"/>
                  </a:lnTo>
                  <a:lnTo>
                    <a:pt x="29" y="86"/>
                  </a:lnTo>
                  <a:lnTo>
                    <a:pt x="32" y="89"/>
                  </a:lnTo>
                  <a:lnTo>
                    <a:pt x="32" y="91"/>
                  </a:lnTo>
                  <a:lnTo>
                    <a:pt x="30" y="93"/>
                  </a:lnTo>
                  <a:lnTo>
                    <a:pt x="28" y="92"/>
                  </a:lnTo>
                  <a:lnTo>
                    <a:pt x="27" y="91"/>
                  </a:lnTo>
                  <a:lnTo>
                    <a:pt x="29" y="93"/>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4" name="Freeform 132">
              <a:extLst>
                <a:ext uri="{FF2B5EF4-FFF2-40B4-BE49-F238E27FC236}">
                  <a16:creationId xmlns:a16="http://schemas.microsoft.com/office/drawing/2014/main" id="{9CB4663A-2A22-4527-8804-21787902DAFF}"/>
                </a:ext>
              </a:extLst>
            </p:cNvPr>
            <p:cNvSpPr>
              <a:spLocks/>
            </p:cNvSpPr>
            <p:nvPr/>
          </p:nvSpPr>
          <p:spPr bwMode="auto">
            <a:xfrm>
              <a:off x="4385" y="2923"/>
              <a:ext cx="87" cy="3"/>
            </a:xfrm>
            <a:custGeom>
              <a:avLst/>
              <a:gdLst>
                <a:gd name="T0" fmla="*/ 85 w 87"/>
                <a:gd name="T1" fmla="*/ 1 h 3"/>
                <a:gd name="T2" fmla="*/ 83 w 87"/>
                <a:gd name="T3" fmla="*/ 2 h 3"/>
                <a:gd name="T4" fmla="*/ 0 w 87"/>
                <a:gd name="T5" fmla="*/ 2 h 3"/>
                <a:gd name="T6" fmla="*/ 0 w 87"/>
                <a:gd name="T7" fmla="*/ 0 h 3"/>
                <a:gd name="T8" fmla="*/ 83 w 87"/>
                <a:gd name="T9" fmla="*/ 0 h 3"/>
                <a:gd name="T10" fmla="*/ 80 w 87"/>
                <a:gd name="T11" fmla="*/ 2 h 3"/>
                <a:gd name="T12" fmla="*/ 83 w 87"/>
                <a:gd name="T13" fmla="*/ 0 h 3"/>
                <a:gd name="T14" fmla="*/ 85 w 87"/>
                <a:gd name="T15" fmla="*/ 0 h 3"/>
                <a:gd name="T16" fmla="*/ 86 w 87"/>
                <a:gd name="T17" fmla="*/ 1 h 3"/>
                <a:gd name="T18" fmla="*/ 85 w 87"/>
                <a:gd name="T19" fmla="*/ 2 h 3"/>
                <a:gd name="T20" fmla="*/ 83 w 87"/>
                <a:gd name="T21" fmla="*/ 2 h 3"/>
                <a:gd name="T22" fmla="*/ 85 w 87"/>
                <a:gd name="T23"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3">
                  <a:moveTo>
                    <a:pt x="85" y="1"/>
                  </a:moveTo>
                  <a:lnTo>
                    <a:pt x="83" y="2"/>
                  </a:lnTo>
                  <a:lnTo>
                    <a:pt x="0" y="2"/>
                  </a:lnTo>
                  <a:lnTo>
                    <a:pt x="0" y="0"/>
                  </a:lnTo>
                  <a:lnTo>
                    <a:pt x="83" y="0"/>
                  </a:lnTo>
                  <a:lnTo>
                    <a:pt x="80" y="2"/>
                  </a:lnTo>
                  <a:lnTo>
                    <a:pt x="83" y="0"/>
                  </a:lnTo>
                  <a:lnTo>
                    <a:pt x="85" y="0"/>
                  </a:lnTo>
                  <a:lnTo>
                    <a:pt x="86" y="1"/>
                  </a:lnTo>
                  <a:lnTo>
                    <a:pt x="85" y="2"/>
                  </a:lnTo>
                  <a:lnTo>
                    <a:pt x="83" y="2"/>
                  </a:lnTo>
                  <a:lnTo>
                    <a:pt x="85" y="1"/>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5" name="Freeform 133">
              <a:extLst>
                <a:ext uri="{FF2B5EF4-FFF2-40B4-BE49-F238E27FC236}">
                  <a16:creationId xmlns:a16="http://schemas.microsoft.com/office/drawing/2014/main" id="{0ACF56C9-237E-447A-96E4-F5F53401EFDD}"/>
                </a:ext>
              </a:extLst>
            </p:cNvPr>
            <p:cNvSpPr>
              <a:spLocks/>
            </p:cNvSpPr>
            <p:nvPr/>
          </p:nvSpPr>
          <p:spPr bwMode="auto">
            <a:xfrm>
              <a:off x="4211" y="2845"/>
              <a:ext cx="75" cy="79"/>
            </a:xfrm>
            <a:custGeom>
              <a:avLst/>
              <a:gdLst>
                <a:gd name="T0" fmla="*/ 60 w 75"/>
                <a:gd name="T1" fmla="*/ 0 h 74"/>
                <a:gd name="T2" fmla="*/ 74 w 75"/>
                <a:gd name="T3" fmla="*/ 73 h 74"/>
                <a:gd name="T4" fmla="*/ 0 w 75"/>
                <a:gd name="T5" fmla="*/ 73 h 74"/>
                <a:gd name="T6" fmla="*/ 2 w 75"/>
                <a:gd name="T7" fmla="*/ 62 h 74"/>
                <a:gd name="T8" fmla="*/ 4 w 75"/>
                <a:gd name="T9" fmla="*/ 52 h 74"/>
                <a:gd name="T10" fmla="*/ 7 w 75"/>
                <a:gd name="T11" fmla="*/ 41 h 74"/>
                <a:gd name="T12" fmla="*/ 10 w 75"/>
                <a:gd name="T13" fmla="*/ 30 h 74"/>
                <a:gd name="T14" fmla="*/ 15 w 75"/>
                <a:gd name="T15" fmla="*/ 21 h 74"/>
                <a:gd name="T16" fmla="*/ 21 w 75"/>
                <a:gd name="T17" fmla="*/ 14 h 74"/>
                <a:gd name="T18" fmla="*/ 27 w 75"/>
                <a:gd name="T19" fmla="*/ 8 h 74"/>
                <a:gd name="T20" fmla="*/ 36 w 75"/>
                <a:gd name="T21" fmla="*/ 5 h 74"/>
                <a:gd name="T22" fmla="*/ 60 w 75"/>
                <a:gd name="T23"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74">
                  <a:moveTo>
                    <a:pt x="60" y="0"/>
                  </a:moveTo>
                  <a:lnTo>
                    <a:pt x="74" y="73"/>
                  </a:lnTo>
                  <a:lnTo>
                    <a:pt x="0" y="73"/>
                  </a:lnTo>
                  <a:lnTo>
                    <a:pt x="2" y="62"/>
                  </a:lnTo>
                  <a:lnTo>
                    <a:pt x="4" y="52"/>
                  </a:lnTo>
                  <a:lnTo>
                    <a:pt x="7" y="41"/>
                  </a:lnTo>
                  <a:lnTo>
                    <a:pt x="10" y="30"/>
                  </a:lnTo>
                  <a:lnTo>
                    <a:pt x="15" y="21"/>
                  </a:lnTo>
                  <a:lnTo>
                    <a:pt x="21" y="14"/>
                  </a:lnTo>
                  <a:lnTo>
                    <a:pt x="27" y="8"/>
                  </a:lnTo>
                  <a:lnTo>
                    <a:pt x="36" y="5"/>
                  </a:lnTo>
                  <a:lnTo>
                    <a:pt x="60"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 name="Freeform 134">
              <a:extLst>
                <a:ext uri="{FF2B5EF4-FFF2-40B4-BE49-F238E27FC236}">
                  <a16:creationId xmlns:a16="http://schemas.microsoft.com/office/drawing/2014/main" id="{A8C832A5-2624-4E15-8C12-52BC1BBFD560}"/>
                </a:ext>
              </a:extLst>
            </p:cNvPr>
            <p:cNvSpPr>
              <a:spLocks/>
            </p:cNvSpPr>
            <p:nvPr/>
          </p:nvSpPr>
          <p:spPr bwMode="auto">
            <a:xfrm>
              <a:off x="4272" y="2843"/>
              <a:ext cx="18" cy="83"/>
            </a:xfrm>
            <a:custGeom>
              <a:avLst/>
              <a:gdLst>
                <a:gd name="T0" fmla="*/ 14 w 18"/>
                <a:gd name="T1" fmla="*/ 70 h 78"/>
                <a:gd name="T2" fmla="*/ 12 w 18"/>
                <a:gd name="T3" fmla="*/ 74 h 78"/>
                <a:gd name="T4" fmla="*/ 0 w 18"/>
                <a:gd name="T5" fmla="*/ 1 h 78"/>
                <a:gd name="T6" fmla="*/ 5 w 18"/>
                <a:gd name="T7" fmla="*/ 0 h 78"/>
                <a:gd name="T8" fmla="*/ 17 w 18"/>
                <a:gd name="T9" fmla="*/ 73 h 78"/>
                <a:gd name="T10" fmla="*/ 14 w 18"/>
                <a:gd name="T11" fmla="*/ 77 h 78"/>
                <a:gd name="T12" fmla="*/ 17 w 18"/>
                <a:gd name="T13" fmla="*/ 73 h 78"/>
                <a:gd name="T14" fmla="*/ 16 w 18"/>
                <a:gd name="T15" fmla="*/ 75 h 78"/>
                <a:gd name="T16" fmla="*/ 15 w 18"/>
                <a:gd name="T17" fmla="*/ 77 h 78"/>
                <a:gd name="T18" fmla="*/ 13 w 18"/>
                <a:gd name="T19" fmla="*/ 76 h 78"/>
                <a:gd name="T20" fmla="*/ 12 w 18"/>
                <a:gd name="T21" fmla="*/ 74 h 78"/>
                <a:gd name="T22" fmla="*/ 14 w 18"/>
                <a:gd name="T23" fmla="*/ 7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78">
                  <a:moveTo>
                    <a:pt x="14" y="70"/>
                  </a:moveTo>
                  <a:lnTo>
                    <a:pt x="12" y="74"/>
                  </a:lnTo>
                  <a:lnTo>
                    <a:pt x="0" y="1"/>
                  </a:lnTo>
                  <a:lnTo>
                    <a:pt x="5" y="0"/>
                  </a:lnTo>
                  <a:lnTo>
                    <a:pt x="17" y="73"/>
                  </a:lnTo>
                  <a:lnTo>
                    <a:pt x="14" y="77"/>
                  </a:lnTo>
                  <a:lnTo>
                    <a:pt x="17" y="73"/>
                  </a:lnTo>
                  <a:lnTo>
                    <a:pt x="16" y="75"/>
                  </a:lnTo>
                  <a:lnTo>
                    <a:pt x="15" y="77"/>
                  </a:lnTo>
                  <a:lnTo>
                    <a:pt x="13" y="76"/>
                  </a:lnTo>
                  <a:lnTo>
                    <a:pt x="12" y="74"/>
                  </a:lnTo>
                  <a:lnTo>
                    <a:pt x="14" y="7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7" name="Freeform 135">
              <a:extLst>
                <a:ext uri="{FF2B5EF4-FFF2-40B4-BE49-F238E27FC236}">
                  <a16:creationId xmlns:a16="http://schemas.microsoft.com/office/drawing/2014/main" id="{C154694F-0528-48E7-B6E5-D494833960E4}"/>
                </a:ext>
              </a:extLst>
            </p:cNvPr>
            <p:cNvSpPr>
              <a:spLocks/>
            </p:cNvSpPr>
            <p:nvPr/>
          </p:nvSpPr>
          <p:spPr bwMode="auto">
            <a:xfrm>
              <a:off x="4208" y="2924"/>
              <a:ext cx="78" cy="2"/>
            </a:xfrm>
            <a:custGeom>
              <a:avLst/>
              <a:gdLst>
                <a:gd name="T0" fmla="*/ 6 w 78"/>
                <a:gd name="T1" fmla="*/ 1 h 2"/>
                <a:gd name="T2" fmla="*/ 3 w 78"/>
                <a:gd name="T3" fmla="*/ 0 h 2"/>
                <a:gd name="T4" fmla="*/ 77 w 78"/>
                <a:gd name="T5" fmla="*/ 0 h 2"/>
                <a:gd name="T6" fmla="*/ 77 w 78"/>
                <a:gd name="T7" fmla="*/ 1 h 2"/>
                <a:gd name="T8" fmla="*/ 3 w 78"/>
                <a:gd name="T9" fmla="*/ 1 h 2"/>
                <a:gd name="T10" fmla="*/ 0 w 78"/>
                <a:gd name="T11" fmla="*/ 0 h 2"/>
                <a:gd name="T12" fmla="*/ 3 w 78"/>
                <a:gd name="T13" fmla="*/ 1 h 2"/>
                <a:gd name="T14" fmla="*/ 1 w 78"/>
                <a:gd name="T15" fmla="*/ 1 h 2"/>
                <a:gd name="T16" fmla="*/ 0 w 78"/>
                <a:gd name="T17" fmla="*/ 1 h 2"/>
                <a:gd name="T18" fmla="*/ 1 w 78"/>
                <a:gd name="T19" fmla="*/ 0 h 2"/>
                <a:gd name="T20" fmla="*/ 3 w 78"/>
                <a:gd name="T21" fmla="*/ 0 h 2"/>
                <a:gd name="T22" fmla="*/ 6 w 78"/>
                <a:gd name="T23"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2">
                  <a:moveTo>
                    <a:pt x="6" y="1"/>
                  </a:moveTo>
                  <a:lnTo>
                    <a:pt x="3" y="0"/>
                  </a:lnTo>
                  <a:lnTo>
                    <a:pt x="77" y="0"/>
                  </a:lnTo>
                  <a:lnTo>
                    <a:pt x="77" y="1"/>
                  </a:lnTo>
                  <a:lnTo>
                    <a:pt x="3" y="1"/>
                  </a:lnTo>
                  <a:lnTo>
                    <a:pt x="0" y="0"/>
                  </a:lnTo>
                  <a:lnTo>
                    <a:pt x="3" y="1"/>
                  </a:lnTo>
                  <a:lnTo>
                    <a:pt x="1" y="1"/>
                  </a:lnTo>
                  <a:lnTo>
                    <a:pt x="0" y="1"/>
                  </a:lnTo>
                  <a:lnTo>
                    <a:pt x="1" y="0"/>
                  </a:lnTo>
                  <a:lnTo>
                    <a:pt x="3" y="0"/>
                  </a:lnTo>
                  <a:lnTo>
                    <a:pt x="6" y="1"/>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 name="Freeform 136">
              <a:extLst>
                <a:ext uri="{FF2B5EF4-FFF2-40B4-BE49-F238E27FC236}">
                  <a16:creationId xmlns:a16="http://schemas.microsoft.com/office/drawing/2014/main" id="{F4DDE41A-C900-4C62-B369-686F626CA2AB}"/>
                </a:ext>
              </a:extLst>
            </p:cNvPr>
            <p:cNvSpPr>
              <a:spLocks/>
            </p:cNvSpPr>
            <p:nvPr/>
          </p:nvSpPr>
          <p:spPr bwMode="auto">
            <a:xfrm>
              <a:off x="4208" y="2846"/>
              <a:ext cx="41" cy="78"/>
            </a:xfrm>
            <a:custGeom>
              <a:avLst/>
              <a:gdLst>
                <a:gd name="T0" fmla="*/ 38 w 41"/>
                <a:gd name="T1" fmla="*/ 7 h 73"/>
                <a:gd name="T2" fmla="*/ 38 w 41"/>
                <a:gd name="T3" fmla="*/ 7 h 73"/>
                <a:gd name="T4" fmla="*/ 30 w 41"/>
                <a:gd name="T5" fmla="*/ 9 h 73"/>
                <a:gd name="T6" fmla="*/ 24 w 41"/>
                <a:gd name="T7" fmla="*/ 14 h 73"/>
                <a:gd name="T8" fmla="*/ 19 w 41"/>
                <a:gd name="T9" fmla="*/ 22 h 73"/>
                <a:gd name="T10" fmla="*/ 15 w 41"/>
                <a:gd name="T11" fmla="*/ 30 h 73"/>
                <a:gd name="T12" fmla="*/ 12 w 41"/>
                <a:gd name="T13" fmla="*/ 40 h 73"/>
                <a:gd name="T14" fmla="*/ 10 w 41"/>
                <a:gd name="T15" fmla="*/ 51 h 73"/>
                <a:gd name="T16" fmla="*/ 8 w 41"/>
                <a:gd name="T17" fmla="*/ 62 h 73"/>
                <a:gd name="T18" fmla="*/ 6 w 41"/>
                <a:gd name="T19" fmla="*/ 72 h 73"/>
                <a:gd name="T20" fmla="*/ 0 w 41"/>
                <a:gd name="T21" fmla="*/ 70 h 73"/>
                <a:gd name="T22" fmla="*/ 2 w 41"/>
                <a:gd name="T23" fmla="*/ 60 h 73"/>
                <a:gd name="T24" fmla="*/ 4 w 41"/>
                <a:gd name="T25" fmla="*/ 49 h 73"/>
                <a:gd name="T26" fmla="*/ 7 w 41"/>
                <a:gd name="T27" fmla="*/ 38 h 73"/>
                <a:gd name="T28" fmla="*/ 10 w 41"/>
                <a:gd name="T29" fmla="*/ 28 h 73"/>
                <a:gd name="T30" fmla="*/ 14 w 41"/>
                <a:gd name="T31" fmla="*/ 18 h 73"/>
                <a:gd name="T32" fmla="*/ 21 w 41"/>
                <a:gd name="T33" fmla="*/ 10 h 73"/>
                <a:gd name="T34" fmla="*/ 28 w 41"/>
                <a:gd name="T35" fmla="*/ 3 h 73"/>
                <a:gd name="T36" fmla="*/ 37 w 41"/>
                <a:gd name="T37" fmla="*/ 0 h 73"/>
                <a:gd name="T38" fmla="*/ 39 w 41"/>
                <a:gd name="T39" fmla="*/ 1 h 73"/>
                <a:gd name="T40" fmla="*/ 40 w 41"/>
                <a:gd name="T41" fmla="*/ 3 h 73"/>
                <a:gd name="T42" fmla="*/ 40 w 41"/>
                <a:gd name="T43" fmla="*/ 6 h 73"/>
                <a:gd name="T44" fmla="*/ 38 w 41"/>
                <a:gd name="T45" fmla="*/ 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 h="73">
                  <a:moveTo>
                    <a:pt x="38" y="7"/>
                  </a:moveTo>
                  <a:lnTo>
                    <a:pt x="38" y="7"/>
                  </a:lnTo>
                  <a:lnTo>
                    <a:pt x="30" y="9"/>
                  </a:lnTo>
                  <a:lnTo>
                    <a:pt x="24" y="14"/>
                  </a:lnTo>
                  <a:lnTo>
                    <a:pt x="19" y="22"/>
                  </a:lnTo>
                  <a:lnTo>
                    <a:pt x="15" y="30"/>
                  </a:lnTo>
                  <a:lnTo>
                    <a:pt x="12" y="40"/>
                  </a:lnTo>
                  <a:lnTo>
                    <a:pt x="10" y="51"/>
                  </a:lnTo>
                  <a:lnTo>
                    <a:pt x="8" y="62"/>
                  </a:lnTo>
                  <a:lnTo>
                    <a:pt x="6" y="72"/>
                  </a:lnTo>
                  <a:lnTo>
                    <a:pt x="0" y="70"/>
                  </a:lnTo>
                  <a:lnTo>
                    <a:pt x="2" y="60"/>
                  </a:lnTo>
                  <a:lnTo>
                    <a:pt x="4" y="49"/>
                  </a:lnTo>
                  <a:lnTo>
                    <a:pt x="7" y="38"/>
                  </a:lnTo>
                  <a:lnTo>
                    <a:pt x="10" y="28"/>
                  </a:lnTo>
                  <a:lnTo>
                    <a:pt x="14" y="18"/>
                  </a:lnTo>
                  <a:lnTo>
                    <a:pt x="21" y="10"/>
                  </a:lnTo>
                  <a:lnTo>
                    <a:pt x="28" y="3"/>
                  </a:lnTo>
                  <a:lnTo>
                    <a:pt x="37" y="0"/>
                  </a:lnTo>
                  <a:lnTo>
                    <a:pt x="39" y="1"/>
                  </a:lnTo>
                  <a:lnTo>
                    <a:pt x="40" y="3"/>
                  </a:lnTo>
                  <a:lnTo>
                    <a:pt x="40" y="6"/>
                  </a:lnTo>
                  <a:lnTo>
                    <a:pt x="38" y="7"/>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 name="Freeform 137">
              <a:extLst>
                <a:ext uri="{FF2B5EF4-FFF2-40B4-BE49-F238E27FC236}">
                  <a16:creationId xmlns:a16="http://schemas.microsoft.com/office/drawing/2014/main" id="{65E713D2-37BB-4894-85C3-47030C9AA356}"/>
                </a:ext>
              </a:extLst>
            </p:cNvPr>
            <p:cNvSpPr>
              <a:spLocks/>
            </p:cNvSpPr>
            <p:nvPr/>
          </p:nvSpPr>
          <p:spPr bwMode="auto">
            <a:xfrm>
              <a:off x="4249" y="2842"/>
              <a:ext cx="26" cy="8"/>
            </a:xfrm>
            <a:custGeom>
              <a:avLst/>
              <a:gdLst>
                <a:gd name="T0" fmla="*/ 20 w 26"/>
                <a:gd name="T1" fmla="*/ 2 h 7"/>
                <a:gd name="T2" fmla="*/ 23 w 26"/>
                <a:gd name="T3" fmla="*/ 3 h 7"/>
                <a:gd name="T4" fmla="*/ 1 w 26"/>
                <a:gd name="T5" fmla="*/ 6 h 7"/>
                <a:gd name="T6" fmla="*/ 0 w 26"/>
                <a:gd name="T7" fmla="*/ 3 h 7"/>
                <a:gd name="T8" fmla="*/ 22 w 26"/>
                <a:gd name="T9" fmla="*/ 0 h 7"/>
                <a:gd name="T10" fmla="*/ 25 w 26"/>
                <a:gd name="T11" fmla="*/ 1 h 7"/>
                <a:gd name="T12" fmla="*/ 22 w 26"/>
                <a:gd name="T13" fmla="*/ 0 h 7"/>
                <a:gd name="T14" fmla="*/ 24 w 26"/>
                <a:gd name="T15" fmla="*/ 0 h 7"/>
                <a:gd name="T16" fmla="*/ 25 w 26"/>
                <a:gd name="T17" fmla="*/ 1 h 7"/>
                <a:gd name="T18" fmla="*/ 25 w 26"/>
                <a:gd name="T19" fmla="*/ 3 h 7"/>
                <a:gd name="T20" fmla="*/ 23 w 26"/>
                <a:gd name="T21" fmla="*/ 3 h 7"/>
                <a:gd name="T22" fmla="*/ 20 w 26"/>
                <a:gd name="T23"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7">
                  <a:moveTo>
                    <a:pt x="20" y="2"/>
                  </a:moveTo>
                  <a:lnTo>
                    <a:pt x="23" y="3"/>
                  </a:lnTo>
                  <a:lnTo>
                    <a:pt x="1" y="6"/>
                  </a:lnTo>
                  <a:lnTo>
                    <a:pt x="0" y="3"/>
                  </a:lnTo>
                  <a:lnTo>
                    <a:pt x="22" y="0"/>
                  </a:lnTo>
                  <a:lnTo>
                    <a:pt x="25" y="1"/>
                  </a:lnTo>
                  <a:lnTo>
                    <a:pt x="22" y="0"/>
                  </a:lnTo>
                  <a:lnTo>
                    <a:pt x="24" y="0"/>
                  </a:lnTo>
                  <a:lnTo>
                    <a:pt x="25" y="1"/>
                  </a:lnTo>
                  <a:lnTo>
                    <a:pt x="25" y="3"/>
                  </a:lnTo>
                  <a:lnTo>
                    <a:pt x="23" y="3"/>
                  </a:lnTo>
                  <a:lnTo>
                    <a:pt x="20" y="2"/>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0" name="Freeform 138">
              <a:extLst>
                <a:ext uri="{FF2B5EF4-FFF2-40B4-BE49-F238E27FC236}">
                  <a16:creationId xmlns:a16="http://schemas.microsoft.com/office/drawing/2014/main" id="{E9087119-4C4F-46DC-A255-982051D76F0D}"/>
                </a:ext>
              </a:extLst>
            </p:cNvPr>
            <p:cNvSpPr>
              <a:spLocks/>
            </p:cNvSpPr>
            <p:nvPr/>
          </p:nvSpPr>
          <p:spPr bwMode="auto">
            <a:xfrm>
              <a:off x="4276" y="2828"/>
              <a:ext cx="105" cy="94"/>
            </a:xfrm>
            <a:custGeom>
              <a:avLst/>
              <a:gdLst>
                <a:gd name="T0" fmla="*/ 104 w 105"/>
                <a:gd name="T1" fmla="*/ 87 h 88"/>
                <a:gd name="T2" fmla="*/ 75 w 105"/>
                <a:gd name="T3" fmla="*/ 0 h 88"/>
                <a:gd name="T4" fmla="*/ 0 w 105"/>
                <a:gd name="T5" fmla="*/ 15 h 88"/>
                <a:gd name="T6" fmla="*/ 13 w 105"/>
                <a:gd name="T7" fmla="*/ 87 h 88"/>
                <a:gd name="T8" fmla="*/ 104 w 105"/>
                <a:gd name="T9" fmla="*/ 87 h 88"/>
              </a:gdLst>
              <a:ahLst/>
              <a:cxnLst>
                <a:cxn ang="0">
                  <a:pos x="T0" y="T1"/>
                </a:cxn>
                <a:cxn ang="0">
                  <a:pos x="T2" y="T3"/>
                </a:cxn>
                <a:cxn ang="0">
                  <a:pos x="T4" y="T5"/>
                </a:cxn>
                <a:cxn ang="0">
                  <a:pos x="T6" y="T7"/>
                </a:cxn>
                <a:cxn ang="0">
                  <a:pos x="T8" y="T9"/>
                </a:cxn>
              </a:cxnLst>
              <a:rect l="0" t="0" r="r" b="b"/>
              <a:pathLst>
                <a:path w="105" h="88">
                  <a:moveTo>
                    <a:pt x="104" y="87"/>
                  </a:moveTo>
                  <a:lnTo>
                    <a:pt x="75" y="0"/>
                  </a:lnTo>
                  <a:lnTo>
                    <a:pt x="0" y="15"/>
                  </a:lnTo>
                  <a:lnTo>
                    <a:pt x="13" y="87"/>
                  </a:lnTo>
                  <a:lnTo>
                    <a:pt x="104" y="87"/>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 name="Freeform 139">
              <a:extLst>
                <a:ext uri="{FF2B5EF4-FFF2-40B4-BE49-F238E27FC236}">
                  <a16:creationId xmlns:a16="http://schemas.microsoft.com/office/drawing/2014/main" id="{212CC12E-B71A-4FD9-82B8-AA96B78322D2}"/>
                </a:ext>
              </a:extLst>
            </p:cNvPr>
            <p:cNvSpPr>
              <a:spLocks/>
            </p:cNvSpPr>
            <p:nvPr/>
          </p:nvSpPr>
          <p:spPr bwMode="auto">
            <a:xfrm>
              <a:off x="4351" y="2823"/>
              <a:ext cx="33" cy="101"/>
            </a:xfrm>
            <a:custGeom>
              <a:avLst/>
              <a:gdLst>
                <a:gd name="T0" fmla="*/ 2 w 33"/>
                <a:gd name="T1" fmla="*/ 0 h 95"/>
                <a:gd name="T2" fmla="*/ 5 w 33"/>
                <a:gd name="T3" fmla="*/ 3 h 95"/>
                <a:gd name="T4" fmla="*/ 32 w 33"/>
                <a:gd name="T5" fmla="*/ 92 h 95"/>
                <a:gd name="T6" fmla="*/ 27 w 33"/>
                <a:gd name="T7" fmla="*/ 94 h 95"/>
                <a:gd name="T8" fmla="*/ 0 w 33"/>
                <a:gd name="T9" fmla="*/ 5 h 95"/>
                <a:gd name="T10" fmla="*/ 3 w 33"/>
                <a:gd name="T11" fmla="*/ 7 h 95"/>
                <a:gd name="T12" fmla="*/ 0 w 33"/>
                <a:gd name="T13" fmla="*/ 5 h 95"/>
                <a:gd name="T14" fmla="*/ 1 w 33"/>
                <a:gd name="T15" fmla="*/ 2 h 95"/>
                <a:gd name="T16" fmla="*/ 2 w 33"/>
                <a:gd name="T17" fmla="*/ 0 h 95"/>
                <a:gd name="T18" fmla="*/ 4 w 33"/>
                <a:gd name="T19" fmla="*/ 1 h 95"/>
                <a:gd name="T20" fmla="*/ 5 w 33"/>
                <a:gd name="T21" fmla="*/ 3 h 95"/>
                <a:gd name="T22" fmla="*/ 2 w 33"/>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95">
                  <a:moveTo>
                    <a:pt x="2" y="0"/>
                  </a:moveTo>
                  <a:lnTo>
                    <a:pt x="5" y="3"/>
                  </a:lnTo>
                  <a:lnTo>
                    <a:pt x="32" y="92"/>
                  </a:lnTo>
                  <a:lnTo>
                    <a:pt x="27" y="94"/>
                  </a:lnTo>
                  <a:lnTo>
                    <a:pt x="0" y="5"/>
                  </a:lnTo>
                  <a:lnTo>
                    <a:pt x="3" y="7"/>
                  </a:lnTo>
                  <a:lnTo>
                    <a:pt x="0" y="5"/>
                  </a:lnTo>
                  <a:lnTo>
                    <a:pt x="1" y="2"/>
                  </a:lnTo>
                  <a:lnTo>
                    <a:pt x="2" y="0"/>
                  </a:lnTo>
                  <a:lnTo>
                    <a:pt x="4" y="1"/>
                  </a:lnTo>
                  <a:lnTo>
                    <a:pt x="5" y="3"/>
                  </a:lnTo>
                  <a:lnTo>
                    <a:pt x="2"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2" name="Freeform 140">
              <a:extLst>
                <a:ext uri="{FF2B5EF4-FFF2-40B4-BE49-F238E27FC236}">
                  <a16:creationId xmlns:a16="http://schemas.microsoft.com/office/drawing/2014/main" id="{538E81B6-AAA0-4913-94FF-6AC92DBE1BD1}"/>
                </a:ext>
              </a:extLst>
            </p:cNvPr>
            <p:cNvSpPr>
              <a:spLocks/>
            </p:cNvSpPr>
            <p:nvPr/>
          </p:nvSpPr>
          <p:spPr bwMode="auto">
            <a:xfrm>
              <a:off x="4273" y="2823"/>
              <a:ext cx="79" cy="21"/>
            </a:xfrm>
            <a:custGeom>
              <a:avLst/>
              <a:gdLst>
                <a:gd name="T0" fmla="*/ 0 w 79"/>
                <a:gd name="T1" fmla="*/ 17 h 20"/>
                <a:gd name="T2" fmla="*/ 2 w 79"/>
                <a:gd name="T3" fmla="*/ 13 h 20"/>
                <a:gd name="T4" fmla="*/ 77 w 79"/>
                <a:gd name="T5" fmla="*/ 0 h 20"/>
                <a:gd name="T6" fmla="*/ 78 w 79"/>
                <a:gd name="T7" fmla="*/ 6 h 20"/>
                <a:gd name="T8" fmla="*/ 4 w 79"/>
                <a:gd name="T9" fmla="*/ 19 h 20"/>
                <a:gd name="T10" fmla="*/ 6 w 79"/>
                <a:gd name="T11" fmla="*/ 16 h 20"/>
                <a:gd name="T12" fmla="*/ 4 w 79"/>
                <a:gd name="T13" fmla="*/ 19 h 20"/>
                <a:gd name="T14" fmla="*/ 1 w 79"/>
                <a:gd name="T15" fmla="*/ 18 h 20"/>
                <a:gd name="T16" fmla="*/ 0 w 79"/>
                <a:gd name="T17" fmla="*/ 17 h 20"/>
                <a:gd name="T18" fmla="*/ 1 w 79"/>
                <a:gd name="T19" fmla="*/ 15 h 20"/>
                <a:gd name="T20" fmla="*/ 2 w 79"/>
                <a:gd name="T21" fmla="*/ 13 h 20"/>
                <a:gd name="T22" fmla="*/ 0 w 79"/>
                <a:gd name="T23" fmla="*/ 1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20">
                  <a:moveTo>
                    <a:pt x="0" y="17"/>
                  </a:moveTo>
                  <a:lnTo>
                    <a:pt x="2" y="13"/>
                  </a:lnTo>
                  <a:lnTo>
                    <a:pt x="77" y="0"/>
                  </a:lnTo>
                  <a:lnTo>
                    <a:pt x="78" y="6"/>
                  </a:lnTo>
                  <a:lnTo>
                    <a:pt x="4" y="19"/>
                  </a:lnTo>
                  <a:lnTo>
                    <a:pt x="6" y="16"/>
                  </a:lnTo>
                  <a:lnTo>
                    <a:pt x="4" y="19"/>
                  </a:lnTo>
                  <a:lnTo>
                    <a:pt x="1" y="18"/>
                  </a:lnTo>
                  <a:lnTo>
                    <a:pt x="0" y="17"/>
                  </a:lnTo>
                  <a:lnTo>
                    <a:pt x="1" y="15"/>
                  </a:lnTo>
                  <a:lnTo>
                    <a:pt x="2" y="13"/>
                  </a:lnTo>
                  <a:lnTo>
                    <a:pt x="0" y="17"/>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 name="Freeform 141">
              <a:extLst>
                <a:ext uri="{FF2B5EF4-FFF2-40B4-BE49-F238E27FC236}">
                  <a16:creationId xmlns:a16="http://schemas.microsoft.com/office/drawing/2014/main" id="{FE4D9FEF-C2D8-4E30-984C-216F54989BF5}"/>
                </a:ext>
              </a:extLst>
            </p:cNvPr>
            <p:cNvSpPr>
              <a:spLocks/>
            </p:cNvSpPr>
            <p:nvPr/>
          </p:nvSpPr>
          <p:spPr bwMode="auto">
            <a:xfrm>
              <a:off x="4273" y="2843"/>
              <a:ext cx="17" cy="83"/>
            </a:xfrm>
            <a:custGeom>
              <a:avLst/>
              <a:gdLst>
                <a:gd name="T0" fmla="*/ 14 w 17"/>
                <a:gd name="T1" fmla="*/ 77 h 78"/>
                <a:gd name="T2" fmla="*/ 11 w 17"/>
                <a:gd name="T3" fmla="*/ 75 h 78"/>
                <a:gd name="T4" fmla="*/ 0 w 17"/>
                <a:gd name="T5" fmla="*/ 1 h 78"/>
                <a:gd name="T6" fmla="*/ 5 w 17"/>
                <a:gd name="T7" fmla="*/ 0 h 78"/>
                <a:gd name="T8" fmla="*/ 16 w 17"/>
                <a:gd name="T9" fmla="*/ 73 h 78"/>
                <a:gd name="T10" fmla="*/ 14 w 17"/>
                <a:gd name="T11" fmla="*/ 70 h 78"/>
                <a:gd name="T12" fmla="*/ 16 w 17"/>
                <a:gd name="T13" fmla="*/ 73 h 78"/>
                <a:gd name="T14" fmla="*/ 15 w 17"/>
                <a:gd name="T15" fmla="*/ 75 h 78"/>
                <a:gd name="T16" fmla="*/ 14 w 17"/>
                <a:gd name="T17" fmla="*/ 77 h 78"/>
                <a:gd name="T18" fmla="*/ 12 w 17"/>
                <a:gd name="T19" fmla="*/ 76 h 78"/>
                <a:gd name="T20" fmla="*/ 11 w 17"/>
                <a:gd name="T21" fmla="*/ 75 h 78"/>
                <a:gd name="T22" fmla="*/ 14 w 17"/>
                <a:gd name="T23" fmla="*/ 7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78">
                  <a:moveTo>
                    <a:pt x="14" y="77"/>
                  </a:moveTo>
                  <a:lnTo>
                    <a:pt x="11" y="75"/>
                  </a:lnTo>
                  <a:lnTo>
                    <a:pt x="0" y="1"/>
                  </a:lnTo>
                  <a:lnTo>
                    <a:pt x="5" y="0"/>
                  </a:lnTo>
                  <a:lnTo>
                    <a:pt x="16" y="73"/>
                  </a:lnTo>
                  <a:lnTo>
                    <a:pt x="14" y="70"/>
                  </a:lnTo>
                  <a:lnTo>
                    <a:pt x="16" y="73"/>
                  </a:lnTo>
                  <a:lnTo>
                    <a:pt x="15" y="75"/>
                  </a:lnTo>
                  <a:lnTo>
                    <a:pt x="14" y="77"/>
                  </a:lnTo>
                  <a:lnTo>
                    <a:pt x="12" y="76"/>
                  </a:lnTo>
                  <a:lnTo>
                    <a:pt x="11" y="75"/>
                  </a:lnTo>
                  <a:lnTo>
                    <a:pt x="14" y="77"/>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4" name="Freeform 142">
              <a:extLst>
                <a:ext uri="{FF2B5EF4-FFF2-40B4-BE49-F238E27FC236}">
                  <a16:creationId xmlns:a16="http://schemas.microsoft.com/office/drawing/2014/main" id="{57176FF2-DB86-4CB3-A087-BEF5A65279CA}"/>
                </a:ext>
              </a:extLst>
            </p:cNvPr>
            <p:cNvSpPr>
              <a:spLocks/>
            </p:cNvSpPr>
            <p:nvPr/>
          </p:nvSpPr>
          <p:spPr bwMode="auto">
            <a:xfrm>
              <a:off x="4291" y="2923"/>
              <a:ext cx="93" cy="3"/>
            </a:xfrm>
            <a:custGeom>
              <a:avLst/>
              <a:gdLst>
                <a:gd name="T0" fmla="*/ 92 w 93"/>
                <a:gd name="T1" fmla="*/ 1 h 3"/>
                <a:gd name="T2" fmla="*/ 89 w 93"/>
                <a:gd name="T3" fmla="*/ 2 h 3"/>
                <a:gd name="T4" fmla="*/ 0 w 93"/>
                <a:gd name="T5" fmla="*/ 2 h 3"/>
                <a:gd name="T6" fmla="*/ 0 w 93"/>
                <a:gd name="T7" fmla="*/ 0 h 3"/>
                <a:gd name="T8" fmla="*/ 89 w 93"/>
                <a:gd name="T9" fmla="*/ 0 h 3"/>
                <a:gd name="T10" fmla="*/ 86 w 93"/>
                <a:gd name="T11" fmla="*/ 1 h 3"/>
                <a:gd name="T12" fmla="*/ 89 w 93"/>
                <a:gd name="T13" fmla="*/ 0 h 3"/>
                <a:gd name="T14" fmla="*/ 91 w 93"/>
                <a:gd name="T15" fmla="*/ 0 h 3"/>
                <a:gd name="T16" fmla="*/ 92 w 93"/>
                <a:gd name="T17" fmla="*/ 1 h 3"/>
                <a:gd name="T18" fmla="*/ 91 w 93"/>
                <a:gd name="T19" fmla="*/ 2 h 3"/>
                <a:gd name="T20" fmla="*/ 89 w 93"/>
                <a:gd name="T21" fmla="*/ 2 h 3"/>
                <a:gd name="T22" fmla="*/ 92 w 93"/>
                <a:gd name="T23"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3">
                  <a:moveTo>
                    <a:pt x="92" y="1"/>
                  </a:moveTo>
                  <a:lnTo>
                    <a:pt x="89" y="2"/>
                  </a:lnTo>
                  <a:lnTo>
                    <a:pt x="0" y="2"/>
                  </a:lnTo>
                  <a:lnTo>
                    <a:pt x="0" y="0"/>
                  </a:lnTo>
                  <a:lnTo>
                    <a:pt x="89" y="0"/>
                  </a:lnTo>
                  <a:lnTo>
                    <a:pt x="86" y="1"/>
                  </a:lnTo>
                  <a:lnTo>
                    <a:pt x="89" y="0"/>
                  </a:lnTo>
                  <a:lnTo>
                    <a:pt x="91" y="0"/>
                  </a:lnTo>
                  <a:lnTo>
                    <a:pt x="92" y="1"/>
                  </a:lnTo>
                  <a:lnTo>
                    <a:pt x="91" y="2"/>
                  </a:lnTo>
                  <a:lnTo>
                    <a:pt x="89" y="2"/>
                  </a:lnTo>
                  <a:lnTo>
                    <a:pt x="92" y="1"/>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5" name="Freeform 143">
              <a:extLst>
                <a:ext uri="{FF2B5EF4-FFF2-40B4-BE49-F238E27FC236}">
                  <a16:creationId xmlns:a16="http://schemas.microsoft.com/office/drawing/2014/main" id="{4676A611-7862-44EE-81B7-849DEFE678EA}"/>
                </a:ext>
              </a:extLst>
            </p:cNvPr>
            <p:cNvSpPr>
              <a:spLocks/>
            </p:cNvSpPr>
            <p:nvPr/>
          </p:nvSpPr>
          <p:spPr bwMode="auto">
            <a:xfrm>
              <a:off x="4285" y="2869"/>
              <a:ext cx="146" cy="18"/>
            </a:xfrm>
            <a:custGeom>
              <a:avLst/>
              <a:gdLst>
                <a:gd name="T0" fmla="*/ 25 w 146"/>
                <a:gd name="T1" fmla="*/ 3 h 17"/>
                <a:gd name="T2" fmla="*/ 13 w 146"/>
                <a:gd name="T3" fmla="*/ 5 h 17"/>
                <a:gd name="T4" fmla="*/ 5 w 146"/>
                <a:gd name="T5" fmla="*/ 6 h 17"/>
                <a:gd name="T6" fmla="*/ 1 w 146"/>
                <a:gd name="T7" fmla="*/ 9 h 17"/>
                <a:gd name="T8" fmla="*/ 1 w 146"/>
                <a:gd name="T9" fmla="*/ 11 h 17"/>
                <a:gd name="T10" fmla="*/ 5 w 146"/>
                <a:gd name="T11" fmla="*/ 13 h 17"/>
                <a:gd name="T12" fmla="*/ 13 w 146"/>
                <a:gd name="T13" fmla="*/ 15 h 17"/>
                <a:gd name="T14" fmla="*/ 25 w 146"/>
                <a:gd name="T15" fmla="*/ 16 h 17"/>
                <a:gd name="T16" fmla="*/ 37 w 146"/>
                <a:gd name="T17" fmla="*/ 16 h 17"/>
                <a:gd name="T18" fmla="*/ 48 w 146"/>
                <a:gd name="T19" fmla="*/ 15 h 17"/>
                <a:gd name="T20" fmla="*/ 57 w 146"/>
                <a:gd name="T21" fmla="*/ 13 h 17"/>
                <a:gd name="T22" fmla="*/ 61 w 146"/>
                <a:gd name="T23" fmla="*/ 11 h 17"/>
                <a:gd name="T24" fmla="*/ 61 w 146"/>
                <a:gd name="T25" fmla="*/ 9 h 17"/>
                <a:gd name="T26" fmla="*/ 57 w 146"/>
                <a:gd name="T27" fmla="*/ 6 h 17"/>
                <a:gd name="T28" fmla="*/ 48 w 146"/>
                <a:gd name="T29" fmla="*/ 5 h 17"/>
                <a:gd name="T30" fmla="*/ 37 w 146"/>
                <a:gd name="T31" fmla="*/ 3 h 17"/>
                <a:gd name="T32" fmla="*/ 117 w 146"/>
                <a:gd name="T33" fmla="*/ 0 h 17"/>
                <a:gd name="T34" fmla="*/ 106 w 146"/>
                <a:gd name="T35" fmla="*/ 1 h 17"/>
                <a:gd name="T36" fmla="*/ 97 w 146"/>
                <a:gd name="T37" fmla="*/ 2 h 17"/>
                <a:gd name="T38" fmla="*/ 91 w 146"/>
                <a:gd name="T39" fmla="*/ 4 h 17"/>
                <a:gd name="T40" fmla="*/ 89 w 146"/>
                <a:gd name="T41" fmla="*/ 6 h 17"/>
                <a:gd name="T42" fmla="*/ 91 w 146"/>
                <a:gd name="T43" fmla="*/ 9 h 17"/>
                <a:gd name="T44" fmla="*/ 97 w 146"/>
                <a:gd name="T45" fmla="*/ 11 h 17"/>
                <a:gd name="T46" fmla="*/ 106 w 146"/>
                <a:gd name="T47" fmla="*/ 12 h 17"/>
                <a:gd name="T48" fmla="*/ 117 w 146"/>
                <a:gd name="T49" fmla="*/ 13 h 17"/>
                <a:gd name="T50" fmla="*/ 128 w 146"/>
                <a:gd name="T51" fmla="*/ 12 h 17"/>
                <a:gd name="T52" fmla="*/ 137 w 146"/>
                <a:gd name="T53" fmla="*/ 11 h 17"/>
                <a:gd name="T54" fmla="*/ 143 w 146"/>
                <a:gd name="T55" fmla="*/ 9 h 17"/>
                <a:gd name="T56" fmla="*/ 145 w 146"/>
                <a:gd name="T57" fmla="*/ 6 h 17"/>
                <a:gd name="T58" fmla="*/ 143 w 146"/>
                <a:gd name="T59" fmla="*/ 4 h 17"/>
                <a:gd name="T60" fmla="*/ 137 w 146"/>
                <a:gd name="T61" fmla="*/ 2 h 17"/>
                <a:gd name="T62" fmla="*/ 128 w 146"/>
                <a:gd name="T63" fmla="*/ 1 h 17"/>
                <a:gd name="T64" fmla="*/ 117 w 146"/>
                <a:gd name="T6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6" h="17">
                  <a:moveTo>
                    <a:pt x="31" y="3"/>
                  </a:moveTo>
                  <a:lnTo>
                    <a:pt x="25" y="3"/>
                  </a:lnTo>
                  <a:lnTo>
                    <a:pt x="19" y="4"/>
                  </a:lnTo>
                  <a:lnTo>
                    <a:pt x="13" y="5"/>
                  </a:lnTo>
                  <a:lnTo>
                    <a:pt x="9" y="5"/>
                  </a:lnTo>
                  <a:lnTo>
                    <a:pt x="5" y="6"/>
                  </a:lnTo>
                  <a:lnTo>
                    <a:pt x="3" y="7"/>
                  </a:lnTo>
                  <a:lnTo>
                    <a:pt x="1" y="9"/>
                  </a:lnTo>
                  <a:lnTo>
                    <a:pt x="0" y="10"/>
                  </a:lnTo>
                  <a:lnTo>
                    <a:pt x="1" y="11"/>
                  </a:lnTo>
                  <a:lnTo>
                    <a:pt x="3" y="12"/>
                  </a:lnTo>
                  <a:lnTo>
                    <a:pt x="5" y="13"/>
                  </a:lnTo>
                  <a:lnTo>
                    <a:pt x="9" y="14"/>
                  </a:lnTo>
                  <a:lnTo>
                    <a:pt x="13" y="15"/>
                  </a:lnTo>
                  <a:lnTo>
                    <a:pt x="19" y="15"/>
                  </a:lnTo>
                  <a:lnTo>
                    <a:pt x="25" y="16"/>
                  </a:lnTo>
                  <a:lnTo>
                    <a:pt x="31" y="16"/>
                  </a:lnTo>
                  <a:lnTo>
                    <a:pt x="37" y="16"/>
                  </a:lnTo>
                  <a:lnTo>
                    <a:pt x="43" y="15"/>
                  </a:lnTo>
                  <a:lnTo>
                    <a:pt x="48" y="15"/>
                  </a:lnTo>
                  <a:lnTo>
                    <a:pt x="52" y="14"/>
                  </a:lnTo>
                  <a:lnTo>
                    <a:pt x="57" y="13"/>
                  </a:lnTo>
                  <a:lnTo>
                    <a:pt x="59" y="12"/>
                  </a:lnTo>
                  <a:lnTo>
                    <a:pt x="61" y="11"/>
                  </a:lnTo>
                  <a:lnTo>
                    <a:pt x="61" y="10"/>
                  </a:lnTo>
                  <a:lnTo>
                    <a:pt x="61" y="9"/>
                  </a:lnTo>
                  <a:lnTo>
                    <a:pt x="59" y="7"/>
                  </a:lnTo>
                  <a:lnTo>
                    <a:pt x="57" y="6"/>
                  </a:lnTo>
                  <a:lnTo>
                    <a:pt x="52" y="5"/>
                  </a:lnTo>
                  <a:lnTo>
                    <a:pt x="48" y="5"/>
                  </a:lnTo>
                  <a:lnTo>
                    <a:pt x="43" y="4"/>
                  </a:lnTo>
                  <a:lnTo>
                    <a:pt x="37" y="3"/>
                  </a:lnTo>
                  <a:lnTo>
                    <a:pt x="31" y="3"/>
                  </a:lnTo>
                  <a:lnTo>
                    <a:pt x="117" y="0"/>
                  </a:lnTo>
                  <a:lnTo>
                    <a:pt x="111" y="0"/>
                  </a:lnTo>
                  <a:lnTo>
                    <a:pt x="106" y="1"/>
                  </a:lnTo>
                  <a:lnTo>
                    <a:pt x="101" y="1"/>
                  </a:lnTo>
                  <a:lnTo>
                    <a:pt x="97" y="2"/>
                  </a:lnTo>
                  <a:lnTo>
                    <a:pt x="93" y="3"/>
                  </a:lnTo>
                  <a:lnTo>
                    <a:pt x="91" y="4"/>
                  </a:lnTo>
                  <a:lnTo>
                    <a:pt x="89" y="5"/>
                  </a:lnTo>
                  <a:lnTo>
                    <a:pt x="89" y="6"/>
                  </a:lnTo>
                  <a:lnTo>
                    <a:pt x="89" y="7"/>
                  </a:lnTo>
                  <a:lnTo>
                    <a:pt x="91" y="9"/>
                  </a:lnTo>
                  <a:lnTo>
                    <a:pt x="93" y="10"/>
                  </a:lnTo>
                  <a:lnTo>
                    <a:pt x="97" y="11"/>
                  </a:lnTo>
                  <a:lnTo>
                    <a:pt x="101" y="11"/>
                  </a:lnTo>
                  <a:lnTo>
                    <a:pt x="106" y="12"/>
                  </a:lnTo>
                  <a:lnTo>
                    <a:pt x="111" y="13"/>
                  </a:lnTo>
                  <a:lnTo>
                    <a:pt x="117" y="13"/>
                  </a:lnTo>
                  <a:lnTo>
                    <a:pt x="123" y="13"/>
                  </a:lnTo>
                  <a:lnTo>
                    <a:pt x="128" y="12"/>
                  </a:lnTo>
                  <a:lnTo>
                    <a:pt x="133" y="11"/>
                  </a:lnTo>
                  <a:lnTo>
                    <a:pt x="137" y="11"/>
                  </a:lnTo>
                  <a:lnTo>
                    <a:pt x="141" y="10"/>
                  </a:lnTo>
                  <a:lnTo>
                    <a:pt x="143" y="9"/>
                  </a:lnTo>
                  <a:lnTo>
                    <a:pt x="145" y="7"/>
                  </a:lnTo>
                  <a:lnTo>
                    <a:pt x="145" y="6"/>
                  </a:lnTo>
                  <a:lnTo>
                    <a:pt x="145" y="5"/>
                  </a:lnTo>
                  <a:lnTo>
                    <a:pt x="143" y="4"/>
                  </a:lnTo>
                  <a:lnTo>
                    <a:pt x="141" y="3"/>
                  </a:lnTo>
                  <a:lnTo>
                    <a:pt x="137" y="2"/>
                  </a:lnTo>
                  <a:lnTo>
                    <a:pt x="133" y="1"/>
                  </a:lnTo>
                  <a:lnTo>
                    <a:pt x="128" y="1"/>
                  </a:lnTo>
                  <a:lnTo>
                    <a:pt x="123" y="0"/>
                  </a:lnTo>
                  <a:lnTo>
                    <a:pt x="117" y="0"/>
                  </a:lnTo>
                  <a:lnTo>
                    <a:pt x="31" y="3"/>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 name="Freeform 144">
              <a:extLst>
                <a:ext uri="{FF2B5EF4-FFF2-40B4-BE49-F238E27FC236}">
                  <a16:creationId xmlns:a16="http://schemas.microsoft.com/office/drawing/2014/main" id="{18E679A1-C1D1-4B11-B7F5-AB04FA4F51F3}"/>
                </a:ext>
              </a:extLst>
            </p:cNvPr>
            <p:cNvSpPr>
              <a:spLocks/>
            </p:cNvSpPr>
            <p:nvPr/>
          </p:nvSpPr>
          <p:spPr bwMode="auto">
            <a:xfrm>
              <a:off x="4282" y="2870"/>
              <a:ext cx="32" cy="8"/>
            </a:xfrm>
            <a:custGeom>
              <a:avLst/>
              <a:gdLst>
                <a:gd name="T0" fmla="*/ 0 w 32"/>
                <a:gd name="T1" fmla="*/ 7 h 8"/>
                <a:gd name="T2" fmla="*/ 0 w 32"/>
                <a:gd name="T3" fmla="*/ 7 h 8"/>
                <a:gd name="T4" fmla="*/ 1 w 32"/>
                <a:gd name="T5" fmla="*/ 4 h 8"/>
                <a:gd name="T6" fmla="*/ 4 w 32"/>
                <a:gd name="T7" fmla="*/ 3 h 8"/>
                <a:gd name="T8" fmla="*/ 7 w 32"/>
                <a:gd name="T9" fmla="*/ 2 h 8"/>
                <a:gd name="T10" fmla="*/ 11 w 32"/>
                <a:gd name="T11" fmla="*/ 1 h 8"/>
                <a:gd name="T12" fmla="*/ 14 w 32"/>
                <a:gd name="T13" fmla="*/ 1 h 8"/>
                <a:gd name="T14" fmla="*/ 19 w 32"/>
                <a:gd name="T15" fmla="*/ 0 h 8"/>
                <a:gd name="T16" fmla="*/ 25 w 32"/>
                <a:gd name="T17" fmla="*/ 0 h 8"/>
                <a:gd name="T18" fmla="*/ 31 w 32"/>
                <a:gd name="T19" fmla="*/ 0 h 8"/>
                <a:gd name="T20" fmla="*/ 31 w 32"/>
                <a:gd name="T21" fmla="*/ 4 h 8"/>
                <a:gd name="T22" fmla="*/ 25 w 32"/>
                <a:gd name="T23" fmla="*/ 4 h 8"/>
                <a:gd name="T24" fmla="*/ 20 w 32"/>
                <a:gd name="T25" fmla="*/ 4 h 8"/>
                <a:gd name="T26" fmla="*/ 16 w 32"/>
                <a:gd name="T27" fmla="*/ 5 h 8"/>
                <a:gd name="T28" fmla="*/ 12 w 32"/>
                <a:gd name="T29" fmla="*/ 5 h 8"/>
                <a:gd name="T30" fmla="*/ 8 w 32"/>
                <a:gd name="T31" fmla="*/ 6 h 8"/>
                <a:gd name="T32" fmla="*/ 6 w 32"/>
                <a:gd name="T33" fmla="*/ 7 h 8"/>
                <a:gd name="T34" fmla="*/ 6 w 32"/>
                <a:gd name="T35" fmla="*/ 7 h 8"/>
                <a:gd name="T36" fmla="*/ 6 w 32"/>
                <a:gd name="T37" fmla="*/ 7 h 8"/>
                <a:gd name="T38" fmla="*/ 0 w 32"/>
                <a:gd name="T39"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8">
                  <a:moveTo>
                    <a:pt x="0" y="7"/>
                  </a:moveTo>
                  <a:lnTo>
                    <a:pt x="0" y="7"/>
                  </a:lnTo>
                  <a:lnTo>
                    <a:pt x="1" y="4"/>
                  </a:lnTo>
                  <a:lnTo>
                    <a:pt x="4" y="3"/>
                  </a:lnTo>
                  <a:lnTo>
                    <a:pt x="7" y="2"/>
                  </a:lnTo>
                  <a:lnTo>
                    <a:pt x="11" y="1"/>
                  </a:lnTo>
                  <a:lnTo>
                    <a:pt x="14" y="1"/>
                  </a:lnTo>
                  <a:lnTo>
                    <a:pt x="19" y="0"/>
                  </a:lnTo>
                  <a:lnTo>
                    <a:pt x="25" y="0"/>
                  </a:lnTo>
                  <a:lnTo>
                    <a:pt x="31" y="0"/>
                  </a:lnTo>
                  <a:lnTo>
                    <a:pt x="31" y="4"/>
                  </a:lnTo>
                  <a:lnTo>
                    <a:pt x="25" y="4"/>
                  </a:lnTo>
                  <a:lnTo>
                    <a:pt x="20" y="4"/>
                  </a:lnTo>
                  <a:lnTo>
                    <a:pt x="16" y="5"/>
                  </a:lnTo>
                  <a:lnTo>
                    <a:pt x="12" y="5"/>
                  </a:lnTo>
                  <a:lnTo>
                    <a:pt x="8" y="6"/>
                  </a:lnTo>
                  <a:lnTo>
                    <a:pt x="6" y="7"/>
                  </a:lnTo>
                  <a:lnTo>
                    <a:pt x="6" y="7"/>
                  </a:lnTo>
                  <a:lnTo>
                    <a:pt x="6" y="7"/>
                  </a:lnTo>
                  <a:lnTo>
                    <a:pt x="0" y="7"/>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 name="Freeform 145">
              <a:extLst>
                <a:ext uri="{FF2B5EF4-FFF2-40B4-BE49-F238E27FC236}">
                  <a16:creationId xmlns:a16="http://schemas.microsoft.com/office/drawing/2014/main" id="{70F79892-A44E-4F2D-96B8-12FE986212FD}"/>
                </a:ext>
              </a:extLst>
            </p:cNvPr>
            <p:cNvSpPr>
              <a:spLocks/>
            </p:cNvSpPr>
            <p:nvPr/>
          </p:nvSpPr>
          <p:spPr bwMode="auto">
            <a:xfrm>
              <a:off x="4282" y="2880"/>
              <a:ext cx="32" cy="10"/>
            </a:xfrm>
            <a:custGeom>
              <a:avLst/>
              <a:gdLst>
                <a:gd name="T0" fmla="*/ 31 w 32"/>
                <a:gd name="T1" fmla="*/ 9 h 10"/>
                <a:gd name="T2" fmla="*/ 31 w 32"/>
                <a:gd name="T3" fmla="*/ 9 h 10"/>
                <a:gd name="T4" fmla="*/ 25 w 32"/>
                <a:gd name="T5" fmla="*/ 9 h 10"/>
                <a:gd name="T6" fmla="*/ 19 w 32"/>
                <a:gd name="T7" fmla="*/ 8 h 10"/>
                <a:gd name="T8" fmla="*/ 14 w 32"/>
                <a:gd name="T9" fmla="*/ 8 h 10"/>
                <a:gd name="T10" fmla="*/ 11 w 32"/>
                <a:gd name="T11" fmla="*/ 7 h 10"/>
                <a:gd name="T12" fmla="*/ 7 w 32"/>
                <a:gd name="T13" fmla="*/ 7 h 10"/>
                <a:gd name="T14" fmla="*/ 4 w 32"/>
                <a:gd name="T15" fmla="*/ 5 h 10"/>
                <a:gd name="T16" fmla="*/ 1 w 32"/>
                <a:gd name="T17" fmla="*/ 4 h 10"/>
                <a:gd name="T18" fmla="*/ 0 w 32"/>
                <a:gd name="T19" fmla="*/ 1 h 10"/>
                <a:gd name="T20" fmla="*/ 6 w 32"/>
                <a:gd name="T21" fmla="*/ 1 h 10"/>
                <a:gd name="T22" fmla="*/ 6 w 32"/>
                <a:gd name="T23" fmla="*/ 0 h 10"/>
                <a:gd name="T24" fmla="*/ 6 w 32"/>
                <a:gd name="T25" fmla="*/ 1 h 10"/>
                <a:gd name="T26" fmla="*/ 8 w 32"/>
                <a:gd name="T27" fmla="*/ 2 h 10"/>
                <a:gd name="T28" fmla="*/ 12 w 32"/>
                <a:gd name="T29" fmla="*/ 2 h 10"/>
                <a:gd name="T30" fmla="*/ 16 w 32"/>
                <a:gd name="T31" fmla="*/ 3 h 10"/>
                <a:gd name="T32" fmla="*/ 20 w 32"/>
                <a:gd name="T33" fmla="*/ 4 h 10"/>
                <a:gd name="T34" fmla="*/ 25 w 32"/>
                <a:gd name="T35" fmla="*/ 4 h 10"/>
                <a:gd name="T36" fmla="*/ 31 w 32"/>
                <a:gd name="T37" fmla="*/ 4 h 10"/>
                <a:gd name="T38" fmla="*/ 31 w 32"/>
                <a:gd name="T39"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
                  <a:moveTo>
                    <a:pt x="31" y="9"/>
                  </a:moveTo>
                  <a:lnTo>
                    <a:pt x="31" y="9"/>
                  </a:lnTo>
                  <a:lnTo>
                    <a:pt x="25" y="9"/>
                  </a:lnTo>
                  <a:lnTo>
                    <a:pt x="19" y="8"/>
                  </a:lnTo>
                  <a:lnTo>
                    <a:pt x="14" y="8"/>
                  </a:lnTo>
                  <a:lnTo>
                    <a:pt x="11" y="7"/>
                  </a:lnTo>
                  <a:lnTo>
                    <a:pt x="7" y="7"/>
                  </a:lnTo>
                  <a:lnTo>
                    <a:pt x="4" y="5"/>
                  </a:lnTo>
                  <a:lnTo>
                    <a:pt x="1" y="4"/>
                  </a:lnTo>
                  <a:lnTo>
                    <a:pt x="0" y="1"/>
                  </a:lnTo>
                  <a:lnTo>
                    <a:pt x="6" y="1"/>
                  </a:lnTo>
                  <a:lnTo>
                    <a:pt x="6" y="0"/>
                  </a:lnTo>
                  <a:lnTo>
                    <a:pt x="6" y="1"/>
                  </a:lnTo>
                  <a:lnTo>
                    <a:pt x="8" y="2"/>
                  </a:lnTo>
                  <a:lnTo>
                    <a:pt x="12" y="2"/>
                  </a:lnTo>
                  <a:lnTo>
                    <a:pt x="16" y="3"/>
                  </a:lnTo>
                  <a:lnTo>
                    <a:pt x="20" y="4"/>
                  </a:lnTo>
                  <a:lnTo>
                    <a:pt x="25" y="4"/>
                  </a:lnTo>
                  <a:lnTo>
                    <a:pt x="31" y="4"/>
                  </a:lnTo>
                  <a:lnTo>
                    <a:pt x="31" y="9"/>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8" name="Freeform 146">
              <a:extLst>
                <a:ext uri="{FF2B5EF4-FFF2-40B4-BE49-F238E27FC236}">
                  <a16:creationId xmlns:a16="http://schemas.microsoft.com/office/drawing/2014/main" id="{F33C7300-7503-4A2C-9C23-CC614EA0C314}"/>
                </a:ext>
              </a:extLst>
            </p:cNvPr>
            <p:cNvSpPr>
              <a:spLocks/>
            </p:cNvSpPr>
            <p:nvPr/>
          </p:nvSpPr>
          <p:spPr bwMode="auto">
            <a:xfrm>
              <a:off x="4316" y="2880"/>
              <a:ext cx="33" cy="10"/>
            </a:xfrm>
            <a:custGeom>
              <a:avLst/>
              <a:gdLst>
                <a:gd name="T0" fmla="*/ 32 w 33"/>
                <a:gd name="T1" fmla="*/ 1 h 10"/>
                <a:gd name="T2" fmla="*/ 32 w 33"/>
                <a:gd name="T3" fmla="*/ 1 h 10"/>
                <a:gd name="T4" fmla="*/ 31 w 33"/>
                <a:gd name="T5" fmla="*/ 4 h 10"/>
                <a:gd name="T6" fmla="*/ 28 w 33"/>
                <a:gd name="T7" fmla="*/ 5 h 10"/>
                <a:gd name="T8" fmla="*/ 25 w 33"/>
                <a:gd name="T9" fmla="*/ 7 h 10"/>
                <a:gd name="T10" fmla="*/ 21 w 33"/>
                <a:gd name="T11" fmla="*/ 7 h 10"/>
                <a:gd name="T12" fmla="*/ 17 w 33"/>
                <a:gd name="T13" fmla="*/ 8 h 10"/>
                <a:gd name="T14" fmla="*/ 12 w 33"/>
                <a:gd name="T15" fmla="*/ 8 h 10"/>
                <a:gd name="T16" fmla="*/ 6 w 33"/>
                <a:gd name="T17" fmla="*/ 9 h 10"/>
                <a:gd name="T18" fmla="*/ 0 w 33"/>
                <a:gd name="T19" fmla="*/ 9 h 10"/>
                <a:gd name="T20" fmla="*/ 0 w 33"/>
                <a:gd name="T21" fmla="*/ 4 h 10"/>
                <a:gd name="T22" fmla="*/ 6 w 33"/>
                <a:gd name="T23" fmla="*/ 4 h 10"/>
                <a:gd name="T24" fmla="*/ 11 w 33"/>
                <a:gd name="T25" fmla="*/ 4 h 10"/>
                <a:gd name="T26" fmla="*/ 15 w 33"/>
                <a:gd name="T27" fmla="*/ 3 h 10"/>
                <a:gd name="T28" fmla="*/ 20 w 33"/>
                <a:gd name="T29" fmla="*/ 2 h 10"/>
                <a:gd name="T30" fmla="*/ 23 w 33"/>
                <a:gd name="T31" fmla="*/ 2 h 10"/>
                <a:gd name="T32" fmla="*/ 25 w 33"/>
                <a:gd name="T33" fmla="*/ 1 h 10"/>
                <a:gd name="T34" fmla="*/ 26 w 33"/>
                <a:gd name="T35" fmla="*/ 0 h 10"/>
                <a:gd name="T36" fmla="*/ 26 w 33"/>
                <a:gd name="T37" fmla="*/ 1 h 10"/>
                <a:gd name="T38" fmla="*/ 32 w 33"/>
                <a:gd name="T39"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 h="10">
                  <a:moveTo>
                    <a:pt x="32" y="1"/>
                  </a:moveTo>
                  <a:lnTo>
                    <a:pt x="32" y="1"/>
                  </a:lnTo>
                  <a:lnTo>
                    <a:pt x="31" y="4"/>
                  </a:lnTo>
                  <a:lnTo>
                    <a:pt x="28" y="5"/>
                  </a:lnTo>
                  <a:lnTo>
                    <a:pt x="25" y="7"/>
                  </a:lnTo>
                  <a:lnTo>
                    <a:pt x="21" y="7"/>
                  </a:lnTo>
                  <a:lnTo>
                    <a:pt x="17" y="8"/>
                  </a:lnTo>
                  <a:lnTo>
                    <a:pt x="12" y="8"/>
                  </a:lnTo>
                  <a:lnTo>
                    <a:pt x="6" y="9"/>
                  </a:lnTo>
                  <a:lnTo>
                    <a:pt x="0" y="9"/>
                  </a:lnTo>
                  <a:lnTo>
                    <a:pt x="0" y="4"/>
                  </a:lnTo>
                  <a:lnTo>
                    <a:pt x="6" y="4"/>
                  </a:lnTo>
                  <a:lnTo>
                    <a:pt x="11" y="4"/>
                  </a:lnTo>
                  <a:lnTo>
                    <a:pt x="15" y="3"/>
                  </a:lnTo>
                  <a:lnTo>
                    <a:pt x="20" y="2"/>
                  </a:lnTo>
                  <a:lnTo>
                    <a:pt x="23" y="2"/>
                  </a:lnTo>
                  <a:lnTo>
                    <a:pt x="25" y="1"/>
                  </a:lnTo>
                  <a:lnTo>
                    <a:pt x="26" y="0"/>
                  </a:lnTo>
                  <a:lnTo>
                    <a:pt x="26" y="1"/>
                  </a:lnTo>
                  <a:lnTo>
                    <a:pt x="32" y="1"/>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 name="Freeform 147">
              <a:extLst>
                <a:ext uri="{FF2B5EF4-FFF2-40B4-BE49-F238E27FC236}">
                  <a16:creationId xmlns:a16="http://schemas.microsoft.com/office/drawing/2014/main" id="{68D3F7DB-0488-4B9E-9CE4-5CE3ADC4E34F}"/>
                </a:ext>
              </a:extLst>
            </p:cNvPr>
            <p:cNvSpPr>
              <a:spLocks/>
            </p:cNvSpPr>
            <p:nvPr/>
          </p:nvSpPr>
          <p:spPr bwMode="auto">
            <a:xfrm>
              <a:off x="4316" y="2870"/>
              <a:ext cx="33" cy="8"/>
            </a:xfrm>
            <a:custGeom>
              <a:avLst/>
              <a:gdLst>
                <a:gd name="T0" fmla="*/ 0 w 33"/>
                <a:gd name="T1" fmla="*/ 0 h 8"/>
                <a:gd name="T2" fmla="*/ 0 w 33"/>
                <a:gd name="T3" fmla="*/ 0 h 8"/>
                <a:gd name="T4" fmla="*/ 6 w 33"/>
                <a:gd name="T5" fmla="*/ 0 h 8"/>
                <a:gd name="T6" fmla="*/ 12 w 33"/>
                <a:gd name="T7" fmla="*/ 0 h 8"/>
                <a:gd name="T8" fmla="*/ 17 w 33"/>
                <a:gd name="T9" fmla="*/ 1 h 8"/>
                <a:gd name="T10" fmla="*/ 21 w 33"/>
                <a:gd name="T11" fmla="*/ 1 h 8"/>
                <a:gd name="T12" fmla="*/ 25 w 33"/>
                <a:gd name="T13" fmla="*/ 2 h 8"/>
                <a:gd name="T14" fmla="*/ 28 w 33"/>
                <a:gd name="T15" fmla="*/ 3 h 8"/>
                <a:gd name="T16" fmla="*/ 31 w 33"/>
                <a:gd name="T17" fmla="*/ 4 h 8"/>
                <a:gd name="T18" fmla="*/ 32 w 33"/>
                <a:gd name="T19" fmla="*/ 7 h 8"/>
                <a:gd name="T20" fmla="*/ 26 w 33"/>
                <a:gd name="T21" fmla="*/ 7 h 8"/>
                <a:gd name="T22" fmla="*/ 26 w 33"/>
                <a:gd name="T23" fmla="*/ 7 h 8"/>
                <a:gd name="T24" fmla="*/ 25 w 33"/>
                <a:gd name="T25" fmla="*/ 7 h 8"/>
                <a:gd name="T26" fmla="*/ 23 w 33"/>
                <a:gd name="T27" fmla="*/ 6 h 8"/>
                <a:gd name="T28" fmla="*/ 20 w 33"/>
                <a:gd name="T29" fmla="*/ 5 h 8"/>
                <a:gd name="T30" fmla="*/ 15 w 33"/>
                <a:gd name="T31" fmla="*/ 5 h 8"/>
                <a:gd name="T32" fmla="*/ 11 w 33"/>
                <a:gd name="T33" fmla="*/ 4 h 8"/>
                <a:gd name="T34" fmla="*/ 6 w 33"/>
                <a:gd name="T35" fmla="*/ 4 h 8"/>
                <a:gd name="T36" fmla="*/ 0 w 33"/>
                <a:gd name="T37" fmla="*/ 4 h 8"/>
                <a:gd name="T38" fmla="*/ 0 w 33"/>
                <a:gd name="T3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 h="8">
                  <a:moveTo>
                    <a:pt x="0" y="0"/>
                  </a:moveTo>
                  <a:lnTo>
                    <a:pt x="0" y="0"/>
                  </a:lnTo>
                  <a:lnTo>
                    <a:pt x="6" y="0"/>
                  </a:lnTo>
                  <a:lnTo>
                    <a:pt x="12" y="0"/>
                  </a:lnTo>
                  <a:lnTo>
                    <a:pt x="17" y="1"/>
                  </a:lnTo>
                  <a:lnTo>
                    <a:pt x="21" y="1"/>
                  </a:lnTo>
                  <a:lnTo>
                    <a:pt x="25" y="2"/>
                  </a:lnTo>
                  <a:lnTo>
                    <a:pt x="28" y="3"/>
                  </a:lnTo>
                  <a:lnTo>
                    <a:pt x="31" y="4"/>
                  </a:lnTo>
                  <a:lnTo>
                    <a:pt x="32" y="7"/>
                  </a:lnTo>
                  <a:lnTo>
                    <a:pt x="26" y="7"/>
                  </a:lnTo>
                  <a:lnTo>
                    <a:pt x="26" y="7"/>
                  </a:lnTo>
                  <a:lnTo>
                    <a:pt x="25" y="7"/>
                  </a:lnTo>
                  <a:lnTo>
                    <a:pt x="23" y="6"/>
                  </a:lnTo>
                  <a:lnTo>
                    <a:pt x="20" y="5"/>
                  </a:lnTo>
                  <a:lnTo>
                    <a:pt x="15" y="5"/>
                  </a:lnTo>
                  <a:lnTo>
                    <a:pt x="11" y="4"/>
                  </a:lnTo>
                  <a:lnTo>
                    <a:pt x="6" y="4"/>
                  </a:lnTo>
                  <a:lnTo>
                    <a:pt x="0" y="4"/>
                  </a:lnTo>
                  <a:lnTo>
                    <a:pt x="0"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0" name="Freeform 148">
              <a:extLst>
                <a:ext uri="{FF2B5EF4-FFF2-40B4-BE49-F238E27FC236}">
                  <a16:creationId xmlns:a16="http://schemas.microsoft.com/office/drawing/2014/main" id="{869EF61B-1664-42A5-A0B9-01BBBE6971FE}"/>
                </a:ext>
              </a:extLst>
            </p:cNvPr>
            <p:cNvSpPr>
              <a:spLocks/>
            </p:cNvSpPr>
            <p:nvPr/>
          </p:nvSpPr>
          <p:spPr bwMode="auto">
            <a:xfrm>
              <a:off x="4373" y="2865"/>
              <a:ext cx="30" cy="8"/>
            </a:xfrm>
            <a:custGeom>
              <a:avLst/>
              <a:gdLst>
                <a:gd name="T0" fmla="*/ 0 w 30"/>
                <a:gd name="T1" fmla="*/ 7 h 8"/>
                <a:gd name="T2" fmla="*/ 0 w 30"/>
                <a:gd name="T3" fmla="*/ 7 h 8"/>
                <a:gd name="T4" fmla="*/ 1 w 30"/>
                <a:gd name="T5" fmla="*/ 5 h 8"/>
                <a:gd name="T6" fmla="*/ 3 w 30"/>
                <a:gd name="T7" fmla="*/ 4 h 8"/>
                <a:gd name="T8" fmla="*/ 6 w 30"/>
                <a:gd name="T9" fmla="*/ 2 h 8"/>
                <a:gd name="T10" fmla="*/ 10 w 30"/>
                <a:gd name="T11" fmla="*/ 2 h 8"/>
                <a:gd name="T12" fmla="*/ 14 w 30"/>
                <a:gd name="T13" fmla="*/ 1 h 8"/>
                <a:gd name="T14" fmla="*/ 18 w 30"/>
                <a:gd name="T15" fmla="*/ 1 h 8"/>
                <a:gd name="T16" fmla="*/ 23 w 30"/>
                <a:gd name="T17" fmla="*/ 0 h 8"/>
                <a:gd name="T18" fmla="*/ 29 w 30"/>
                <a:gd name="T19" fmla="*/ 0 h 8"/>
                <a:gd name="T20" fmla="*/ 29 w 30"/>
                <a:gd name="T21" fmla="*/ 4 h 8"/>
                <a:gd name="T22" fmla="*/ 23 w 30"/>
                <a:gd name="T23" fmla="*/ 4 h 8"/>
                <a:gd name="T24" fmla="*/ 19 w 30"/>
                <a:gd name="T25" fmla="*/ 5 h 8"/>
                <a:gd name="T26" fmla="*/ 15 w 30"/>
                <a:gd name="T27" fmla="*/ 5 h 8"/>
                <a:gd name="T28" fmla="*/ 11 w 30"/>
                <a:gd name="T29" fmla="*/ 6 h 8"/>
                <a:gd name="T30" fmla="*/ 8 w 30"/>
                <a:gd name="T31" fmla="*/ 6 h 8"/>
                <a:gd name="T32" fmla="*/ 6 w 30"/>
                <a:gd name="T33" fmla="*/ 7 h 8"/>
                <a:gd name="T34" fmla="*/ 5 w 30"/>
                <a:gd name="T35" fmla="*/ 7 h 8"/>
                <a:gd name="T36" fmla="*/ 6 w 30"/>
                <a:gd name="T37" fmla="*/ 7 h 8"/>
                <a:gd name="T38" fmla="*/ 0 w 30"/>
                <a:gd name="T39"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8">
                  <a:moveTo>
                    <a:pt x="0" y="7"/>
                  </a:moveTo>
                  <a:lnTo>
                    <a:pt x="0" y="7"/>
                  </a:lnTo>
                  <a:lnTo>
                    <a:pt x="1" y="5"/>
                  </a:lnTo>
                  <a:lnTo>
                    <a:pt x="3" y="4"/>
                  </a:lnTo>
                  <a:lnTo>
                    <a:pt x="6" y="2"/>
                  </a:lnTo>
                  <a:lnTo>
                    <a:pt x="10" y="2"/>
                  </a:lnTo>
                  <a:lnTo>
                    <a:pt x="14" y="1"/>
                  </a:lnTo>
                  <a:lnTo>
                    <a:pt x="18" y="1"/>
                  </a:lnTo>
                  <a:lnTo>
                    <a:pt x="23" y="0"/>
                  </a:lnTo>
                  <a:lnTo>
                    <a:pt x="29" y="0"/>
                  </a:lnTo>
                  <a:lnTo>
                    <a:pt x="29" y="4"/>
                  </a:lnTo>
                  <a:lnTo>
                    <a:pt x="23" y="4"/>
                  </a:lnTo>
                  <a:lnTo>
                    <a:pt x="19" y="5"/>
                  </a:lnTo>
                  <a:lnTo>
                    <a:pt x="15" y="5"/>
                  </a:lnTo>
                  <a:lnTo>
                    <a:pt x="11" y="6"/>
                  </a:lnTo>
                  <a:lnTo>
                    <a:pt x="8" y="6"/>
                  </a:lnTo>
                  <a:lnTo>
                    <a:pt x="6" y="7"/>
                  </a:lnTo>
                  <a:lnTo>
                    <a:pt x="5" y="7"/>
                  </a:lnTo>
                  <a:lnTo>
                    <a:pt x="6" y="7"/>
                  </a:lnTo>
                  <a:lnTo>
                    <a:pt x="0" y="7"/>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1" name="Freeform 149">
              <a:extLst>
                <a:ext uri="{FF2B5EF4-FFF2-40B4-BE49-F238E27FC236}">
                  <a16:creationId xmlns:a16="http://schemas.microsoft.com/office/drawing/2014/main" id="{540D8902-DF68-437E-87A4-5D6A5DBEEE64}"/>
                </a:ext>
              </a:extLst>
            </p:cNvPr>
            <p:cNvSpPr>
              <a:spLocks/>
            </p:cNvSpPr>
            <p:nvPr/>
          </p:nvSpPr>
          <p:spPr bwMode="auto">
            <a:xfrm>
              <a:off x="4373" y="2877"/>
              <a:ext cx="30" cy="8"/>
            </a:xfrm>
            <a:custGeom>
              <a:avLst/>
              <a:gdLst>
                <a:gd name="T0" fmla="*/ 29 w 30"/>
                <a:gd name="T1" fmla="*/ 6 h 7"/>
                <a:gd name="T2" fmla="*/ 29 w 30"/>
                <a:gd name="T3" fmla="*/ 6 h 7"/>
                <a:gd name="T4" fmla="*/ 23 w 30"/>
                <a:gd name="T5" fmla="*/ 6 h 7"/>
                <a:gd name="T6" fmla="*/ 18 w 30"/>
                <a:gd name="T7" fmla="*/ 6 h 7"/>
                <a:gd name="T8" fmla="*/ 14 w 30"/>
                <a:gd name="T9" fmla="*/ 5 h 7"/>
                <a:gd name="T10" fmla="*/ 10 w 30"/>
                <a:gd name="T11" fmla="*/ 5 h 7"/>
                <a:gd name="T12" fmla="*/ 6 w 30"/>
                <a:gd name="T13" fmla="*/ 4 h 7"/>
                <a:gd name="T14" fmla="*/ 3 w 30"/>
                <a:gd name="T15" fmla="*/ 3 h 7"/>
                <a:gd name="T16" fmla="*/ 1 w 30"/>
                <a:gd name="T17" fmla="*/ 2 h 7"/>
                <a:gd name="T18" fmla="*/ 0 w 30"/>
                <a:gd name="T19" fmla="*/ 0 h 7"/>
                <a:gd name="T20" fmla="*/ 6 w 30"/>
                <a:gd name="T21" fmla="*/ 0 h 7"/>
                <a:gd name="T22" fmla="*/ 5 w 30"/>
                <a:gd name="T23" fmla="*/ 0 h 7"/>
                <a:gd name="T24" fmla="*/ 6 w 30"/>
                <a:gd name="T25" fmla="*/ 0 h 7"/>
                <a:gd name="T26" fmla="*/ 8 w 30"/>
                <a:gd name="T27" fmla="*/ 1 h 7"/>
                <a:gd name="T28" fmla="*/ 11 w 30"/>
                <a:gd name="T29" fmla="*/ 1 h 7"/>
                <a:gd name="T30" fmla="*/ 15 w 30"/>
                <a:gd name="T31" fmla="*/ 2 h 7"/>
                <a:gd name="T32" fmla="*/ 19 w 30"/>
                <a:gd name="T33" fmla="*/ 2 h 7"/>
                <a:gd name="T34" fmla="*/ 23 w 30"/>
                <a:gd name="T35" fmla="*/ 3 h 7"/>
                <a:gd name="T36" fmla="*/ 29 w 30"/>
                <a:gd name="T37" fmla="*/ 3 h 7"/>
                <a:gd name="T38" fmla="*/ 29 w 30"/>
                <a:gd name="T39"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7">
                  <a:moveTo>
                    <a:pt x="29" y="6"/>
                  </a:moveTo>
                  <a:lnTo>
                    <a:pt x="29" y="6"/>
                  </a:lnTo>
                  <a:lnTo>
                    <a:pt x="23" y="6"/>
                  </a:lnTo>
                  <a:lnTo>
                    <a:pt x="18" y="6"/>
                  </a:lnTo>
                  <a:lnTo>
                    <a:pt x="14" y="5"/>
                  </a:lnTo>
                  <a:lnTo>
                    <a:pt x="10" y="5"/>
                  </a:lnTo>
                  <a:lnTo>
                    <a:pt x="6" y="4"/>
                  </a:lnTo>
                  <a:lnTo>
                    <a:pt x="3" y="3"/>
                  </a:lnTo>
                  <a:lnTo>
                    <a:pt x="1" y="2"/>
                  </a:lnTo>
                  <a:lnTo>
                    <a:pt x="0" y="0"/>
                  </a:lnTo>
                  <a:lnTo>
                    <a:pt x="6" y="0"/>
                  </a:lnTo>
                  <a:lnTo>
                    <a:pt x="5" y="0"/>
                  </a:lnTo>
                  <a:lnTo>
                    <a:pt x="6" y="0"/>
                  </a:lnTo>
                  <a:lnTo>
                    <a:pt x="8" y="1"/>
                  </a:lnTo>
                  <a:lnTo>
                    <a:pt x="11" y="1"/>
                  </a:lnTo>
                  <a:lnTo>
                    <a:pt x="15" y="2"/>
                  </a:lnTo>
                  <a:lnTo>
                    <a:pt x="19" y="2"/>
                  </a:lnTo>
                  <a:lnTo>
                    <a:pt x="23" y="3"/>
                  </a:lnTo>
                  <a:lnTo>
                    <a:pt x="29" y="3"/>
                  </a:lnTo>
                  <a:lnTo>
                    <a:pt x="29" y="6"/>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 name="Freeform 150">
              <a:extLst>
                <a:ext uri="{FF2B5EF4-FFF2-40B4-BE49-F238E27FC236}">
                  <a16:creationId xmlns:a16="http://schemas.microsoft.com/office/drawing/2014/main" id="{EDFC906F-5146-475B-8D76-59558D81B952}"/>
                </a:ext>
              </a:extLst>
            </p:cNvPr>
            <p:cNvSpPr>
              <a:spLocks/>
            </p:cNvSpPr>
            <p:nvPr/>
          </p:nvSpPr>
          <p:spPr bwMode="auto">
            <a:xfrm>
              <a:off x="4407" y="2877"/>
              <a:ext cx="27" cy="8"/>
            </a:xfrm>
            <a:custGeom>
              <a:avLst/>
              <a:gdLst>
                <a:gd name="T0" fmla="*/ 26 w 27"/>
                <a:gd name="T1" fmla="*/ 0 h 7"/>
                <a:gd name="T2" fmla="*/ 26 w 27"/>
                <a:gd name="T3" fmla="*/ 0 h 7"/>
                <a:gd name="T4" fmla="*/ 25 w 27"/>
                <a:gd name="T5" fmla="*/ 2 h 7"/>
                <a:gd name="T6" fmla="*/ 23 w 27"/>
                <a:gd name="T7" fmla="*/ 3 h 7"/>
                <a:gd name="T8" fmla="*/ 20 w 27"/>
                <a:gd name="T9" fmla="*/ 4 h 7"/>
                <a:gd name="T10" fmla="*/ 17 w 27"/>
                <a:gd name="T11" fmla="*/ 5 h 7"/>
                <a:gd name="T12" fmla="*/ 13 w 27"/>
                <a:gd name="T13" fmla="*/ 5 h 7"/>
                <a:gd name="T14" fmla="*/ 10 w 27"/>
                <a:gd name="T15" fmla="*/ 6 h 7"/>
                <a:gd name="T16" fmla="*/ 4 w 27"/>
                <a:gd name="T17" fmla="*/ 6 h 7"/>
                <a:gd name="T18" fmla="*/ 0 w 27"/>
                <a:gd name="T19" fmla="*/ 6 h 7"/>
                <a:gd name="T20" fmla="*/ 0 w 27"/>
                <a:gd name="T21" fmla="*/ 3 h 7"/>
                <a:gd name="T22" fmla="*/ 4 w 27"/>
                <a:gd name="T23" fmla="*/ 3 h 7"/>
                <a:gd name="T24" fmla="*/ 9 w 27"/>
                <a:gd name="T25" fmla="*/ 2 h 7"/>
                <a:gd name="T26" fmla="*/ 13 w 27"/>
                <a:gd name="T27" fmla="*/ 2 h 7"/>
                <a:gd name="T28" fmla="*/ 16 w 27"/>
                <a:gd name="T29" fmla="*/ 1 h 7"/>
                <a:gd name="T30" fmla="*/ 19 w 27"/>
                <a:gd name="T31" fmla="*/ 1 h 7"/>
                <a:gd name="T32" fmla="*/ 20 w 27"/>
                <a:gd name="T33" fmla="*/ 0 h 7"/>
                <a:gd name="T34" fmla="*/ 22 w 27"/>
                <a:gd name="T35" fmla="*/ 0 h 7"/>
                <a:gd name="T36" fmla="*/ 21 w 27"/>
                <a:gd name="T37" fmla="*/ 0 h 7"/>
                <a:gd name="T38" fmla="*/ 26 w 27"/>
                <a:gd name="T3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 h="7">
                  <a:moveTo>
                    <a:pt x="26" y="0"/>
                  </a:moveTo>
                  <a:lnTo>
                    <a:pt x="26" y="0"/>
                  </a:lnTo>
                  <a:lnTo>
                    <a:pt x="25" y="2"/>
                  </a:lnTo>
                  <a:lnTo>
                    <a:pt x="23" y="3"/>
                  </a:lnTo>
                  <a:lnTo>
                    <a:pt x="20" y="4"/>
                  </a:lnTo>
                  <a:lnTo>
                    <a:pt x="17" y="5"/>
                  </a:lnTo>
                  <a:lnTo>
                    <a:pt x="13" y="5"/>
                  </a:lnTo>
                  <a:lnTo>
                    <a:pt x="10" y="6"/>
                  </a:lnTo>
                  <a:lnTo>
                    <a:pt x="4" y="6"/>
                  </a:lnTo>
                  <a:lnTo>
                    <a:pt x="0" y="6"/>
                  </a:lnTo>
                  <a:lnTo>
                    <a:pt x="0" y="3"/>
                  </a:lnTo>
                  <a:lnTo>
                    <a:pt x="4" y="3"/>
                  </a:lnTo>
                  <a:lnTo>
                    <a:pt x="9" y="2"/>
                  </a:lnTo>
                  <a:lnTo>
                    <a:pt x="13" y="2"/>
                  </a:lnTo>
                  <a:lnTo>
                    <a:pt x="16" y="1"/>
                  </a:lnTo>
                  <a:lnTo>
                    <a:pt x="19" y="1"/>
                  </a:lnTo>
                  <a:lnTo>
                    <a:pt x="20" y="0"/>
                  </a:lnTo>
                  <a:lnTo>
                    <a:pt x="22" y="0"/>
                  </a:lnTo>
                  <a:lnTo>
                    <a:pt x="21" y="0"/>
                  </a:lnTo>
                  <a:lnTo>
                    <a:pt x="26"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 name="Freeform 151">
              <a:extLst>
                <a:ext uri="{FF2B5EF4-FFF2-40B4-BE49-F238E27FC236}">
                  <a16:creationId xmlns:a16="http://schemas.microsoft.com/office/drawing/2014/main" id="{A3024B99-496C-4ED5-A4B6-A8B2A46AE943}"/>
                </a:ext>
              </a:extLst>
            </p:cNvPr>
            <p:cNvSpPr>
              <a:spLocks/>
            </p:cNvSpPr>
            <p:nvPr/>
          </p:nvSpPr>
          <p:spPr bwMode="auto">
            <a:xfrm>
              <a:off x="4407" y="2865"/>
              <a:ext cx="27" cy="8"/>
            </a:xfrm>
            <a:custGeom>
              <a:avLst/>
              <a:gdLst>
                <a:gd name="T0" fmla="*/ 0 w 27"/>
                <a:gd name="T1" fmla="*/ 0 h 8"/>
                <a:gd name="T2" fmla="*/ 0 w 27"/>
                <a:gd name="T3" fmla="*/ 0 h 8"/>
                <a:gd name="T4" fmla="*/ 4 w 27"/>
                <a:gd name="T5" fmla="*/ 0 h 8"/>
                <a:gd name="T6" fmla="*/ 10 w 27"/>
                <a:gd name="T7" fmla="*/ 1 h 8"/>
                <a:gd name="T8" fmla="*/ 13 w 27"/>
                <a:gd name="T9" fmla="*/ 1 h 8"/>
                <a:gd name="T10" fmla="*/ 17 w 27"/>
                <a:gd name="T11" fmla="*/ 2 h 8"/>
                <a:gd name="T12" fmla="*/ 20 w 27"/>
                <a:gd name="T13" fmla="*/ 2 h 8"/>
                <a:gd name="T14" fmla="*/ 23 w 27"/>
                <a:gd name="T15" fmla="*/ 4 h 8"/>
                <a:gd name="T16" fmla="*/ 25 w 27"/>
                <a:gd name="T17" fmla="*/ 5 h 8"/>
                <a:gd name="T18" fmla="*/ 26 w 27"/>
                <a:gd name="T19" fmla="*/ 7 h 8"/>
                <a:gd name="T20" fmla="*/ 21 w 27"/>
                <a:gd name="T21" fmla="*/ 7 h 8"/>
                <a:gd name="T22" fmla="*/ 22 w 27"/>
                <a:gd name="T23" fmla="*/ 7 h 8"/>
                <a:gd name="T24" fmla="*/ 20 w 27"/>
                <a:gd name="T25" fmla="*/ 7 h 8"/>
                <a:gd name="T26" fmla="*/ 19 w 27"/>
                <a:gd name="T27" fmla="*/ 6 h 8"/>
                <a:gd name="T28" fmla="*/ 16 w 27"/>
                <a:gd name="T29" fmla="*/ 6 h 8"/>
                <a:gd name="T30" fmla="*/ 13 w 27"/>
                <a:gd name="T31" fmla="*/ 5 h 8"/>
                <a:gd name="T32" fmla="*/ 9 w 27"/>
                <a:gd name="T33" fmla="*/ 5 h 8"/>
                <a:gd name="T34" fmla="*/ 4 w 27"/>
                <a:gd name="T35" fmla="*/ 4 h 8"/>
                <a:gd name="T36" fmla="*/ 0 w 27"/>
                <a:gd name="T37" fmla="*/ 4 h 8"/>
                <a:gd name="T38" fmla="*/ 0 w 27"/>
                <a:gd name="T3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 h="8">
                  <a:moveTo>
                    <a:pt x="0" y="0"/>
                  </a:moveTo>
                  <a:lnTo>
                    <a:pt x="0" y="0"/>
                  </a:lnTo>
                  <a:lnTo>
                    <a:pt x="4" y="0"/>
                  </a:lnTo>
                  <a:lnTo>
                    <a:pt x="10" y="1"/>
                  </a:lnTo>
                  <a:lnTo>
                    <a:pt x="13" y="1"/>
                  </a:lnTo>
                  <a:lnTo>
                    <a:pt x="17" y="2"/>
                  </a:lnTo>
                  <a:lnTo>
                    <a:pt x="20" y="2"/>
                  </a:lnTo>
                  <a:lnTo>
                    <a:pt x="23" y="4"/>
                  </a:lnTo>
                  <a:lnTo>
                    <a:pt x="25" y="5"/>
                  </a:lnTo>
                  <a:lnTo>
                    <a:pt x="26" y="7"/>
                  </a:lnTo>
                  <a:lnTo>
                    <a:pt x="21" y="7"/>
                  </a:lnTo>
                  <a:lnTo>
                    <a:pt x="22" y="7"/>
                  </a:lnTo>
                  <a:lnTo>
                    <a:pt x="20" y="7"/>
                  </a:lnTo>
                  <a:lnTo>
                    <a:pt x="19" y="6"/>
                  </a:lnTo>
                  <a:lnTo>
                    <a:pt x="16" y="6"/>
                  </a:lnTo>
                  <a:lnTo>
                    <a:pt x="13" y="5"/>
                  </a:lnTo>
                  <a:lnTo>
                    <a:pt x="9" y="5"/>
                  </a:lnTo>
                  <a:lnTo>
                    <a:pt x="4" y="4"/>
                  </a:lnTo>
                  <a:lnTo>
                    <a:pt x="0" y="4"/>
                  </a:lnTo>
                  <a:lnTo>
                    <a:pt x="0"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4" name="Freeform 152">
              <a:extLst>
                <a:ext uri="{FF2B5EF4-FFF2-40B4-BE49-F238E27FC236}">
                  <a16:creationId xmlns:a16="http://schemas.microsoft.com/office/drawing/2014/main" id="{E9B4F700-214B-42A2-913B-D89A8A536567}"/>
                </a:ext>
              </a:extLst>
            </p:cNvPr>
            <p:cNvSpPr>
              <a:spLocks/>
            </p:cNvSpPr>
            <p:nvPr/>
          </p:nvSpPr>
          <p:spPr bwMode="auto">
            <a:xfrm>
              <a:off x="4278" y="2837"/>
              <a:ext cx="180" cy="81"/>
            </a:xfrm>
            <a:custGeom>
              <a:avLst/>
              <a:gdLst>
                <a:gd name="T0" fmla="*/ 96 w 180"/>
                <a:gd name="T1" fmla="*/ 65 h 76"/>
                <a:gd name="T2" fmla="*/ 90 w 180"/>
                <a:gd name="T3" fmla="*/ 67 h 76"/>
                <a:gd name="T4" fmla="*/ 80 w 180"/>
                <a:gd name="T5" fmla="*/ 64 h 76"/>
                <a:gd name="T6" fmla="*/ 68 w 180"/>
                <a:gd name="T7" fmla="*/ 57 h 76"/>
                <a:gd name="T8" fmla="*/ 54 w 180"/>
                <a:gd name="T9" fmla="*/ 50 h 76"/>
                <a:gd name="T10" fmla="*/ 41 w 180"/>
                <a:gd name="T11" fmla="*/ 43 h 76"/>
                <a:gd name="T12" fmla="*/ 28 w 180"/>
                <a:gd name="T13" fmla="*/ 40 h 76"/>
                <a:gd name="T14" fmla="*/ 16 w 180"/>
                <a:gd name="T15" fmla="*/ 42 h 76"/>
                <a:gd name="T16" fmla="*/ 7 w 180"/>
                <a:gd name="T17" fmla="*/ 51 h 76"/>
                <a:gd name="T18" fmla="*/ 5 w 180"/>
                <a:gd name="T19" fmla="*/ 15 h 76"/>
                <a:gd name="T20" fmla="*/ 15 w 180"/>
                <a:gd name="T21" fmla="*/ 14 h 76"/>
                <a:gd name="T22" fmla="*/ 27 w 180"/>
                <a:gd name="T23" fmla="*/ 17 h 76"/>
                <a:gd name="T24" fmla="*/ 40 w 180"/>
                <a:gd name="T25" fmla="*/ 22 h 76"/>
                <a:gd name="T26" fmla="*/ 52 w 180"/>
                <a:gd name="T27" fmla="*/ 26 h 76"/>
                <a:gd name="T28" fmla="*/ 62 w 180"/>
                <a:gd name="T29" fmla="*/ 28 h 76"/>
                <a:gd name="T30" fmla="*/ 71 w 180"/>
                <a:gd name="T31" fmla="*/ 26 h 76"/>
                <a:gd name="T32" fmla="*/ 77 w 180"/>
                <a:gd name="T33" fmla="*/ 19 h 76"/>
                <a:gd name="T34" fmla="*/ 179 w 180"/>
                <a:gd name="T35" fmla="*/ 66 h 76"/>
                <a:gd name="T36" fmla="*/ 138 w 180"/>
                <a:gd name="T37" fmla="*/ 13 h 76"/>
                <a:gd name="T38" fmla="*/ 130 w 180"/>
                <a:gd name="T39" fmla="*/ 29 h 76"/>
                <a:gd name="T40" fmla="*/ 122 w 180"/>
                <a:gd name="T41" fmla="*/ 35 h 76"/>
                <a:gd name="T42" fmla="*/ 114 w 180"/>
                <a:gd name="T43" fmla="*/ 33 h 76"/>
                <a:gd name="T44" fmla="*/ 106 w 180"/>
                <a:gd name="T45" fmla="*/ 26 h 76"/>
                <a:gd name="T46" fmla="*/ 99 w 180"/>
                <a:gd name="T47" fmla="*/ 16 h 76"/>
                <a:gd name="T48" fmla="*/ 90 w 180"/>
                <a:gd name="T49" fmla="*/ 7 h 76"/>
                <a:gd name="T50" fmla="*/ 83 w 180"/>
                <a:gd name="T51" fmla="*/ 2 h 76"/>
                <a:gd name="T52" fmla="*/ 106 w 180"/>
                <a:gd name="T53" fmla="*/ 75 h 76"/>
                <a:gd name="T54" fmla="*/ 113 w 180"/>
                <a:gd name="T55" fmla="*/ 54 h 76"/>
                <a:gd name="T56" fmla="*/ 121 w 180"/>
                <a:gd name="T57" fmla="*/ 43 h 76"/>
                <a:gd name="T58" fmla="*/ 130 w 180"/>
                <a:gd name="T59" fmla="*/ 41 h 76"/>
                <a:gd name="T60" fmla="*/ 139 w 180"/>
                <a:gd name="T61" fmla="*/ 44 h 76"/>
                <a:gd name="T62" fmla="*/ 150 w 180"/>
                <a:gd name="T63" fmla="*/ 51 h 76"/>
                <a:gd name="T64" fmla="*/ 159 w 180"/>
                <a:gd name="T65" fmla="*/ 59 h 76"/>
                <a:gd name="T66" fmla="*/ 169 w 180"/>
                <a:gd name="T67" fmla="*/ 64 h 76"/>
                <a:gd name="T68" fmla="*/ 179 w 180"/>
                <a:gd name="T69" fmla="*/ 6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0" h="76">
                  <a:moveTo>
                    <a:pt x="78" y="12"/>
                  </a:moveTo>
                  <a:lnTo>
                    <a:pt x="96" y="65"/>
                  </a:lnTo>
                  <a:lnTo>
                    <a:pt x="93" y="67"/>
                  </a:lnTo>
                  <a:lnTo>
                    <a:pt x="90" y="67"/>
                  </a:lnTo>
                  <a:lnTo>
                    <a:pt x="85" y="66"/>
                  </a:lnTo>
                  <a:lnTo>
                    <a:pt x="80" y="64"/>
                  </a:lnTo>
                  <a:lnTo>
                    <a:pt x="74" y="61"/>
                  </a:lnTo>
                  <a:lnTo>
                    <a:pt x="68" y="57"/>
                  </a:lnTo>
                  <a:lnTo>
                    <a:pt x="62" y="54"/>
                  </a:lnTo>
                  <a:lnTo>
                    <a:pt x="54" y="50"/>
                  </a:lnTo>
                  <a:lnTo>
                    <a:pt x="47" y="46"/>
                  </a:lnTo>
                  <a:lnTo>
                    <a:pt x="41" y="43"/>
                  </a:lnTo>
                  <a:lnTo>
                    <a:pt x="34" y="42"/>
                  </a:lnTo>
                  <a:lnTo>
                    <a:pt x="28" y="40"/>
                  </a:lnTo>
                  <a:lnTo>
                    <a:pt x="22" y="41"/>
                  </a:lnTo>
                  <a:lnTo>
                    <a:pt x="16" y="42"/>
                  </a:lnTo>
                  <a:lnTo>
                    <a:pt x="11" y="46"/>
                  </a:lnTo>
                  <a:lnTo>
                    <a:pt x="7" y="51"/>
                  </a:lnTo>
                  <a:lnTo>
                    <a:pt x="0" y="16"/>
                  </a:lnTo>
                  <a:lnTo>
                    <a:pt x="5" y="15"/>
                  </a:lnTo>
                  <a:lnTo>
                    <a:pt x="10" y="14"/>
                  </a:lnTo>
                  <a:lnTo>
                    <a:pt x="15" y="14"/>
                  </a:lnTo>
                  <a:lnTo>
                    <a:pt x="21" y="15"/>
                  </a:lnTo>
                  <a:lnTo>
                    <a:pt x="27" y="17"/>
                  </a:lnTo>
                  <a:lnTo>
                    <a:pt x="33" y="20"/>
                  </a:lnTo>
                  <a:lnTo>
                    <a:pt x="40" y="22"/>
                  </a:lnTo>
                  <a:lnTo>
                    <a:pt x="46" y="24"/>
                  </a:lnTo>
                  <a:lnTo>
                    <a:pt x="52" y="26"/>
                  </a:lnTo>
                  <a:lnTo>
                    <a:pt x="57" y="28"/>
                  </a:lnTo>
                  <a:lnTo>
                    <a:pt x="62" y="28"/>
                  </a:lnTo>
                  <a:lnTo>
                    <a:pt x="67" y="28"/>
                  </a:lnTo>
                  <a:lnTo>
                    <a:pt x="71" y="26"/>
                  </a:lnTo>
                  <a:lnTo>
                    <a:pt x="74" y="23"/>
                  </a:lnTo>
                  <a:lnTo>
                    <a:pt x="77" y="19"/>
                  </a:lnTo>
                  <a:lnTo>
                    <a:pt x="78" y="12"/>
                  </a:lnTo>
                  <a:lnTo>
                    <a:pt x="179" y="66"/>
                  </a:lnTo>
                  <a:lnTo>
                    <a:pt x="144" y="0"/>
                  </a:lnTo>
                  <a:lnTo>
                    <a:pt x="138" y="13"/>
                  </a:lnTo>
                  <a:lnTo>
                    <a:pt x="134" y="23"/>
                  </a:lnTo>
                  <a:lnTo>
                    <a:pt x="130" y="29"/>
                  </a:lnTo>
                  <a:lnTo>
                    <a:pt x="126" y="33"/>
                  </a:lnTo>
                  <a:lnTo>
                    <a:pt x="122" y="35"/>
                  </a:lnTo>
                  <a:lnTo>
                    <a:pt x="118" y="35"/>
                  </a:lnTo>
                  <a:lnTo>
                    <a:pt x="114" y="33"/>
                  </a:lnTo>
                  <a:lnTo>
                    <a:pt x="110" y="29"/>
                  </a:lnTo>
                  <a:lnTo>
                    <a:pt x="106" y="26"/>
                  </a:lnTo>
                  <a:lnTo>
                    <a:pt x="102" y="21"/>
                  </a:lnTo>
                  <a:lnTo>
                    <a:pt x="99" y="16"/>
                  </a:lnTo>
                  <a:lnTo>
                    <a:pt x="94" y="11"/>
                  </a:lnTo>
                  <a:lnTo>
                    <a:pt x="90" y="7"/>
                  </a:lnTo>
                  <a:lnTo>
                    <a:pt x="86" y="4"/>
                  </a:lnTo>
                  <a:lnTo>
                    <a:pt x="83" y="2"/>
                  </a:lnTo>
                  <a:lnTo>
                    <a:pt x="79" y="1"/>
                  </a:lnTo>
                  <a:lnTo>
                    <a:pt x="106" y="75"/>
                  </a:lnTo>
                  <a:lnTo>
                    <a:pt x="109" y="63"/>
                  </a:lnTo>
                  <a:lnTo>
                    <a:pt x="113" y="54"/>
                  </a:lnTo>
                  <a:lnTo>
                    <a:pt x="117" y="47"/>
                  </a:lnTo>
                  <a:lnTo>
                    <a:pt x="121" y="43"/>
                  </a:lnTo>
                  <a:lnTo>
                    <a:pt x="125" y="41"/>
                  </a:lnTo>
                  <a:lnTo>
                    <a:pt x="130" y="41"/>
                  </a:lnTo>
                  <a:lnTo>
                    <a:pt x="135" y="42"/>
                  </a:lnTo>
                  <a:lnTo>
                    <a:pt x="139" y="44"/>
                  </a:lnTo>
                  <a:lnTo>
                    <a:pt x="144" y="47"/>
                  </a:lnTo>
                  <a:lnTo>
                    <a:pt x="150" y="51"/>
                  </a:lnTo>
                  <a:lnTo>
                    <a:pt x="155" y="55"/>
                  </a:lnTo>
                  <a:lnTo>
                    <a:pt x="159" y="59"/>
                  </a:lnTo>
                  <a:lnTo>
                    <a:pt x="165" y="62"/>
                  </a:lnTo>
                  <a:lnTo>
                    <a:pt x="169" y="64"/>
                  </a:lnTo>
                  <a:lnTo>
                    <a:pt x="174" y="66"/>
                  </a:lnTo>
                  <a:lnTo>
                    <a:pt x="179" y="66"/>
                  </a:lnTo>
                  <a:lnTo>
                    <a:pt x="78" y="12"/>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5" name="Freeform 153">
              <a:extLst>
                <a:ext uri="{FF2B5EF4-FFF2-40B4-BE49-F238E27FC236}">
                  <a16:creationId xmlns:a16="http://schemas.microsoft.com/office/drawing/2014/main" id="{7A3C7277-09D5-44F1-B316-32DBC27EDE1C}"/>
                </a:ext>
              </a:extLst>
            </p:cNvPr>
            <p:cNvSpPr>
              <a:spLocks/>
            </p:cNvSpPr>
            <p:nvPr/>
          </p:nvSpPr>
          <p:spPr bwMode="auto">
            <a:xfrm>
              <a:off x="4300" y="2845"/>
              <a:ext cx="96" cy="64"/>
            </a:xfrm>
            <a:custGeom>
              <a:avLst/>
              <a:gdLst>
                <a:gd name="T0" fmla="*/ 9 w 96"/>
                <a:gd name="T1" fmla="*/ 3 h 60"/>
                <a:gd name="T2" fmla="*/ 5 w 96"/>
                <a:gd name="T3" fmla="*/ 8 h 60"/>
                <a:gd name="T4" fmla="*/ 2 w 96"/>
                <a:gd name="T5" fmla="*/ 15 h 60"/>
                <a:gd name="T6" fmla="*/ 0 w 96"/>
                <a:gd name="T7" fmla="*/ 26 h 60"/>
                <a:gd name="T8" fmla="*/ 0 w 96"/>
                <a:gd name="T9" fmla="*/ 37 h 60"/>
                <a:gd name="T10" fmla="*/ 2 w 96"/>
                <a:gd name="T11" fmla="*/ 47 h 60"/>
                <a:gd name="T12" fmla="*/ 5 w 96"/>
                <a:gd name="T13" fmla="*/ 54 h 60"/>
                <a:gd name="T14" fmla="*/ 9 w 96"/>
                <a:gd name="T15" fmla="*/ 59 h 60"/>
                <a:gd name="T16" fmla="*/ 13 w 96"/>
                <a:gd name="T17" fmla="*/ 59 h 60"/>
                <a:gd name="T18" fmla="*/ 17 w 96"/>
                <a:gd name="T19" fmla="*/ 54 h 60"/>
                <a:gd name="T20" fmla="*/ 20 w 96"/>
                <a:gd name="T21" fmla="*/ 47 h 60"/>
                <a:gd name="T22" fmla="*/ 21 w 96"/>
                <a:gd name="T23" fmla="*/ 37 h 60"/>
                <a:gd name="T24" fmla="*/ 21 w 96"/>
                <a:gd name="T25" fmla="*/ 26 h 60"/>
                <a:gd name="T26" fmla="*/ 20 w 96"/>
                <a:gd name="T27" fmla="*/ 15 h 60"/>
                <a:gd name="T28" fmla="*/ 17 w 96"/>
                <a:gd name="T29" fmla="*/ 8 h 60"/>
                <a:gd name="T30" fmla="*/ 13 w 96"/>
                <a:gd name="T31" fmla="*/ 3 h 60"/>
                <a:gd name="T32" fmla="*/ 85 w 96"/>
                <a:gd name="T33" fmla="*/ 0 h 60"/>
                <a:gd name="T34" fmla="*/ 82 w 96"/>
                <a:gd name="T35" fmla="*/ 2 h 60"/>
                <a:gd name="T36" fmla="*/ 79 w 96"/>
                <a:gd name="T37" fmla="*/ 8 h 60"/>
                <a:gd name="T38" fmla="*/ 77 w 96"/>
                <a:gd name="T39" fmla="*/ 17 h 60"/>
                <a:gd name="T40" fmla="*/ 76 w 96"/>
                <a:gd name="T41" fmla="*/ 26 h 60"/>
                <a:gd name="T42" fmla="*/ 77 w 96"/>
                <a:gd name="T43" fmla="*/ 36 h 60"/>
                <a:gd name="T44" fmla="*/ 79 w 96"/>
                <a:gd name="T45" fmla="*/ 44 h 60"/>
                <a:gd name="T46" fmla="*/ 82 w 96"/>
                <a:gd name="T47" fmla="*/ 50 h 60"/>
                <a:gd name="T48" fmla="*/ 85 w 96"/>
                <a:gd name="T49" fmla="*/ 52 h 60"/>
                <a:gd name="T50" fmla="*/ 89 w 96"/>
                <a:gd name="T51" fmla="*/ 50 h 60"/>
                <a:gd name="T52" fmla="*/ 92 w 96"/>
                <a:gd name="T53" fmla="*/ 44 h 60"/>
                <a:gd name="T54" fmla="*/ 94 w 96"/>
                <a:gd name="T55" fmla="*/ 36 h 60"/>
                <a:gd name="T56" fmla="*/ 95 w 96"/>
                <a:gd name="T57" fmla="*/ 26 h 60"/>
                <a:gd name="T58" fmla="*/ 94 w 96"/>
                <a:gd name="T59" fmla="*/ 17 h 60"/>
                <a:gd name="T60" fmla="*/ 92 w 96"/>
                <a:gd name="T61" fmla="*/ 8 h 60"/>
                <a:gd name="T62" fmla="*/ 89 w 96"/>
                <a:gd name="T63" fmla="*/ 2 h 60"/>
                <a:gd name="T64" fmla="*/ 85 w 96"/>
                <a:gd name="T6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6" h="60">
                  <a:moveTo>
                    <a:pt x="11" y="2"/>
                  </a:moveTo>
                  <a:lnTo>
                    <a:pt x="9" y="3"/>
                  </a:lnTo>
                  <a:lnTo>
                    <a:pt x="7" y="5"/>
                  </a:lnTo>
                  <a:lnTo>
                    <a:pt x="5" y="8"/>
                  </a:lnTo>
                  <a:lnTo>
                    <a:pt x="3" y="11"/>
                  </a:lnTo>
                  <a:lnTo>
                    <a:pt x="2" y="15"/>
                  </a:lnTo>
                  <a:lnTo>
                    <a:pt x="1" y="20"/>
                  </a:lnTo>
                  <a:lnTo>
                    <a:pt x="0" y="26"/>
                  </a:lnTo>
                  <a:lnTo>
                    <a:pt x="0" y="31"/>
                  </a:lnTo>
                  <a:lnTo>
                    <a:pt x="0" y="37"/>
                  </a:lnTo>
                  <a:lnTo>
                    <a:pt x="1" y="42"/>
                  </a:lnTo>
                  <a:lnTo>
                    <a:pt x="2" y="47"/>
                  </a:lnTo>
                  <a:lnTo>
                    <a:pt x="3" y="51"/>
                  </a:lnTo>
                  <a:lnTo>
                    <a:pt x="5" y="54"/>
                  </a:lnTo>
                  <a:lnTo>
                    <a:pt x="7" y="57"/>
                  </a:lnTo>
                  <a:lnTo>
                    <a:pt x="9" y="59"/>
                  </a:lnTo>
                  <a:lnTo>
                    <a:pt x="11" y="59"/>
                  </a:lnTo>
                  <a:lnTo>
                    <a:pt x="13" y="59"/>
                  </a:lnTo>
                  <a:lnTo>
                    <a:pt x="15" y="57"/>
                  </a:lnTo>
                  <a:lnTo>
                    <a:pt x="17" y="54"/>
                  </a:lnTo>
                  <a:lnTo>
                    <a:pt x="18" y="51"/>
                  </a:lnTo>
                  <a:lnTo>
                    <a:pt x="20" y="47"/>
                  </a:lnTo>
                  <a:lnTo>
                    <a:pt x="21" y="42"/>
                  </a:lnTo>
                  <a:lnTo>
                    <a:pt x="21" y="37"/>
                  </a:lnTo>
                  <a:lnTo>
                    <a:pt x="21" y="31"/>
                  </a:lnTo>
                  <a:lnTo>
                    <a:pt x="21" y="26"/>
                  </a:lnTo>
                  <a:lnTo>
                    <a:pt x="21" y="20"/>
                  </a:lnTo>
                  <a:lnTo>
                    <a:pt x="20" y="15"/>
                  </a:lnTo>
                  <a:lnTo>
                    <a:pt x="18" y="11"/>
                  </a:lnTo>
                  <a:lnTo>
                    <a:pt x="17" y="8"/>
                  </a:lnTo>
                  <a:lnTo>
                    <a:pt x="15" y="5"/>
                  </a:lnTo>
                  <a:lnTo>
                    <a:pt x="13" y="3"/>
                  </a:lnTo>
                  <a:lnTo>
                    <a:pt x="11" y="2"/>
                  </a:lnTo>
                  <a:lnTo>
                    <a:pt x="85" y="0"/>
                  </a:lnTo>
                  <a:lnTo>
                    <a:pt x="84" y="1"/>
                  </a:lnTo>
                  <a:lnTo>
                    <a:pt x="82" y="2"/>
                  </a:lnTo>
                  <a:lnTo>
                    <a:pt x="80" y="5"/>
                  </a:lnTo>
                  <a:lnTo>
                    <a:pt x="79" y="8"/>
                  </a:lnTo>
                  <a:lnTo>
                    <a:pt x="78" y="12"/>
                  </a:lnTo>
                  <a:lnTo>
                    <a:pt x="77" y="17"/>
                  </a:lnTo>
                  <a:lnTo>
                    <a:pt x="76" y="20"/>
                  </a:lnTo>
                  <a:lnTo>
                    <a:pt x="76" y="26"/>
                  </a:lnTo>
                  <a:lnTo>
                    <a:pt x="76" y="31"/>
                  </a:lnTo>
                  <a:lnTo>
                    <a:pt x="77" y="36"/>
                  </a:lnTo>
                  <a:lnTo>
                    <a:pt x="78" y="40"/>
                  </a:lnTo>
                  <a:lnTo>
                    <a:pt x="79" y="44"/>
                  </a:lnTo>
                  <a:lnTo>
                    <a:pt x="80" y="47"/>
                  </a:lnTo>
                  <a:lnTo>
                    <a:pt x="82" y="50"/>
                  </a:lnTo>
                  <a:lnTo>
                    <a:pt x="84" y="51"/>
                  </a:lnTo>
                  <a:lnTo>
                    <a:pt x="85" y="52"/>
                  </a:lnTo>
                  <a:lnTo>
                    <a:pt x="88" y="51"/>
                  </a:lnTo>
                  <a:lnTo>
                    <a:pt x="89" y="50"/>
                  </a:lnTo>
                  <a:lnTo>
                    <a:pt x="91" y="47"/>
                  </a:lnTo>
                  <a:lnTo>
                    <a:pt x="92" y="44"/>
                  </a:lnTo>
                  <a:lnTo>
                    <a:pt x="94" y="40"/>
                  </a:lnTo>
                  <a:lnTo>
                    <a:pt x="94" y="36"/>
                  </a:lnTo>
                  <a:lnTo>
                    <a:pt x="95" y="31"/>
                  </a:lnTo>
                  <a:lnTo>
                    <a:pt x="95" y="26"/>
                  </a:lnTo>
                  <a:lnTo>
                    <a:pt x="95" y="20"/>
                  </a:lnTo>
                  <a:lnTo>
                    <a:pt x="94" y="17"/>
                  </a:lnTo>
                  <a:lnTo>
                    <a:pt x="94" y="12"/>
                  </a:lnTo>
                  <a:lnTo>
                    <a:pt x="92" y="8"/>
                  </a:lnTo>
                  <a:lnTo>
                    <a:pt x="91" y="5"/>
                  </a:lnTo>
                  <a:lnTo>
                    <a:pt x="89" y="2"/>
                  </a:lnTo>
                  <a:lnTo>
                    <a:pt x="88" y="1"/>
                  </a:lnTo>
                  <a:lnTo>
                    <a:pt x="85" y="0"/>
                  </a:lnTo>
                  <a:lnTo>
                    <a:pt x="11" y="2"/>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6" name="Freeform 154">
              <a:extLst>
                <a:ext uri="{FF2B5EF4-FFF2-40B4-BE49-F238E27FC236}">
                  <a16:creationId xmlns:a16="http://schemas.microsoft.com/office/drawing/2014/main" id="{509E2135-7202-4036-A995-1FE20AB164F5}"/>
                </a:ext>
              </a:extLst>
            </p:cNvPr>
            <p:cNvSpPr>
              <a:spLocks/>
            </p:cNvSpPr>
            <p:nvPr/>
          </p:nvSpPr>
          <p:spPr bwMode="auto">
            <a:xfrm>
              <a:off x="4298" y="2843"/>
              <a:ext cx="11" cy="35"/>
            </a:xfrm>
            <a:custGeom>
              <a:avLst/>
              <a:gdLst>
                <a:gd name="T0" fmla="*/ 0 w 11"/>
                <a:gd name="T1" fmla="*/ 32 h 33"/>
                <a:gd name="T2" fmla="*/ 0 w 11"/>
                <a:gd name="T3" fmla="*/ 32 h 33"/>
                <a:gd name="T4" fmla="*/ 0 w 11"/>
                <a:gd name="T5" fmla="*/ 26 h 33"/>
                <a:gd name="T6" fmla="*/ 1 w 11"/>
                <a:gd name="T7" fmla="*/ 20 h 33"/>
                <a:gd name="T8" fmla="*/ 2 w 11"/>
                <a:gd name="T9" fmla="*/ 15 h 33"/>
                <a:gd name="T10" fmla="*/ 3 w 11"/>
                <a:gd name="T11" fmla="*/ 11 h 33"/>
                <a:gd name="T12" fmla="*/ 4 w 11"/>
                <a:gd name="T13" fmla="*/ 7 h 33"/>
                <a:gd name="T14" fmla="*/ 5 w 11"/>
                <a:gd name="T15" fmla="*/ 3 h 33"/>
                <a:gd name="T16" fmla="*/ 7 w 11"/>
                <a:gd name="T17" fmla="*/ 1 h 33"/>
                <a:gd name="T18" fmla="*/ 10 w 11"/>
                <a:gd name="T19" fmla="*/ 0 h 33"/>
                <a:gd name="T20" fmla="*/ 10 w 11"/>
                <a:gd name="T21" fmla="*/ 6 h 33"/>
                <a:gd name="T22" fmla="*/ 9 w 11"/>
                <a:gd name="T23" fmla="*/ 6 h 33"/>
                <a:gd name="T24" fmla="*/ 8 w 11"/>
                <a:gd name="T25" fmla="*/ 8 h 33"/>
                <a:gd name="T26" fmla="*/ 7 w 11"/>
                <a:gd name="T27" fmla="*/ 9 h 33"/>
                <a:gd name="T28" fmla="*/ 6 w 11"/>
                <a:gd name="T29" fmla="*/ 13 h 33"/>
                <a:gd name="T30" fmla="*/ 6 w 11"/>
                <a:gd name="T31" fmla="*/ 17 h 33"/>
                <a:gd name="T32" fmla="*/ 5 w 11"/>
                <a:gd name="T33" fmla="*/ 21 h 33"/>
                <a:gd name="T34" fmla="*/ 4 w 11"/>
                <a:gd name="T35" fmla="*/ 27 h 33"/>
                <a:gd name="T36" fmla="*/ 4 w 11"/>
                <a:gd name="T37" fmla="*/ 32 h 33"/>
                <a:gd name="T38" fmla="*/ 0 w 11"/>
                <a:gd name="T39"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 h="33">
                  <a:moveTo>
                    <a:pt x="0" y="32"/>
                  </a:moveTo>
                  <a:lnTo>
                    <a:pt x="0" y="32"/>
                  </a:lnTo>
                  <a:lnTo>
                    <a:pt x="0" y="26"/>
                  </a:lnTo>
                  <a:lnTo>
                    <a:pt x="1" y="20"/>
                  </a:lnTo>
                  <a:lnTo>
                    <a:pt x="2" y="15"/>
                  </a:lnTo>
                  <a:lnTo>
                    <a:pt x="3" y="11"/>
                  </a:lnTo>
                  <a:lnTo>
                    <a:pt x="4" y="7"/>
                  </a:lnTo>
                  <a:lnTo>
                    <a:pt x="5" y="3"/>
                  </a:lnTo>
                  <a:lnTo>
                    <a:pt x="7" y="1"/>
                  </a:lnTo>
                  <a:lnTo>
                    <a:pt x="10" y="0"/>
                  </a:lnTo>
                  <a:lnTo>
                    <a:pt x="10" y="6"/>
                  </a:lnTo>
                  <a:lnTo>
                    <a:pt x="9" y="6"/>
                  </a:lnTo>
                  <a:lnTo>
                    <a:pt x="8" y="8"/>
                  </a:lnTo>
                  <a:lnTo>
                    <a:pt x="7" y="9"/>
                  </a:lnTo>
                  <a:lnTo>
                    <a:pt x="6" y="13"/>
                  </a:lnTo>
                  <a:lnTo>
                    <a:pt x="6" y="17"/>
                  </a:lnTo>
                  <a:lnTo>
                    <a:pt x="5" y="21"/>
                  </a:lnTo>
                  <a:lnTo>
                    <a:pt x="4" y="27"/>
                  </a:lnTo>
                  <a:lnTo>
                    <a:pt x="4" y="32"/>
                  </a:lnTo>
                  <a:lnTo>
                    <a:pt x="0" y="32"/>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 name="Freeform 155">
              <a:extLst>
                <a:ext uri="{FF2B5EF4-FFF2-40B4-BE49-F238E27FC236}">
                  <a16:creationId xmlns:a16="http://schemas.microsoft.com/office/drawing/2014/main" id="{8DFC970F-FAF2-4844-A078-2C7EC10AECC2}"/>
                </a:ext>
              </a:extLst>
            </p:cNvPr>
            <p:cNvSpPr>
              <a:spLocks/>
            </p:cNvSpPr>
            <p:nvPr/>
          </p:nvSpPr>
          <p:spPr bwMode="auto">
            <a:xfrm>
              <a:off x="4298" y="2883"/>
              <a:ext cx="11" cy="30"/>
            </a:xfrm>
            <a:custGeom>
              <a:avLst/>
              <a:gdLst>
                <a:gd name="T0" fmla="*/ 10 w 11"/>
                <a:gd name="T1" fmla="*/ 27 h 28"/>
                <a:gd name="T2" fmla="*/ 10 w 11"/>
                <a:gd name="T3" fmla="*/ 27 h 28"/>
                <a:gd name="T4" fmla="*/ 7 w 11"/>
                <a:gd name="T5" fmla="*/ 26 h 28"/>
                <a:gd name="T6" fmla="*/ 5 w 11"/>
                <a:gd name="T7" fmla="*/ 24 h 28"/>
                <a:gd name="T8" fmla="*/ 4 w 11"/>
                <a:gd name="T9" fmla="*/ 21 h 28"/>
                <a:gd name="T10" fmla="*/ 3 w 11"/>
                <a:gd name="T11" fmla="*/ 19 h 28"/>
                <a:gd name="T12" fmla="*/ 2 w 11"/>
                <a:gd name="T13" fmla="*/ 15 h 28"/>
                <a:gd name="T14" fmla="*/ 1 w 11"/>
                <a:gd name="T15" fmla="*/ 10 h 28"/>
                <a:gd name="T16" fmla="*/ 0 w 11"/>
                <a:gd name="T17" fmla="*/ 5 h 28"/>
                <a:gd name="T18" fmla="*/ 0 w 11"/>
                <a:gd name="T19" fmla="*/ 0 h 28"/>
                <a:gd name="T20" fmla="*/ 4 w 11"/>
                <a:gd name="T21" fmla="*/ 0 h 28"/>
                <a:gd name="T22" fmla="*/ 4 w 11"/>
                <a:gd name="T23" fmla="*/ 4 h 28"/>
                <a:gd name="T24" fmla="*/ 5 w 11"/>
                <a:gd name="T25" fmla="*/ 9 h 28"/>
                <a:gd name="T26" fmla="*/ 6 w 11"/>
                <a:gd name="T27" fmla="*/ 13 h 28"/>
                <a:gd name="T28" fmla="*/ 6 w 11"/>
                <a:gd name="T29" fmla="*/ 16 h 28"/>
                <a:gd name="T30" fmla="*/ 7 w 11"/>
                <a:gd name="T31" fmla="*/ 19 h 28"/>
                <a:gd name="T32" fmla="*/ 8 w 11"/>
                <a:gd name="T33" fmla="*/ 21 h 28"/>
                <a:gd name="T34" fmla="*/ 9 w 11"/>
                <a:gd name="T35" fmla="*/ 21 h 28"/>
                <a:gd name="T36" fmla="*/ 10 w 11"/>
                <a:gd name="T37" fmla="*/ 21 h 28"/>
                <a:gd name="T38" fmla="*/ 10 w 11"/>
                <a:gd name="T39"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 h="28">
                  <a:moveTo>
                    <a:pt x="10" y="27"/>
                  </a:moveTo>
                  <a:lnTo>
                    <a:pt x="10" y="27"/>
                  </a:lnTo>
                  <a:lnTo>
                    <a:pt x="7" y="26"/>
                  </a:lnTo>
                  <a:lnTo>
                    <a:pt x="5" y="24"/>
                  </a:lnTo>
                  <a:lnTo>
                    <a:pt x="4" y="21"/>
                  </a:lnTo>
                  <a:lnTo>
                    <a:pt x="3" y="19"/>
                  </a:lnTo>
                  <a:lnTo>
                    <a:pt x="2" y="15"/>
                  </a:lnTo>
                  <a:lnTo>
                    <a:pt x="1" y="10"/>
                  </a:lnTo>
                  <a:lnTo>
                    <a:pt x="0" y="5"/>
                  </a:lnTo>
                  <a:lnTo>
                    <a:pt x="0" y="0"/>
                  </a:lnTo>
                  <a:lnTo>
                    <a:pt x="4" y="0"/>
                  </a:lnTo>
                  <a:lnTo>
                    <a:pt x="4" y="4"/>
                  </a:lnTo>
                  <a:lnTo>
                    <a:pt x="5" y="9"/>
                  </a:lnTo>
                  <a:lnTo>
                    <a:pt x="6" y="13"/>
                  </a:lnTo>
                  <a:lnTo>
                    <a:pt x="6" y="16"/>
                  </a:lnTo>
                  <a:lnTo>
                    <a:pt x="7" y="19"/>
                  </a:lnTo>
                  <a:lnTo>
                    <a:pt x="8" y="21"/>
                  </a:lnTo>
                  <a:lnTo>
                    <a:pt x="9" y="21"/>
                  </a:lnTo>
                  <a:lnTo>
                    <a:pt x="10" y="21"/>
                  </a:lnTo>
                  <a:lnTo>
                    <a:pt x="10" y="27"/>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8" name="Freeform 156">
              <a:extLst>
                <a:ext uri="{FF2B5EF4-FFF2-40B4-BE49-F238E27FC236}">
                  <a16:creationId xmlns:a16="http://schemas.microsoft.com/office/drawing/2014/main" id="{5B1C1A7D-8917-4196-BCFD-24A45CE92C88}"/>
                </a:ext>
              </a:extLst>
            </p:cNvPr>
            <p:cNvSpPr>
              <a:spLocks/>
            </p:cNvSpPr>
            <p:nvPr/>
          </p:nvSpPr>
          <p:spPr bwMode="auto">
            <a:xfrm>
              <a:off x="4313" y="2883"/>
              <a:ext cx="10" cy="30"/>
            </a:xfrm>
            <a:custGeom>
              <a:avLst/>
              <a:gdLst>
                <a:gd name="T0" fmla="*/ 9 w 10"/>
                <a:gd name="T1" fmla="*/ 0 h 28"/>
                <a:gd name="T2" fmla="*/ 9 w 10"/>
                <a:gd name="T3" fmla="*/ 0 h 28"/>
                <a:gd name="T4" fmla="*/ 9 w 10"/>
                <a:gd name="T5" fmla="*/ 5 h 28"/>
                <a:gd name="T6" fmla="*/ 9 w 10"/>
                <a:gd name="T7" fmla="*/ 10 h 28"/>
                <a:gd name="T8" fmla="*/ 8 w 10"/>
                <a:gd name="T9" fmla="*/ 15 h 28"/>
                <a:gd name="T10" fmla="*/ 7 w 10"/>
                <a:gd name="T11" fmla="*/ 19 h 28"/>
                <a:gd name="T12" fmla="*/ 6 w 10"/>
                <a:gd name="T13" fmla="*/ 21 h 28"/>
                <a:gd name="T14" fmla="*/ 4 w 10"/>
                <a:gd name="T15" fmla="*/ 24 h 28"/>
                <a:gd name="T16" fmla="*/ 2 w 10"/>
                <a:gd name="T17" fmla="*/ 26 h 28"/>
                <a:gd name="T18" fmla="*/ 0 w 10"/>
                <a:gd name="T19" fmla="*/ 27 h 28"/>
                <a:gd name="T20" fmla="*/ 0 w 10"/>
                <a:gd name="T21" fmla="*/ 21 h 28"/>
                <a:gd name="T22" fmla="*/ 1 w 10"/>
                <a:gd name="T23" fmla="*/ 21 h 28"/>
                <a:gd name="T24" fmla="*/ 2 w 10"/>
                <a:gd name="T25" fmla="*/ 21 h 28"/>
                <a:gd name="T26" fmla="*/ 2 w 10"/>
                <a:gd name="T27" fmla="*/ 19 h 28"/>
                <a:gd name="T28" fmla="*/ 4 w 10"/>
                <a:gd name="T29" fmla="*/ 16 h 28"/>
                <a:gd name="T30" fmla="*/ 4 w 10"/>
                <a:gd name="T31" fmla="*/ 13 h 28"/>
                <a:gd name="T32" fmla="*/ 5 w 10"/>
                <a:gd name="T33" fmla="*/ 9 h 28"/>
                <a:gd name="T34" fmla="*/ 5 w 10"/>
                <a:gd name="T35" fmla="*/ 4 h 28"/>
                <a:gd name="T36" fmla="*/ 5 w 10"/>
                <a:gd name="T37" fmla="*/ 0 h 28"/>
                <a:gd name="T38" fmla="*/ 9 w 10"/>
                <a:gd name="T3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28">
                  <a:moveTo>
                    <a:pt x="9" y="0"/>
                  </a:moveTo>
                  <a:lnTo>
                    <a:pt x="9" y="0"/>
                  </a:lnTo>
                  <a:lnTo>
                    <a:pt x="9" y="5"/>
                  </a:lnTo>
                  <a:lnTo>
                    <a:pt x="9" y="10"/>
                  </a:lnTo>
                  <a:lnTo>
                    <a:pt x="8" y="15"/>
                  </a:lnTo>
                  <a:lnTo>
                    <a:pt x="7" y="19"/>
                  </a:lnTo>
                  <a:lnTo>
                    <a:pt x="6" y="21"/>
                  </a:lnTo>
                  <a:lnTo>
                    <a:pt x="4" y="24"/>
                  </a:lnTo>
                  <a:lnTo>
                    <a:pt x="2" y="26"/>
                  </a:lnTo>
                  <a:lnTo>
                    <a:pt x="0" y="27"/>
                  </a:lnTo>
                  <a:lnTo>
                    <a:pt x="0" y="21"/>
                  </a:lnTo>
                  <a:lnTo>
                    <a:pt x="1" y="21"/>
                  </a:lnTo>
                  <a:lnTo>
                    <a:pt x="2" y="21"/>
                  </a:lnTo>
                  <a:lnTo>
                    <a:pt x="2" y="19"/>
                  </a:lnTo>
                  <a:lnTo>
                    <a:pt x="4" y="16"/>
                  </a:lnTo>
                  <a:lnTo>
                    <a:pt x="4" y="13"/>
                  </a:lnTo>
                  <a:lnTo>
                    <a:pt x="5" y="9"/>
                  </a:lnTo>
                  <a:lnTo>
                    <a:pt x="5" y="4"/>
                  </a:lnTo>
                  <a:lnTo>
                    <a:pt x="5" y="0"/>
                  </a:lnTo>
                  <a:lnTo>
                    <a:pt x="9"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 name="Freeform 157">
              <a:extLst>
                <a:ext uri="{FF2B5EF4-FFF2-40B4-BE49-F238E27FC236}">
                  <a16:creationId xmlns:a16="http://schemas.microsoft.com/office/drawing/2014/main" id="{6E58AAD1-C112-4976-B3DD-01DE26BDD2E0}"/>
                </a:ext>
              </a:extLst>
            </p:cNvPr>
            <p:cNvSpPr>
              <a:spLocks/>
            </p:cNvSpPr>
            <p:nvPr/>
          </p:nvSpPr>
          <p:spPr bwMode="auto">
            <a:xfrm>
              <a:off x="4313" y="2843"/>
              <a:ext cx="10" cy="35"/>
            </a:xfrm>
            <a:custGeom>
              <a:avLst/>
              <a:gdLst>
                <a:gd name="T0" fmla="*/ 0 w 10"/>
                <a:gd name="T1" fmla="*/ 0 h 33"/>
                <a:gd name="T2" fmla="*/ 0 w 10"/>
                <a:gd name="T3" fmla="*/ 0 h 33"/>
                <a:gd name="T4" fmla="*/ 2 w 10"/>
                <a:gd name="T5" fmla="*/ 1 h 33"/>
                <a:gd name="T6" fmla="*/ 4 w 10"/>
                <a:gd name="T7" fmla="*/ 3 h 33"/>
                <a:gd name="T8" fmla="*/ 6 w 10"/>
                <a:gd name="T9" fmla="*/ 7 h 33"/>
                <a:gd name="T10" fmla="*/ 7 w 10"/>
                <a:gd name="T11" fmla="*/ 11 h 33"/>
                <a:gd name="T12" fmla="*/ 8 w 10"/>
                <a:gd name="T13" fmla="*/ 15 h 33"/>
                <a:gd name="T14" fmla="*/ 9 w 10"/>
                <a:gd name="T15" fmla="*/ 20 h 33"/>
                <a:gd name="T16" fmla="*/ 9 w 10"/>
                <a:gd name="T17" fmla="*/ 26 h 33"/>
                <a:gd name="T18" fmla="*/ 9 w 10"/>
                <a:gd name="T19" fmla="*/ 32 h 33"/>
                <a:gd name="T20" fmla="*/ 5 w 10"/>
                <a:gd name="T21" fmla="*/ 32 h 33"/>
                <a:gd name="T22" fmla="*/ 5 w 10"/>
                <a:gd name="T23" fmla="*/ 27 h 33"/>
                <a:gd name="T24" fmla="*/ 5 w 10"/>
                <a:gd name="T25" fmla="*/ 21 h 33"/>
                <a:gd name="T26" fmla="*/ 4 w 10"/>
                <a:gd name="T27" fmla="*/ 17 h 33"/>
                <a:gd name="T28" fmla="*/ 4 w 10"/>
                <a:gd name="T29" fmla="*/ 13 h 33"/>
                <a:gd name="T30" fmla="*/ 2 w 10"/>
                <a:gd name="T31" fmla="*/ 9 h 33"/>
                <a:gd name="T32" fmla="*/ 2 w 10"/>
                <a:gd name="T33" fmla="*/ 8 h 33"/>
                <a:gd name="T34" fmla="*/ 1 w 10"/>
                <a:gd name="T35" fmla="*/ 6 h 33"/>
                <a:gd name="T36" fmla="*/ 0 w 10"/>
                <a:gd name="T37" fmla="*/ 6 h 33"/>
                <a:gd name="T38" fmla="*/ 0 w 10"/>
                <a:gd name="T3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33">
                  <a:moveTo>
                    <a:pt x="0" y="0"/>
                  </a:moveTo>
                  <a:lnTo>
                    <a:pt x="0" y="0"/>
                  </a:lnTo>
                  <a:lnTo>
                    <a:pt x="2" y="1"/>
                  </a:lnTo>
                  <a:lnTo>
                    <a:pt x="4" y="3"/>
                  </a:lnTo>
                  <a:lnTo>
                    <a:pt x="6" y="7"/>
                  </a:lnTo>
                  <a:lnTo>
                    <a:pt x="7" y="11"/>
                  </a:lnTo>
                  <a:lnTo>
                    <a:pt x="8" y="15"/>
                  </a:lnTo>
                  <a:lnTo>
                    <a:pt x="9" y="20"/>
                  </a:lnTo>
                  <a:lnTo>
                    <a:pt x="9" y="26"/>
                  </a:lnTo>
                  <a:lnTo>
                    <a:pt x="9" y="32"/>
                  </a:lnTo>
                  <a:lnTo>
                    <a:pt x="5" y="32"/>
                  </a:lnTo>
                  <a:lnTo>
                    <a:pt x="5" y="27"/>
                  </a:lnTo>
                  <a:lnTo>
                    <a:pt x="5" y="21"/>
                  </a:lnTo>
                  <a:lnTo>
                    <a:pt x="4" y="17"/>
                  </a:lnTo>
                  <a:lnTo>
                    <a:pt x="4" y="13"/>
                  </a:lnTo>
                  <a:lnTo>
                    <a:pt x="2" y="9"/>
                  </a:lnTo>
                  <a:lnTo>
                    <a:pt x="2" y="8"/>
                  </a:lnTo>
                  <a:lnTo>
                    <a:pt x="1" y="6"/>
                  </a:lnTo>
                  <a:lnTo>
                    <a:pt x="0" y="6"/>
                  </a:lnTo>
                  <a:lnTo>
                    <a:pt x="0"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0" name="Freeform 158">
              <a:extLst>
                <a:ext uri="{FF2B5EF4-FFF2-40B4-BE49-F238E27FC236}">
                  <a16:creationId xmlns:a16="http://schemas.microsoft.com/office/drawing/2014/main" id="{6739ACC4-D290-42E8-B924-1E7432F923EF}"/>
                </a:ext>
              </a:extLst>
            </p:cNvPr>
            <p:cNvSpPr>
              <a:spLocks/>
            </p:cNvSpPr>
            <p:nvPr/>
          </p:nvSpPr>
          <p:spPr bwMode="auto">
            <a:xfrm>
              <a:off x="4377" y="2842"/>
              <a:ext cx="9" cy="29"/>
            </a:xfrm>
            <a:custGeom>
              <a:avLst/>
              <a:gdLst>
                <a:gd name="T0" fmla="*/ 0 w 9"/>
                <a:gd name="T1" fmla="*/ 26 h 27"/>
                <a:gd name="T2" fmla="*/ 0 w 9"/>
                <a:gd name="T3" fmla="*/ 26 h 27"/>
                <a:gd name="T4" fmla="*/ 0 w 9"/>
                <a:gd name="T5" fmla="*/ 21 h 27"/>
                <a:gd name="T6" fmla="*/ 0 w 9"/>
                <a:gd name="T7" fmla="*/ 17 h 27"/>
                <a:gd name="T8" fmla="*/ 1 w 9"/>
                <a:gd name="T9" fmla="*/ 13 h 27"/>
                <a:gd name="T10" fmla="*/ 2 w 9"/>
                <a:gd name="T11" fmla="*/ 8 h 27"/>
                <a:gd name="T12" fmla="*/ 3 w 9"/>
                <a:gd name="T13" fmla="*/ 6 h 27"/>
                <a:gd name="T14" fmla="*/ 4 w 9"/>
                <a:gd name="T15" fmla="*/ 3 h 27"/>
                <a:gd name="T16" fmla="*/ 6 w 9"/>
                <a:gd name="T17" fmla="*/ 1 h 27"/>
                <a:gd name="T18" fmla="*/ 8 w 9"/>
                <a:gd name="T19" fmla="*/ 0 h 27"/>
                <a:gd name="T20" fmla="*/ 8 w 9"/>
                <a:gd name="T21" fmla="*/ 6 h 27"/>
                <a:gd name="T22" fmla="*/ 8 w 9"/>
                <a:gd name="T23" fmla="*/ 6 h 27"/>
                <a:gd name="T24" fmla="*/ 7 w 9"/>
                <a:gd name="T25" fmla="*/ 7 h 27"/>
                <a:gd name="T26" fmla="*/ 7 w 9"/>
                <a:gd name="T27" fmla="*/ 9 h 27"/>
                <a:gd name="T28" fmla="*/ 6 w 9"/>
                <a:gd name="T29" fmla="*/ 11 h 27"/>
                <a:gd name="T30" fmla="*/ 5 w 9"/>
                <a:gd name="T31" fmla="*/ 13 h 27"/>
                <a:gd name="T32" fmla="*/ 5 w 9"/>
                <a:gd name="T33" fmla="*/ 18 h 27"/>
                <a:gd name="T34" fmla="*/ 4 w 9"/>
                <a:gd name="T35" fmla="*/ 22 h 27"/>
                <a:gd name="T36" fmla="*/ 4 w 9"/>
                <a:gd name="T37" fmla="*/ 26 h 27"/>
                <a:gd name="T38" fmla="*/ 0 w 9"/>
                <a:gd name="T39"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27">
                  <a:moveTo>
                    <a:pt x="0" y="26"/>
                  </a:moveTo>
                  <a:lnTo>
                    <a:pt x="0" y="26"/>
                  </a:lnTo>
                  <a:lnTo>
                    <a:pt x="0" y="21"/>
                  </a:lnTo>
                  <a:lnTo>
                    <a:pt x="0" y="17"/>
                  </a:lnTo>
                  <a:lnTo>
                    <a:pt x="1" y="13"/>
                  </a:lnTo>
                  <a:lnTo>
                    <a:pt x="2" y="8"/>
                  </a:lnTo>
                  <a:lnTo>
                    <a:pt x="3" y="6"/>
                  </a:lnTo>
                  <a:lnTo>
                    <a:pt x="4" y="3"/>
                  </a:lnTo>
                  <a:lnTo>
                    <a:pt x="6" y="1"/>
                  </a:lnTo>
                  <a:lnTo>
                    <a:pt x="8" y="0"/>
                  </a:lnTo>
                  <a:lnTo>
                    <a:pt x="8" y="6"/>
                  </a:lnTo>
                  <a:lnTo>
                    <a:pt x="8" y="6"/>
                  </a:lnTo>
                  <a:lnTo>
                    <a:pt x="7" y="7"/>
                  </a:lnTo>
                  <a:lnTo>
                    <a:pt x="7" y="9"/>
                  </a:lnTo>
                  <a:lnTo>
                    <a:pt x="6" y="11"/>
                  </a:lnTo>
                  <a:lnTo>
                    <a:pt x="5" y="13"/>
                  </a:lnTo>
                  <a:lnTo>
                    <a:pt x="5" y="18"/>
                  </a:lnTo>
                  <a:lnTo>
                    <a:pt x="4" y="22"/>
                  </a:lnTo>
                  <a:lnTo>
                    <a:pt x="4" y="26"/>
                  </a:lnTo>
                  <a:lnTo>
                    <a:pt x="0" y="26"/>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1" name="Freeform 159">
              <a:extLst>
                <a:ext uri="{FF2B5EF4-FFF2-40B4-BE49-F238E27FC236}">
                  <a16:creationId xmlns:a16="http://schemas.microsoft.com/office/drawing/2014/main" id="{D465088A-7692-42EA-9ACC-5E49AED3A8E0}"/>
                </a:ext>
              </a:extLst>
            </p:cNvPr>
            <p:cNvSpPr>
              <a:spLocks/>
            </p:cNvSpPr>
            <p:nvPr/>
          </p:nvSpPr>
          <p:spPr bwMode="auto">
            <a:xfrm>
              <a:off x="4377" y="2877"/>
              <a:ext cx="9" cy="29"/>
            </a:xfrm>
            <a:custGeom>
              <a:avLst/>
              <a:gdLst>
                <a:gd name="T0" fmla="*/ 8 w 9"/>
                <a:gd name="T1" fmla="*/ 26 h 27"/>
                <a:gd name="T2" fmla="*/ 8 w 9"/>
                <a:gd name="T3" fmla="*/ 26 h 27"/>
                <a:gd name="T4" fmla="*/ 6 w 9"/>
                <a:gd name="T5" fmla="*/ 25 h 27"/>
                <a:gd name="T6" fmla="*/ 4 w 9"/>
                <a:gd name="T7" fmla="*/ 23 h 27"/>
                <a:gd name="T8" fmla="*/ 3 w 9"/>
                <a:gd name="T9" fmla="*/ 20 h 27"/>
                <a:gd name="T10" fmla="*/ 2 w 9"/>
                <a:gd name="T11" fmla="*/ 18 h 27"/>
                <a:gd name="T12" fmla="*/ 1 w 9"/>
                <a:gd name="T13" fmla="*/ 13 h 27"/>
                <a:gd name="T14" fmla="*/ 0 w 9"/>
                <a:gd name="T15" fmla="*/ 10 h 27"/>
                <a:gd name="T16" fmla="*/ 0 w 9"/>
                <a:gd name="T17" fmla="*/ 5 h 27"/>
                <a:gd name="T18" fmla="*/ 0 w 9"/>
                <a:gd name="T19" fmla="*/ 0 h 27"/>
                <a:gd name="T20" fmla="*/ 4 w 9"/>
                <a:gd name="T21" fmla="*/ 0 h 27"/>
                <a:gd name="T22" fmla="*/ 4 w 9"/>
                <a:gd name="T23" fmla="*/ 4 h 27"/>
                <a:gd name="T24" fmla="*/ 5 w 9"/>
                <a:gd name="T25" fmla="*/ 8 h 27"/>
                <a:gd name="T26" fmla="*/ 5 w 9"/>
                <a:gd name="T27" fmla="*/ 12 h 27"/>
                <a:gd name="T28" fmla="*/ 6 w 9"/>
                <a:gd name="T29" fmla="*/ 15 h 27"/>
                <a:gd name="T30" fmla="*/ 7 w 9"/>
                <a:gd name="T31" fmla="*/ 17 h 27"/>
                <a:gd name="T32" fmla="*/ 7 w 9"/>
                <a:gd name="T33" fmla="*/ 19 h 27"/>
                <a:gd name="T34" fmla="*/ 8 w 9"/>
                <a:gd name="T35" fmla="*/ 20 h 27"/>
                <a:gd name="T36" fmla="*/ 8 w 9"/>
                <a:gd name="T37" fmla="*/ 20 h 27"/>
                <a:gd name="T38" fmla="*/ 8 w 9"/>
                <a:gd name="T39"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27">
                  <a:moveTo>
                    <a:pt x="8" y="26"/>
                  </a:moveTo>
                  <a:lnTo>
                    <a:pt x="8" y="26"/>
                  </a:lnTo>
                  <a:lnTo>
                    <a:pt x="6" y="25"/>
                  </a:lnTo>
                  <a:lnTo>
                    <a:pt x="4" y="23"/>
                  </a:lnTo>
                  <a:lnTo>
                    <a:pt x="3" y="20"/>
                  </a:lnTo>
                  <a:lnTo>
                    <a:pt x="2" y="18"/>
                  </a:lnTo>
                  <a:lnTo>
                    <a:pt x="1" y="13"/>
                  </a:lnTo>
                  <a:lnTo>
                    <a:pt x="0" y="10"/>
                  </a:lnTo>
                  <a:lnTo>
                    <a:pt x="0" y="5"/>
                  </a:lnTo>
                  <a:lnTo>
                    <a:pt x="0" y="0"/>
                  </a:lnTo>
                  <a:lnTo>
                    <a:pt x="4" y="0"/>
                  </a:lnTo>
                  <a:lnTo>
                    <a:pt x="4" y="4"/>
                  </a:lnTo>
                  <a:lnTo>
                    <a:pt x="5" y="8"/>
                  </a:lnTo>
                  <a:lnTo>
                    <a:pt x="5" y="12"/>
                  </a:lnTo>
                  <a:lnTo>
                    <a:pt x="6" y="15"/>
                  </a:lnTo>
                  <a:lnTo>
                    <a:pt x="7" y="17"/>
                  </a:lnTo>
                  <a:lnTo>
                    <a:pt x="7" y="19"/>
                  </a:lnTo>
                  <a:lnTo>
                    <a:pt x="8" y="20"/>
                  </a:lnTo>
                  <a:lnTo>
                    <a:pt x="8" y="20"/>
                  </a:lnTo>
                  <a:lnTo>
                    <a:pt x="8" y="26"/>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2" name="Freeform 160">
              <a:extLst>
                <a:ext uri="{FF2B5EF4-FFF2-40B4-BE49-F238E27FC236}">
                  <a16:creationId xmlns:a16="http://schemas.microsoft.com/office/drawing/2014/main" id="{252F573B-AA77-4CFC-9708-3E74E3584638}"/>
                </a:ext>
              </a:extLst>
            </p:cNvPr>
            <p:cNvSpPr>
              <a:spLocks/>
            </p:cNvSpPr>
            <p:nvPr/>
          </p:nvSpPr>
          <p:spPr bwMode="auto">
            <a:xfrm>
              <a:off x="4390" y="2877"/>
              <a:ext cx="9" cy="29"/>
            </a:xfrm>
            <a:custGeom>
              <a:avLst/>
              <a:gdLst>
                <a:gd name="T0" fmla="*/ 8 w 9"/>
                <a:gd name="T1" fmla="*/ 0 h 27"/>
                <a:gd name="T2" fmla="*/ 8 w 9"/>
                <a:gd name="T3" fmla="*/ 0 h 27"/>
                <a:gd name="T4" fmla="*/ 8 w 9"/>
                <a:gd name="T5" fmla="*/ 5 h 27"/>
                <a:gd name="T6" fmla="*/ 8 w 9"/>
                <a:gd name="T7" fmla="*/ 10 h 27"/>
                <a:gd name="T8" fmla="*/ 7 w 9"/>
                <a:gd name="T9" fmla="*/ 13 h 27"/>
                <a:gd name="T10" fmla="*/ 6 w 9"/>
                <a:gd name="T11" fmla="*/ 18 h 27"/>
                <a:gd name="T12" fmla="*/ 5 w 9"/>
                <a:gd name="T13" fmla="*/ 20 h 27"/>
                <a:gd name="T14" fmla="*/ 4 w 9"/>
                <a:gd name="T15" fmla="*/ 23 h 27"/>
                <a:gd name="T16" fmla="*/ 2 w 9"/>
                <a:gd name="T17" fmla="*/ 25 h 27"/>
                <a:gd name="T18" fmla="*/ 0 w 9"/>
                <a:gd name="T19" fmla="*/ 26 h 27"/>
                <a:gd name="T20" fmla="*/ 0 w 9"/>
                <a:gd name="T21" fmla="*/ 20 h 27"/>
                <a:gd name="T22" fmla="*/ 0 w 9"/>
                <a:gd name="T23" fmla="*/ 20 h 27"/>
                <a:gd name="T24" fmla="*/ 1 w 9"/>
                <a:gd name="T25" fmla="*/ 19 h 27"/>
                <a:gd name="T26" fmla="*/ 2 w 9"/>
                <a:gd name="T27" fmla="*/ 17 h 27"/>
                <a:gd name="T28" fmla="*/ 2 w 9"/>
                <a:gd name="T29" fmla="*/ 15 h 27"/>
                <a:gd name="T30" fmla="*/ 3 w 9"/>
                <a:gd name="T31" fmla="*/ 12 h 27"/>
                <a:gd name="T32" fmla="*/ 4 w 9"/>
                <a:gd name="T33" fmla="*/ 8 h 27"/>
                <a:gd name="T34" fmla="*/ 4 w 9"/>
                <a:gd name="T35" fmla="*/ 4 h 27"/>
                <a:gd name="T36" fmla="*/ 4 w 9"/>
                <a:gd name="T37" fmla="*/ 0 h 27"/>
                <a:gd name="T38" fmla="*/ 8 w 9"/>
                <a:gd name="T3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27">
                  <a:moveTo>
                    <a:pt x="8" y="0"/>
                  </a:moveTo>
                  <a:lnTo>
                    <a:pt x="8" y="0"/>
                  </a:lnTo>
                  <a:lnTo>
                    <a:pt x="8" y="5"/>
                  </a:lnTo>
                  <a:lnTo>
                    <a:pt x="8" y="10"/>
                  </a:lnTo>
                  <a:lnTo>
                    <a:pt x="7" y="13"/>
                  </a:lnTo>
                  <a:lnTo>
                    <a:pt x="6" y="18"/>
                  </a:lnTo>
                  <a:lnTo>
                    <a:pt x="5" y="20"/>
                  </a:lnTo>
                  <a:lnTo>
                    <a:pt x="4" y="23"/>
                  </a:lnTo>
                  <a:lnTo>
                    <a:pt x="2" y="25"/>
                  </a:lnTo>
                  <a:lnTo>
                    <a:pt x="0" y="26"/>
                  </a:lnTo>
                  <a:lnTo>
                    <a:pt x="0" y="20"/>
                  </a:lnTo>
                  <a:lnTo>
                    <a:pt x="0" y="20"/>
                  </a:lnTo>
                  <a:lnTo>
                    <a:pt x="1" y="19"/>
                  </a:lnTo>
                  <a:lnTo>
                    <a:pt x="2" y="17"/>
                  </a:lnTo>
                  <a:lnTo>
                    <a:pt x="2" y="15"/>
                  </a:lnTo>
                  <a:lnTo>
                    <a:pt x="3" y="12"/>
                  </a:lnTo>
                  <a:lnTo>
                    <a:pt x="4" y="8"/>
                  </a:lnTo>
                  <a:lnTo>
                    <a:pt x="4" y="4"/>
                  </a:lnTo>
                  <a:lnTo>
                    <a:pt x="4" y="0"/>
                  </a:lnTo>
                  <a:lnTo>
                    <a:pt x="8"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 name="Freeform 161">
              <a:extLst>
                <a:ext uri="{FF2B5EF4-FFF2-40B4-BE49-F238E27FC236}">
                  <a16:creationId xmlns:a16="http://schemas.microsoft.com/office/drawing/2014/main" id="{9DD711C3-50A5-408F-B2A8-DC75D4D2BC60}"/>
                </a:ext>
              </a:extLst>
            </p:cNvPr>
            <p:cNvSpPr>
              <a:spLocks/>
            </p:cNvSpPr>
            <p:nvPr/>
          </p:nvSpPr>
          <p:spPr bwMode="auto">
            <a:xfrm>
              <a:off x="4390" y="2842"/>
              <a:ext cx="9" cy="29"/>
            </a:xfrm>
            <a:custGeom>
              <a:avLst/>
              <a:gdLst>
                <a:gd name="T0" fmla="*/ 0 w 9"/>
                <a:gd name="T1" fmla="*/ 0 h 27"/>
                <a:gd name="T2" fmla="*/ 0 w 9"/>
                <a:gd name="T3" fmla="*/ 0 h 27"/>
                <a:gd name="T4" fmla="*/ 2 w 9"/>
                <a:gd name="T5" fmla="*/ 1 h 27"/>
                <a:gd name="T6" fmla="*/ 4 w 9"/>
                <a:gd name="T7" fmla="*/ 3 h 27"/>
                <a:gd name="T8" fmla="*/ 5 w 9"/>
                <a:gd name="T9" fmla="*/ 6 h 27"/>
                <a:gd name="T10" fmla="*/ 6 w 9"/>
                <a:gd name="T11" fmla="*/ 8 h 27"/>
                <a:gd name="T12" fmla="*/ 7 w 9"/>
                <a:gd name="T13" fmla="*/ 13 h 27"/>
                <a:gd name="T14" fmla="*/ 8 w 9"/>
                <a:gd name="T15" fmla="*/ 17 h 27"/>
                <a:gd name="T16" fmla="*/ 8 w 9"/>
                <a:gd name="T17" fmla="*/ 21 h 27"/>
                <a:gd name="T18" fmla="*/ 8 w 9"/>
                <a:gd name="T19" fmla="*/ 26 h 27"/>
                <a:gd name="T20" fmla="*/ 4 w 9"/>
                <a:gd name="T21" fmla="*/ 26 h 27"/>
                <a:gd name="T22" fmla="*/ 4 w 9"/>
                <a:gd name="T23" fmla="*/ 22 h 27"/>
                <a:gd name="T24" fmla="*/ 4 w 9"/>
                <a:gd name="T25" fmla="*/ 18 h 27"/>
                <a:gd name="T26" fmla="*/ 3 w 9"/>
                <a:gd name="T27" fmla="*/ 14 h 27"/>
                <a:gd name="T28" fmla="*/ 2 w 9"/>
                <a:gd name="T29" fmla="*/ 11 h 27"/>
                <a:gd name="T30" fmla="*/ 2 w 9"/>
                <a:gd name="T31" fmla="*/ 9 h 27"/>
                <a:gd name="T32" fmla="*/ 1 w 9"/>
                <a:gd name="T33" fmla="*/ 7 h 27"/>
                <a:gd name="T34" fmla="*/ 0 w 9"/>
                <a:gd name="T35" fmla="*/ 6 h 27"/>
                <a:gd name="T36" fmla="*/ 0 w 9"/>
                <a:gd name="T37" fmla="*/ 6 h 27"/>
                <a:gd name="T38" fmla="*/ 0 w 9"/>
                <a:gd name="T3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27">
                  <a:moveTo>
                    <a:pt x="0" y="0"/>
                  </a:moveTo>
                  <a:lnTo>
                    <a:pt x="0" y="0"/>
                  </a:lnTo>
                  <a:lnTo>
                    <a:pt x="2" y="1"/>
                  </a:lnTo>
                  <a:lnTo>
                    <a:pt x="4" y="3"/>
                  </a:lnTo>
                  <a:lnTo>
                    <a:pt x="5" y="6"/>
                  </a:lnTo>
                  <a:lnTo>
                    <a:pt x="6" y="8"/>
                  </a:lnTo>
                  <a:lnTo>
                    <a:pt x="7" y="13"/>
                  </a:lnTo>
                  <a:lnTo>
                    <a:pt x="8" y="17"/>
                  </a:lnTo>
                  <a:lnTo>
                    <a:pt x="8" y="21"/>
                  </a:lnTo>
                  <a:lnTo>
                    <a:pt x="8" y="26"/>
                  </a:lnTo>
                  <a:lnTo>
                    <a:pt x="4" y="26"/>
                  </a:lnTo>
                  <a:lnTo>
                    <a:pt x="4" y="22"/>
                  </a:lnTo>
                  <a:lnTo>
                    <a:pt x="4" y="18"/>
                  </a:lnTo>
                  <a:lnTo>
                    <a:pt x="3" y="14"/>
                  </a:lnTo>
                  <a:lnTo>
                    <a:pt x="2" y="11"/>
                  </a:lnTo>
                  <a:lnTo>
                    <a:pt x="2" y="9"/>
                  </a:lnTo>
                  <a:lnTo>
                    <a:pt x="1" y="7"/>
                  </a:lnTo>
                  <a:lnTo>
                    <a:pt x="0" y="6"/>
                  </a:lnTo>
                  <a:lnTo>
                    <a:pt x="0" y="6"/>
                  </a:lnTo>
                  <a:lnTo>
                    <a:pt x="0"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 name="Freeform 162">
              <a:extLst>
                <a:ext uri="{FF2B5EF4-FFF2-40B4-BE49-F238E27FC236}">
                  <a16:creationId xmlns:a16="http://schemas.microsoft.com/office/drawing/2014/main" id="{BD7255BF-03E5-4B43-9C2D-283AB17EB854}"/>
                </a:ext>
              </a:extLst>
            </p:cNvPr>
            <p:cNvSpPr>
              <a:spLocks/>
            </p:cNvSpPr>
            <p:nvPr/>
          </p:nvSpPr>
          <p:spPr bwMode="auto">
            <a:xfrm>
              <a:off x="4292" y="2817"/>
              <a:ext cx="170" cy="102"/>
            </a:xfrm>
            <a:custGeom>
              <a:avLst/>
              <a:gdLst>
                <a:gd name="T0" fmla="*/ 59 w 170"/>
                <a:gd name="T1" fmla="*/ 12 h 96"/>
                <a:gd name="T2" fmla="*/ 14 w 170"/>
                <a:gd name="T3" fmla="*/ 21 h 96"/>
                <a:gd name="T4" fmla="*/ 26 w 170"/>
                <a:gd name="T5" fmla="*/ 41 h 96"/>
                <a:gd name="T6" fmla="*/ 31 w 170"/>
                <a:gd name="T7" fmla="*/ 56 h 96"/>
                <a:gd name="T8" fmla="*/ 31 w 170"/>
                <a:gd name="T9" fmla="*/ 66 h 96"/>
                <a:gd name="T10" fmla="*/ 25 w 170"/>
                <a:gd name="T11" fmla="*/ 73 h 96"/>
                <a:gd name="T12" fmla="*/ 19 w 170"/>
                <a:gd name="T13" fmla="*/ 77 h 96"/>
                <a:gd name="T14" fmla="*/ 10 w 170"/>
                <a:gd name="T15" fmla="*/ 82 h 96"/>
                <a:gd name="T16" fmla="*/ 4 w 170"/>
                <a:gd name="T17" fmla="*/ 88 h 96"/>
                <a:gd name="T18" fmla="*/ 0 w 170"/>
                <a:gd name="T19" fmla="*/ 95 h 96"/>
                <a:gd name="T20" fmla="*/ 55 w 170"/>
                <a:gd name="T21" fmla="*/ 95 h 96"/>
                <a:gd name="T22" fmla="*/ 47 w 170"/>
                <a:gd name="T23" fmla="*/ 91 h 96"/>
                <a:gd name="T24" fmla="*/ 40 w 170"/>
                <a:gd name="T25" fmla="*/ 86 h 96"/>
                <a:gd name="T26" fmla="*/ 37 w 170"/>
                <a:gd name="T27" fmla="*/ 80 h 96"/>
                <a:gd name="T28" fmla="*/ 34 w 170"/>
                <a:gd name="T29" fmla="*/ 76 h 96"/>
                <a:gd name="T30" fmla="*/ 33 w 170"/>
                <a:gd name="T31" fmla="*/ 71 h 96"/>
                <a:gd name="T32" fmla="*/ 34 w 170"/>
                <a:gd name="T33" fmla="*/ 66 h 96"/>
                <a:gd name="T34" fmla="*/ 34 w 170"/>
                <a:gd name="T35" fmla="*/ 60 h 96"/>
                <a:gd name="T36" fmla="*/ 37 w 170"/>
                <a:gd name="T37" fmla="*/ 55 h 96"/>
                <a:gd name="T38" fmla="*/ 40 w 170"/>
                <a:gd name="T39" fmla="*/ 50 h 96"/>
                <a:gd name="T40" fmla="*/ 43 w 170"/>
                <a:gd name="T41" fmla="*/ 45 h 96"/>
                <a:gd name="T42" fmla="*/ 47 w 170"/>
                <a:gd name="T43" fmla="*/ 39 h 96"/>
                <a:gd name="T44" fmla="*/ 51 w 170"/>
                <a:gd name="T45" fmla="*/ 33 h 96"/>
                <a:gd name="T46" fmla="*/ 54 w 170"/>
                <a:gd name="T47" fmla="*/ 28 h 96"/>
                <a:gd name="T48" fmla="*/ 56 w 170"/>
                <a:gd name="T49" fmla="*/ 23 h 96"/>
                <a:gd name="T50" fmla="*/ 58 w 170"/>
                <a:gd name="T51" fmla="*/ 18 h 96"/>
                <a:gd name="T52" fmla="*/ 59 w 170"/>
                <a:gd name="T53" fmla="*/ 12 h 96"/>
                <a:gd name="T54" fmla="*/ 119 w 170"/>
                <a:gd name="T55" fmla="*/ 0 h 96"/>
                <a:gd name="T56" fmla="*/ 69 w 170"/>
                <a:gd name="T57" fmla="*/ 10 h 96"/>
                <a:gd name="T58" fmla="*/ 85 w 170"/>
                <a:gd name="T59" fmla="*/ 24 h 96"/>
                <a:gd name="T60" fmla="*/ 97 w 170"/>
                <a:gd name="T61" fmla="*/ 37 h 96"/>
                <a:gd name="T62" fmla="*/ 106 w 170"/>
                <a:gd name="T63" fmla="*/ 47 h 96"/>
                <a:gd name="T64" fmla="*/ 113 w 170"/>
                <a:gd name="T65" fmla="*/ 55 h 96"/>
                <a:gd name="T66" fmla="*/ 117 w 170"/>
                <a:gd name="T67" fmla="*/ 62 h 96"/>
                <a:gd name="T68" fmla="*/ 119 w 170"/>
                <a:gd name="T69" fmla="*/ 67 h 96"/>
                <a:gd name="T70" fmla="*/ 119 w 170"/>
                <a:gd name="T71" fmla="*/ 71 h 96"/>
                <a:gd name="T72" fmla="*/ 118 w 170"/>
                <a:gd name="T73" fmla="*/ 74 h 96"/>
                <a:gd name="T74" fmla="*/ 116 w 170"/>
                <a:gd name="T75" fmla="*/ 76 h 96"/>
                <a:gd name="T76" fmla="*/ 114 w 170"/>
                <a:gd name="T77" fmla="*/ 79 h 96"/>
                <a:gd name="T78" fmla="*/ 111 w 170"/>
                <a:gd name="T79" fmla="*/ 80 h 96"/>
                <a:gd name="T80" fmla="*/ 108 w 170"/>
                <a:gd name="T81" fmla="*/ 82 h 96"/>
                <a:gd name="T82" fmla="*/ 106 w 170"/>
                <a:gd name="T83" fmla="*/ 84 h 96"/>
                <a:gd name="T84" fmla="*/ 105 w 170"/>
                <a:gd name="T85" fmla="*/ 87 h 96"/>
                <a:gd name="T86" fmla="*/ 105 w 170"/>
                <a:gd name="T87" fmla="*/ 91 h 96"/>
                <a:gd name="T88" fmla="*/ 106 w 170"/>
                <a:gd name="T89" fmla="*/ 95 h 96"/>
                <a:gd name="T90" fmla="*/ 169 w 170"/>
                <a:gd name="T91" fmla="*/ 95 h 96"/>
                <a:gd name="T92" fmla="*/ 152 w 170"/>
                <a:gd name="T93" fmla="*/ 84 h 96"/>
                <a:gd name="T94" fmla="*/ 138 w 170"/>
                <a:gd name="T95" fmla="*/ 74 h 96"/>
                <a:gd name="T96" fmla="*/ 128 w 170"/>
                <a:gd name="T97" fmla="*/ 66 h 96"/>
                <a:gd name="T98" fmla="*/ 121 w 170"/>
                <a:gd name="T99" fmla="*/ 58 h 96"/>
                <a:gd name="T100" fmla="*/ 116 w 170"/>
                <a:gd name="T101" fmla="*/ 51 h 96"/>
                <a:gd name="T102" fmla="*/ 113 w 170"/>
                <a:gd name="T103" fmla="*/ 45 h 96"/>
                <a:gd name="T104" fmla="*/ 111 w 170"/>
                <a:gd name="T105" fmla="*/ 41 h 96"/>
                <a:gd name="T106" fmla="*/ 112 w 170"/>
                <a:gd name="T107" fmla="*/ 36 h 96"/>
                <a:gd name="T108" fmla="*/ 114 w 170"/>
                <a:gd name="T109" fmla="*/ 32 h 96"/>
                <a:gd name="T110" fmla="*/ 115 w 170"/>
                <a:gd name="T111" fmla="*/ 28 h 96"/>
                <a:gd name="T112" fmla="*/ 117 w 170"/>
                <a:gd name="T113" fmla="*/ 24 h 96"/>
                <a:gd name="T114" fmla="*/ 120 w 170"/>
                <a:gd name="T115" fmla="*/ 19 h 96"/>
                <a:gd name="T116" fmla="*/ 121 w 170"/>
                <a:gd name="T117" fmla="*/ 15 h 96"/>
                <a:gd name="T118" fmla="*/ 122 w 170"/>
                <a:gd name="T119" fmla="*/ 11 h 96"/>
                <a:gd name="T120" fmla="*/ 121 w 170"/>
                <a:gd name="T121" fmla="*/ 6 h 96"/>
                <a:gd name="T122" fmla="*/ 119 w 170"/>
                <a:gd name="T123" fmla="*/ 0 h 96"/>
                <a:gd name="T124" fmla="*/ 59 w 170"/>
                <a:gd name="T125"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0" h="96">
                  <a:moveTo>
                    <a:pt x="59" y="12"/>
                  </a:moveTo>
                  <a:lnTo>
                    <a:pt x="14" y="21"/>
                  </a:lnTo>
                  <a:lnTo>
                    <a:pt x="26" y="41"/>
                  </a:lnTo>
                  <a:lnTo>
                    <a:pt x="31" y="56"/>
                  </a:lnTo>
                  <a:lnTo>
                    <a:pt x="31" y="66"/>
                  </a:lnTo>
                  <a:lnTo>
                    <a:pt x="25" y="73"/>
                  </a:lnTo>
                  <a:lnTo>
                    <a:pt x="19" y="77"/>
                  </a:lnTo>
                  <a:lnTo>
                    <a:pt x="10" y="82"/>
                  </a:lnTo>
                  <a:lnTo>
                    <a:pt x="4" y="88"/>
                  </a:lnTo>
                  <a:lnTo>
                    <a:pt x="0" y="95"/>
                  </a:lnTo>
                  <a:lnTo>
                    <a:pt x="55" y="95"/>
                  </a:lnTo>
                  <a:lnTo>
                    <a:pt x="47" y="91"/>
                  </a:lnTo>
                  <a:lnTo>
                    <a:pt x="40" y="86"/>
                  </a:lnTo>
                  <a:lnTo>
                    <a:pt x="37" y="80"/>
                  </a:lnTo>
                  <a:lnTo>
                    <a:pt x="34" y="76"/>
                  </a:lnTo>
                  <a:lnTo>
                    <a:pt x="33" y="71"/>
                  </a:lnTo>
                  <a:lnTo>
                    <a:pt x="34" y="66"/>
                  </a:lnTo>
                  <a:lnTo>
                    <a:pt x="34" y="60"/>
                  </a:lnTo>
                  <a:lnTo>
                    <a:pt x="37" y="55"/>
                  </a:lnTo>
                  <a:lnTo>
                    <a:pt x="40" y="50"/>
                  </a:lnTo>
                  <a:lnTo>
                    <a:pt x="43" y="45"/>
                  </a:lnTo>
                  <a:lnTo>
                    <a:pt x="47" y="39"/>
                  </a:lnTo>
                  <a:lnTo>
                    <a:pt x="51" y="33"/>
                  </a:lnTo>
                  <a:lnTo>
                    <a:pt x="54" y="28"/>
                  </a:lnTo>
                  <a:lnTo>
                    <a:pt x="56" y="23"/>
                  </a:lnTo>
                  <a:lnTo>
                    <a:pt x="58" y="18"/>
                  </a:lnTo>
                  <a:lnTo>
                    <a:pt x="59" y="12"/>
                  </a:lnTo>
                  <a:lnTo>
                    <a:pt x="119" y="0"/>
                  </a:lnTo>
                  <a:lnTo>
                    <a:pt x="69" y="10"/>
                  </a:lnTo>
                  <a:lnTo>
                    <a:pt x="85" y="24"/>
                  </a:lnTo>
                  <a:lnTo>
                    <a:pt x="97" y="37"/>
                  </a:lnTo>
                  <a:lnTo>
                    <a:pt x="106" y="47"/>
                  </a:lnTo>
                  <a:lnTo>
                    <a:pt x="113" y="55"/>
                  </a:lnTo>
                  <a:lnTo>
                    <a:pt x="117" y="62"/>
                  </a:lnTo>
                  <a:lnTo>
                    <a:pt x="119" y="67"/>
                  </a:lnTo>
                  <a:lnTo>
                    <a:pt x="119" y="71"/>
                  </a:lnTo>
                  <a:lnTo>
                    <a:pt x="118" y="74"/>
                  </a:lnTo>
                  <a:lnTo>
                    <a:pt x="116" y="76"/>
                  </a:lnTo>
                  <a:lnTo>
                    <a:pt x="114" y="79"/>
                  </a:lnTo>
                  <a:lnTo>
                    <a:pt x="111" y="80"/>
                  </a:lnTo>
                  <a:lnTo>
                    <a:pt x="108" y="82"/>
                  </a:lnTo>
                  <a:lnTo>
                    <a:pt x="106" y="84"/>
                  </a:lnTo>
                  <a:lnTo>
                    <a:pt x="105" y="87"/>
                  </a:lnTo>
                  <a:lnTo>
                    <a:pt x="105" y="91"/>
                  </a:lnTo>
                  <a:lnTo>
                    <a:pt x="106" y="95"/>
                  </a:lnTo>
                  <a:lnTo>
                    <a:pt x="169" y="95"/>
                  </a:lnTo>
                  <a:lnTo>
                    <a:pt x="152" y="84"/>
                  </a:lnTo>
                  <a:lnTo>
                    <a:pt x="138" y="74"/>
                  </a:lnTo>
                  <a:lnTo>
                    <a:pt x="128" y="66"/>
                  </a:lnTo>
                  <a:lnTo>
                    <a:pt x="121" y="58"/>
                  </a:lnTo>
                  <a:lnTo>
                    <a:pt x="116" y="51"/>
                  </a:lnTo>
                  <a:lnTo>
                    <a:pt x="113" y="45"/>
                  </a:lnTo>
                  <a:lnTo>
                    <a:pt x="111" y="41"/>
                  </a:lnTo>
                  <a:lnTo>
                    <a:pt x="112" y="36"/>
                  </a:lnTo>
                  <a:lnTo>
                    <a:pt x="114" y="32"/>
                  </a:lnTo>
                  <a:lnTo>
                    <a:pt x="115" y="28"/>
                  </a:lnTo>
                  <a:lnTo>
                    <a:pt x="117" y="24"/>
                  </a:lnTo>
                  <a:lnTo>
                    <a:pt x="120" y="19"/>
                  </a:lnTo>
                  <a:lnTo>
                    <a:pt x="121" y="15"/>
                  </a:lnTo>
                  <a:lnTo>
                    <a:pt x="122" y="11"/>
                  </a:lnTo>
                  <a:lnTo>
                    <a:pt x="121" y="6"/>
                  </a:lnTo>
                  <a:lnTo>
                    <a:pt x="119" y="0"/>
                  </a:lnTo>
                  <a:lnTo>
                    <a:pt x="59" y="12"/>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5" name="Freeform 163">
              <a:extLst>
                <a:ext uri="{FF2B5EF4-FFF2-40B4-BE49-F238E27FC236}">
                  <a16:creationId xmlns:a16="http://schemas.microsoft.com/office/drawing/2014/main" id="{5298EFFF-976D-439C-8AE3-0D010AD6DCDD}"/>
                </a:ext>
              </a:extLst>
            </p:cNvPr>
            <p:cNvSpPr>
              <a:spLocks/>
            </p:cNvSpPr>
            <p:nvPr/>
          </p:nvSpPr>
          <p:spPr bwMode="auto">
            <a:xfrm>
              <a:off x="4343" y="2833"/>
              <a:ext cx="29" cy="86"/>
            </a:xfrm>
            <a:custGeom>
              <a:avLst/>
              <a:gdLst>
                <a:gd name="T0" fmla="*/ 3 w 29"/>
                <a:gd name="T1" fmla="*/ 1 h 81"/>
                <a:gd name="T2" fmla="*/ 5 w 29"/>
                <a:gd name="T3" fmla="*/ 0 h 81"/>
                <a:gd name="T4" fmla="*/ 28 w 29"/>
                <a:gd name="T5" fmla="*/ 78 h 81"/>
                <a:gd name="T6" fmla="*/ 23 w 29"/>
                <a:gd name="T7" fmla="*/ 80 h 81"/>
                <a:gd name="T8" fmla="*/ 0 w 29"/>
                <a:gd name="T9" fmla="*/ 2 h 81"/>
                <a:gd name="T10" fmla="*/ 3 w 29"/>
                <a:gd name="T11" fmla="*/ 1 h 81"/>
              </a:gdLst>
              <a:ahLst/>
              <a:cxnLst>
                <a:cxn ang="0">
                  <a:pos x="T0" y="T1"/>
                </a:cxn>
                <a:cxn ang="0">
                  <a:pos x="T2" y="T3"/>
                </a:cxn>
                <a:cxn ang="0">
                  <a:pos x="T4" y="T5"/>
                </a:cxn>
                <a:cxn ang="0">
                  <a:pos x="T6" y="T7"/>
                </a:cxn>
                <a:cxn ang="0">
                  <a:pos x="T8" y="T9"/>
                </a:cxn>
                <a:cxn ang="0">
                  <a:pos x="T10" y="T11"/>
                </a:cxn>
              </a:cxnLst>
              <a:rect l="0" t="0" r="r" b="b"/>
              <a:pathLst>
                <a:path w="29" h="81">
                  <a:moveTo>
                    <a:pt x="3" y="1"/>
                  </a:moveTo>
                  <a:lnTo>
                    <a:pt x="5" y="0"/>
                  </a:lnTo>
                  <a:lnTo>
                    <a:pt x="28" y="78"/>
                  </a:lnTo>
                  <a:lnTo>
                    <a:pt x="23" y="80"/>
                  </a:lnTo>
                  <a:lnTo>
                    <a:pt x="0" y="2"/>
                  </a:lnTo>
                  <a:lnTo>
                    <a:pt x="3" y="1"/>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6" name="Freeform 164">
              <a:extLst>
                <a:ext uri="{FF2B5EF4-FFF2-40B4-BE49-F238E27FC236}">
                  <a16:creationId xmlns:a16="http://schemas.microsoft.com/office/drawing/2014/main" id="{04EBBDC0-90A7-4923-82F5-E1D7BA807BB6}"/>
                </a:ext>
              </a:extLst>
            </p:cNvPr>
            <p:cNvSpPr>
              <a:spLocks/>
            </p:cNvSpPr>
            <p:nvPr/>
          </p:nvSpPr>
          <p:spPr bwMode="auto">
            <a:xfrm>
              <a:off x="4331" y="2836"/>
              <a:ext cx="28" cy="85"/>
            </a:xfrm>
            <a:custGeom>
              <a:avLst/>
              <a:gdLst>
                <a:gd name="T0" fmla="*/ 3 w 28"/>
                <a:gd name="T1" fmla="*/ 1 h 80"/>
                <a:gd name="T2" fmla="*/ 5 w 28"/>
                <a:gd name="T3" fmla="*/ 0 h 80"/>
                <a:gd name="T4" fmla="*/ 27 w 28"/>
                <a:gd name="T5" fmla="*/ 77 h 80"/>
                <a:gd name="T6" fmla="*/ 22 w 28"/>
                <a:gd name="T7" fmla="*/ 79 h 80"/>
                <a:gd name="T8" fmla="*/ 0 w 28"/>
                <a:gd name="T9" fmla="*/ 2 h 80"/>
                <a:gd name="T10" fmla="*/ 3 w 28"/>
                <a:gd name="T11" fmla="*/ 1 h 80"/>
              </a:gdLst>
              <a:ahLst/>
              <a:cxnLst>
                <a:cxn ang="0">
                  <a:pos x="T0" y="T1"/>
                </a:cxn>
                <a:cxn ang="0">
                  <a:pos x="T2" y="T3"/>
                </a:cxn>
                <a:cxn ang="0">
                  <a:pos x="T4" y="T5"/>
                </a:cxn>
                <a:cxn ang="0">
                  <a:pos x="T6" y="T7"/>
                </a:cxn>
                <a:cxn ang="0">
                  <a:pos x="T8" y="T9"/>
                </a:cxn>
                <a:cxn ang="0">
                  <a:pos x="T10" y="T11"/>
                </a:cxn>
              </a:cxnLst>
              <a:rect l="0" t="0" r="r" b="b"/>
              <a:pathLst>
                <a:path w="28" h="80">
                  <a:moveTo>
                    <a:pt x="3" y="1"/>
                  </a:moveTo>
                  <a:lnTo>
                    <a:pt x="5" y="0"/>
                  </a:lnTo>
                  <a:lnTo>
                    <a:pt x="27" y="77"/>
                  </a:lnTo>
                  <a:lnTo>
                    <a:pt x="22" y="79"/>
                  </a:lnTo>
                  <a:lnTo>
                    <a:pt x="0" y="2"/>
                  </a:lnTo>
                  <a:lnTo>
                    <a:pt x="3" y="1"/>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7" name="Freeform 165">
              <a:extLst>
                <a:ext uri="{FF2B5EF4-FFF2-40B4-BE49-F238E27FC236}">
                  <a16:creationId xmlns:a16="http://schemas.microsoft.com/office/drawing/2014/main" id="{55174883-3744-4854-9745-185DC4940C10}"/>
                </a:ext>
              </a:extLst>
            </p:cNvPr>
            <p:cNvSpPr>
              <a:spLocks/>
            </p:cNvSpPr>
            <p:nvPr/>
          </p:nvSpPr>
          <p:spPr bwMode="auto">
            <a:xfrm>
              <a:off x="4321" y="2837"/>
              <a:ext cx="25" cy="84"/>
            </a:xfrm>
            <a:custGeom>
              <a:avLst/>
              <a:gdLst>
                <a:gd name="T0" fmla="*/ 3 w 25"/>
                <a:gd name="T1" fmla="*/ 1 h 79"/>
                <a:gd name="T2" fmla="*/ 5 w 25"/>
                <a:gd name="T3" fmla="*/ 0 h 79"/>
                <a:gd name="T4" fmla="*/ 24 w 25"/>
                <a:gd name="T5" fmla="*/ 76 h 79"/>
                <a:gd name="T6" fmla="*/ 19 w 25"/>
                <a:gd name="T7" fmla="*/ 78 h 79"/>
                <a:gd name="T8" fmla="*/ 0 w 25"/>
                <a:gd name="T9" fmla="*/ 2 h 79"/>
                <a:gd name="T10" fmla="*/ 3 w 25"/>
                <a:gd name="T11" fmla="*/ 1 h 79"/>
              </a:gdLst>
              <a:ahLst/>
              <a:cxnLst>
                <a:cxn ang="0">
                  <a:pos x="T0" y="T1"/>
                </a:cxn>
                <a:cxn ang="0">
                  <a:pos x="T2" y="T3"/>
                </a:cxn>
                <a:cxn ang="0">
                  <a:pos x="T4" y="T5"/>
                </a:cxn>
                <a:cxn ang="0">
                  <a:pos x="T6" y="T7"/>
                </a:cxn>
                <a:cxn ang="0">
                  <a:pos x="T8" y="T9"/>
                </a:cxn>
                <a:cxn ang="0">
                  <a:pos x="T10" y="T11"/>
                </a:cxn>
              </a:cxnLst>
              <a:rect l="0" t="0" r="r" b="b"/>
              <a:pathLst>
                <a:path w="25" h="79">
                  <a:moveTo>
                    <a:pt x="3" y="1"/>
                  </a:moveTo>
                  <a:lnTo>
                    <a:pt x="5" y="0"/>
                  </a:lnTo>
                  <a:lnTo>
                    <a:pt x="24" y="76"/>
                  </a:lnTo>
                  <a:lnTo>
                    <a:pt x="19" y="78"/>
                  </a:lnTo>
                  <a:lnTo>
                    <a:pt x="0" y="2"/>
                  </a:lnTo>
                  <a:lnTo>
                    <a:pt x="3" y="1"/>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8" name="Freeform 166">
              <a:extLst>
                <a:ext uri="{FF2B5EF4-FFF2-40B4-BE49-F238E27FC236}">
                  <a16:creationId xmlns:a16="http://schemas.microsoft.com/office/drawing/2014/main" id="{BB16AF71-2465-4450-9236-E31FD6C11979}"/>
                </a:ext>
              </a:extLst>
            </p:cNvPr>
            <p:cNvSpPr>
              <a:spLocks/>
            </p:cNvSpPr>
            <p:nvPr/>
          </p:nvSpPr>
          <p:spPr bwMode="auto">
            <a:xfrm>
              <a:off x="4308" y="2838"/>
              <a:ext cx="24" cy="83"/>
            </a:xfrm>
            <a:custGeom>
              <a:avLst/>
              <a:gdLst>
                <a:gd name="T0" fmla="*/ 3 w 24"/>
                <a:gd name="T1" fmla="*/ 1 h 78"/>
                <a:gd name="T2" fmla="*/ 5 w 24"/>
                <a:gd name="T3" fmla="*/ 0 h 78"/>
                <a:gd name="T4" fmla="*/ 23 w 24"/>
                <a:gd name="T5" fmla="*/ 75 h 78"/>
                <a:gd name="T6" fmla="*/ 18 w 24"/>
                <a:gd name="T7" fmla="*/ 77 h 78"/>
                <a:gd name="T8" fmla="*/ 0 w 24"/>
                <a:gd name="T9" fmla="*/ 2 h 78"/>
                <a:gd name="T10" fmla="*/ 3 w 24"/>
                <a:gd name="T11" fmla="*/ 1 h 78"/>
              </a:gdLst>
              <a:ahLst/>
              <a:cxnLst>
                <a:cxn ang="0">
                  <a:pos x="T0" y="T1"/>
                </a:cxn>
                <a:cxn ang="0">
                  <a:pos x="T2" y="T3"/>
                </a:cxn>
                <a:cxn ang="0">
                  <a:pos x="T4" y="T5"/>
                </a:cxn>
                <a:cxn ang="0">
                  <a:pos x="T6" y="T7"/>
                </a:cxn>
                <a:cxn ang="0">
                  <a:pos x="T8" y="T9"/>
                </a:cxn>
                <a:cxn ang="0">
                  <a:pos x="T10" y="T11"/>
                </a:cxn>
              </a:cxnLst>
              <a:rect l="0" t="0" r="r" b="b"/>
              <a:pathLst>
                <a:path w="24" h="78">
                  <a:moveTo>
                    <a:pt x="3" y="1"/>
                  </a:moveTo>
                  <a:lnTo>
                    <a:pt x="5" y="0"/>
                  </a:lnTo>
                  <a:lnTo>
                    <a:pt x="23" y="75"/>
                  </a:lnTo>
                  <a:lnTo>
                    <a:pt x="18" y="77"/>
                  </a:lnTo>
                  <a:lnTo>
                    <a:pt x="0" y="2"/>
                  </a:lnTo>
                  <a:lnTo>
                    <a:pt x="3" y="1"/>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9" name="Freeform 167">
              <a:extLst>
                <a:ext uri="{FF2B5EF4-FFF2-40B4-BE49-F238E27FC236}">
                  <a16:creationId xmlns:a16="http://schemas.microsoft.com/office/drawing/2014/main" id="{02976697-08C9-41BD-A5A0-9F0804DBB03B}"/>
                </a:ext>
              </a:extLst>
            </p:cNvPr>
            <p:cNvSpPr>
              <a:spLocks/>
            </p:cNvSpPr>
            <p:nvPr/>
          </p:nvSpPr>
          <p:spPr bwMode="auto">
            <a:xfrm>
              <a:off x="4298" y="2842"/>
              <a:ext cx="19" cy="79"/>
            </a:xfrm>
            <a:custGeom>
              <a:avLst/>
              <a:gdLst>
                <a:gd name="T0" fmla="*/ 2 w 19"/>
                <a:gd name="T1" fmla="*/ 2 h 74"/>
                <a:gd name="T2" fmla="*/ 5 w 19"/>
                <a:gd name="T3" fmla="*/ 0 h 74"/>
                <a:gd name="T4" fmla="*/ 18 w 19"/>
                <a:gd name="T5" fmla="*/ 71 h 74"/>
                <a:gd name="T6" fmla="*/ 13 w 19"/>
                <a:gd name="T7" fmla="*/ 73 h 74"/>
                <a:gd name="T8" fmla="*/ 0 w 19"/>
                <a:gd name="T9" fmla="*/ 2 h 74"/>
                <a:gd name="T10" fmla="*/ 2 w 19"/>
                <a:gd name="T11" fmla="*/ 2 h 74"/>
              </a:gdLst>
              <a:ahLst/>
              <a:cxnLst>
                <a:cxn ang="0">
                  <a:pos x="T0" y="T1"/>
                </a:cxn>
                <a:cxn ang="0">
                  <a:pos x="T2" y="T3"/>
                </a:cxn>
                <a:cxn ang="0">
                  <a:pos x="T4" y="T5"/>
                </a:cxn>
                <a:cxn ang="0">
                  <a:pos x="T6" y="T7"/>
                </a:cxn>
                <a:cxn ang="0">
                  <a:pos x="T8" y="T9"/>
                </a:cxn>
                <a:cxn ang="0">
                  <a:pos x="T10" y="T11"/>
                </a:cxn>
              </a:cxnLst>
              <a:rect l="0" t="0" r="r" b="b"/>
              <a:pathLst>
                <a:path w="19" h="74">
                  <a:moveTo>
                    <a:pt x="2" y="2"/>
                  </a:moveTo>
                  <a:lnTo>
                    <a:pt x="5" y="0"/>
                  </a:lnTo>
                  <a:lnTo>
                    <a:pt x="18" y="71"/>
                  </a:lnTo>
                  <a:lnTo>
                    <a:pt x="13" y="73"/>
                  </a:lnTo>
                  <a:lnTo>
                    <a:pt x="0" y="2"/>
                  </a:lnTo>
                  <a:lnTo>
                    <a:pt x="2" y="2"/>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 name="Freeform 168">
              <a:extLst>
                <a:ext uri="{FF2B5EF4-FFF2-40B4-BE49-F238E27FC236}">
                  <a16:creationId xmlns:a16="http://schemas.microsoft.com/office/drawing/2014/main" id="{C03BC958-672A-45E6-8BED-248B6A88F872}"/>
                </a:ext>
              </a:extLst>
            </p:cNvPr>
            <p:cNvSpPr>
              <a:spLocks/>
            </p:cNvSpPr>
            <p:nvPr/>
          </p:nvSpPr>
          <p:spPr bwMode="auto">
            <a:xfrm>
              <a:off x="4285" y="2843"/>
              <a:ext cx="17" cy="78"/>
            </a:xfrm>
            <a:custGeom>
              <a:avLst/>
              <a:gdLst>
                <a:gd name="T0" fmla="*/ 2 w 17"/>
                <a:gd name="T1" fmla="*/ 1 h 73"/>
                <a:gd name="T2" fmla="*/ 5 w 17"/>
                <a:gd name="T3" fmla="*/ 0 h 73"/>
                <a:gd name="T4" fmla="*/ 16 w 17"/>
                <a:gd name="T5" fmla="*/ 71 h 73"/>
                <a:gd name="T6" fmla="*/ 11 w 17"/>
                <a:gd name="T7" fmla="*/ 72 h 73"/>
                <a:gd name="T8" fmla="*/ 0 w 17"/>
                <a:gd name="T9" fmla="*/ 1 h 73"/>
                <a:gd name="T10" fmla="*/ 2 w 17"/>
                <a:gd name="T11" fmla="*/ 1 h 73"/>
              </a:gdLst>
              <a:ahLst/>
              <a:cxnLst>
                <a:cxn ang="0">
                  <a:pos x="T0" y="T1"/>
                </a:cxn>
                <a:cxn ang="0">
                  <a:pos x="T2" y="T3"/>
                </a:cxn>
                <a:cxn ang="0">
                  <a:pos x="T4" y="T5"/>
                </a:cxn>
                <a:cxn ang="0">
                  <a:pos x="T6" y="T7"/>
                </a:cxn>
                <a:cxn ang="0">
                  <a:pos x="T8" y="T9"/>
                </a:cxn>
                <a:cxn ang="0">
                  <a:pos x="T10" y="T11"/>
                </a:cxn>
              </a:cxnLst>
              <a:rect l="0" t="0" r="r" b="b"/>
              <a:pathLst>
                <a:path w="17" h="73">
                  <a:moveTo>
                    <a:pt x="2" y="1"/>
                  </a:moveTo>
                  <a:lnTo>
                    <a:pt x="5" y="0"/>
                  </a:lnTo>
                  <a:lnTo>
                    <a:pt x="16" y="71"/>
                  </a:lnTo>
                  <a:lnTo>
                    <a:pt x="11" y="72"/>
                  </a:lnTo>
                  <a:lnTo>
                    <a:pt x="0" y="1"/>
                  </a:lnTo>
                  <a:lnTo>
                    <a:pt x="2" y="1"/>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 name="Freeform 169">
              <a:extLst>
                <a:ext uri="{FF2B5EF4-FFF2-40B4-BE49-F238E27FC236}">
                  <a16:creationId xmlns:a16="http://schemas.microsoft.com/office/drawing/2014/main" id="{8E7B56F9-BA96-4202-93F4-DAC47FF4F615}"/>
                </a:ext>
              </a:extLst>
            </p:cNvPr>
            <p:cNvSpPr>
              <a:spLocks/>
            </p:cNvSpPr>
            <p:nvPr/>
          </p:nvSpPr>
          <p:spPr bwMode="auto">
            <a:xfrm>
              <a:off x="4360" y="2829"/>
              <a:ext cx="33" cy="92"/>
            </a:xfrm>
            <a:custGeom>
              <a:avLst/>
              <a:gdLst>
                <a:gd name="T0" fmla="*/ 3 w 33"/>
                <a:gd name="T1" fmla="*/ 1 h 86"/>
                <a:gd name="T2" fmla="*/ 6 w 33"/>
                <a:gd name="T3" fmla="*/ 0 h 86"/>
                <a:gd name="T4" fmla="*/ 32 w 33"/>
                <a:gd name="T5" fmla="*/ 83 h 86"/>
                <a:gd name="T6" fmla="*/ 26 w 33"/>
                <a:gd name="T7" fmla="*/ 85 h 86"/>
                <a:gd name="T8" fmla="*/ 0 w 33"/>
                <a:gd name="T9" fmla="*/ 2 h 86"/>
                <a:gd name="T10" fmla="*/ 3 w 33"/>
                <a:gd name="T11" fmla="*/ 1 h 86"/>
              </a:gdLst>
              <a:ahLst/>
              <a:cxnLst>
                <a:cxn ang="0">
                  <a:pos x="T0" y="T1"/>
                </a:cxn>
                <a:cxn ang="0">
                  <a:pos x="T2" y="T3"/>
                </a:cxn>
                <a:cxn ang="0">
                  <a:pos x="T4" y="T5"/>
                </a:cxn>
                <a:cxn ang="0">
                  <a:pos x="T6" y="T7"/>
                </a:cxn>
                <a:cxn ang="0">
                  <a:pos x="T8" y="T9"/>
                </a:cxn>
                <a:cxn ang="0">
                  <a:pos x="T10" y="T11"/>
                </a:cxn>
              </a:cxnLst>
              <a:rect l="0" t="0" r="r" b="b"/>
              <a:pathLst>
                <a:path w="33" h="86">
                  <a:moveTo>
                    <a:pt x="3" y="1"/>
                  </a:moveTo>
                  <a:lnTo>
                    <a:pt x="6" y="0"/>
                  </a:lnTo>
                  <a:lnTo>
                    <a:pt x="32" y="83"/>
                  </a:lnTo>
                  <a:lnTo>
                    <a:pt x="26" y="85"/>
                  </a:lnTo>
                  <a:lnTo>
                    <a:pt x="0" y="2"/>
                  </a:lnTo>
                  <a:lnTo>
                    <a:pt x="3" y="1"/>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2" name="Freeform 170">
              <a:extLst>
                <a:ext uri="{FF2B5EF4-FFF2-40B4-BE49-F238E27FC236}">
                  <a16:creationId xmlns:a16="http://schemas.microsoft.com/office/drawing/2014/main" id="{FE3EBF6D-DAC5-403A-8800-0B2AAF08BC3C}"/>
                </a:ext>
              </a:extLst>
            </p:cNvPr>
            <p:cNvSpPr>
              <a:spLocks/>
            </p:cNvSpPr>
            <p:nvPr/>
          </p:nvSpPr>
          <p:spPr bwMode="auto">
            <a:xfrm>
              <a:off x="4371" y="2828"/>
              <a:ext cx="32" cy="93"/>
            </a:xfrm>
            <a:custGeom>
              <a:avLst/>
              <a:gdLst>
                <a:gd name="T0" fmla="*/ 3 w 32"/>
                <a:gd name="T1" fmla="*/ 1 h 87"/>
                <a:gd name="T2" fmla="*/ 5 w 32"/>
                <a:gd name="T3" fmla="*/ 0 h 87"/>
                <a:gd name="T4" fmla="*/ 31 w 32"/>
                <a:gd name="T5" fmla="*/ 84 h 87"/>
                <a:gd name="T6" fmla="*/ 26 w 32"/>
                <a:gd name="T7" fmla="*/ 86 h 87"/>
                <a:gd name="T8" fmla="*/ 0 w 32"/>
                <a:gd name="T9" fmla="*/ 2 h 87"/>
                <a:gd name="T10" fmla="*/ 3 w 32"/>
                <a:gd name="T11" fmla="*/ 1 h 87"/>
              </a:gdLst>
              <a:ahLst/>
              <a:cxnLst>
                <a:cxn ang="0">
                  <a:pos x="T0" y="T1"/>
                </a:cxn>
                <a:cxn ang="0">
                  <a:pos x="T2" y="T3"/>
                </a:cxn>
                <a:cxn ang="0">
                  <a:pos x="T4" y="T5"/>
                </a:cxn>
                <a:cxn ang="0">
                  <a:pos x="T6" y="T7"/>
                </a:cxn>
                <a:cxn ang="0">
                  <a:pos x="T8" y="T9"/>
                </a:cxn>
                <a:cxn ang="0">
                  <a:pos x="T10" y="T11"/>
                </a:cxn>
              </a:cxnLst>
              <a:rect l="0" t="0" r="r" b="b"/>
              <a:pathLst>
                <a:path w="32" h="87">
                  <a:moveTo>
                    <a:pt x="3" y="1"/>
                  </a:moveTo>
                  <a:lnTo>
                    <a:pt x="5" y="0"/>
                  </a:lnTo>
                  <a:lnTo>
                    <a:pt x="31" y="84"/>
                  </a:lnTo>
                  <a:lnTo>
                    <a:pt x="26" y="86"/>
                  </a:lnTo>
                  <a:lnTo>
                    <a:pt x="0" y="2"/>
                  </a:lnTo>
                  <a:lnTo>
                    <a:pt x="3" y="1"/>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 name="Freeform 171">
              <a:extLst>
                <a:ext uri="{FF2B5EF4-FFF2-40B4-BE49-F238E27FC236}">
                  <a16:creationId xmlns:a16="http://schemas.microsoft.com/office/drawing/2014/main" id="{018971D6-55CE-4AAD-B61B-B2662B9034D4}"/>
                </a:ext>
              </a:extLst>
            </p:cNvPr>
            <p:cNvSpPr>
              <a:spLocks/>
            </p:cNvSpPr>
            <p:nvPr/>
          </p:nvSpPr>
          <p:spPr bwMode="auto">
            <a:xfrm>
              <a:off x="4380" y="2826"/>
              <a:ext cx="37" cy="95"/>
            </a:xfrm>
            <a:custGeom>
              <a:avLst/>
              <a:gdLst>
                <a:gd name="T0" fmla="*/ 2 w 37"/>
                <a:gd name="T1" fmla="*/ 1 h 89"/>
                <a:gd name="T2" fmla="*/ 5 w 37"/>
                <a:gd name="T3" fmla="*/ 0 h 89"/>
                <a:gd name="T4" fmla="*/ 36 w 37"/>
                <a:gd name="T5" fmla="*/ 85 h 89"/>
                <a:gd name="T6" fmla="*/ 31 w 37"/>
                <a:gd name="T7" fmla="*/ 88 h 89"/>
                <a:gd name="T8" fmla="*/ 0 w 37"/>
                <a:gd name="T9" fmla="*/ 2 h 89"/>
                <a:gd name="T10" fmla="*/ 2 w 37"/>
                <a:gd name="T11" fmla="*/ 1 h 89"/>
              </a:gdLst>
              <a:ahLst/>
              <a:cxnLst>
                <a:cxn ang="0">
                  <a:pos x="T0" y="T1"/>
                </a:cxn>
                <a:cxn ang="0">
                  <a:pos x="T2" y="T3"/>
                </a:cxn>
                <a:cxn ang="0">
                  <a:pos x="T4" y="T5"/>
                </a:cxn>
                <a:cxn ang="0">
                  <a:pos x="T6" y="T7"/>
                </a:cxn>
                <a:cxn ang="0">
                  <a:pos x="T8" y="T9"/>
                </a:cxn>
                <a:cxn ang="0">
                  <a:pos x="T10" y="T11"/>
                </a:cxn>
              </a:cxnLst>
              <a:rect l="0" t="0" r="r" b="b"/>
              <a:pathLst>
                <a:path w="37" h="89">
                  <a:moveTo>
                    <a:pt x="2" y="1"/>
                  </a:moveTo>
                  <a:lnTo>
                    <a:pt x="5" y="0"/>
                  </a:lnTo>
                  <a:lnTo>
                    <a:pt x="36" y="85"/>
                  </a:lnTo>
                  <a:lnTo>
                    <a:pt x="31" y="88"/>
                  </a:lnTo>
                  <a:lnTo>
                    <a:pt x="0" y="2"/>
                  </a:lnTo>
                  <a:lnTo>
                    <a:pt x="2" y="1"/>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 name="Freeform 172">
              <a:extLst>
                <a:ext uri="{FF2B5EF4-FFF2-40B4-BE49-F238E27FC236}">
                  <a16:creationId xmlns:a16="http://schemas.microsoft.com/office/drawing/2014/main" id="{71F02C74-3E90-4BE3-9A7C-50FC3FD0E968}"/>
                </a:ext>
              </a:extLst>
            </p:cNvPr>
            <p:cNvSpPr>
              <a:spLocks/>
            </p:cNvSpPr>
            <p:nvPr/>
          </p:nvSpPr>
          <p:spPr bwMode="auto">
            <a:xfrm>
              <a:off x="4391" y="2823"/>
              <a:ext cx="38" cy="96"/>
            </a:xfrm>
            <a:custGeom>
              <a:avLst/>
              <a:gdLst>
                <a:gd name="T0" fmla="*/ 2 w 38"/>
                <a:gd name="T1" fmla="*/ 2 h 90"/>
                <a:gd name="T2" fmla="*/ 5 w 38"/>
                <a:gd name="T3" fmla="*/ 0 h 90"/>
                <a:gd name="T4" fmla="*/ 37 w 38"/>
                <a:gd name="T5" fmla="*/ 87 h 90"/>
                <a:gd name="T6" fmla="*/ 32 w 38"/>
                <a:gd name="T7" fmla="*/ 89 h 90"/>
                <a:gd name="T8" fmla="*/ 0 w 38"/>
                <a:gd name="T9" fmla="*/ 2 h 90"/>
                <a:gd name="T10" fmla="*/ 2 w 38"/>
                <a:gd name="T11" fmla="*/ 2 h 90"/>
              </a:gdLst>
              <a:ahLst/>
              <a:cxnLst>
                <a:cxn ang="0">
                  <a:pos x="T0" y="T1"/>
                </a:cxn>
                <a:cxn ang="0">
                  <a:pos x="T2" y="T3"/>
                </a:cxn>
                <a:cxn ang="0">
                  <a:pos x="T4" y="T5"/>
                </a:cxn>
                <a:cxn ang="0">
                  <a:pos x="T6" y="T7"/>
                </a:cxn>
                <a:cxn ang="0">
                  <a:pos x="T8" y="T9"/>
                </a:cxn>
                <a:cxn ang="0">
                  <a:pos x="T10" y="T11"/>
                </a:cxn>
              </a:cxnLst>
              <a:rect l="0" t="0" r="r" b="b"/>
              <a:pathLst>
                <a:path w="38" h="90">
                  <a:moveTo>
                    <a:pt x="2" y="2"/>
                  </a:moveTo>
                  <a:lnTo>
                    <a:pt x="5" y="0"/>
                  </a:lnTo>
                  <a:lnTo>
                    <a:pt x="37" y="87"/>
                  </a:lnTo>
                  <a:lnTo>
                    <a:pt x="32" y="89"/>
                  </a:lnTo>
                  <a:lnTo>
                    <a:pt x="0" y="2"/>
                  </a:lnTo>
                  <a:lnTo>
                    <a:pt x="2" y="2"/>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5" name="Freeform 173">
              <a:extLst>
                <a:ext uri="{FF2B5EF4-FFF2-40B4-BE49-F238E27FC236}">
                  <a16:creationId xmlns:a16="http://schemas.microsoft.com/office/drawing/2014/main" id="{A9C8FD7C-37E3-40EB-A7FD-DDE963F27A94}"/>
                </a:ext>
              </a:extLst>
            </p:cNvPr>
            <p:cNvSpPr>
              <a:spLocks/>
            </p:cNvSpPr>
            <p:nvPr/>
          </p:nvSpPr>
          <p:spPr bwMode="auto">
            <a:xfrm>
              <a:off x="4400" y="2823"/>
              <a:ext cx="42" cy="96"/>
            </a:xfrm>
            <a:custGeom>
              <a:avLst/>
              <a:gdLst>
                <a:gd name="T0" fmla="*/ 2 w 42"/>
                <a:gd name="T1" fmla="*/ 2 h 90"/>
                <a:gd name="T2" fmla="*/ 5 w 42"/>
                <a:gd name="T3" fmla="*/ 0 h 90"/>
                <a:gd name="T4" fmla="*/ 41 w 42"/>
                <a:gd name="T5" fmla="*/ 87 h 90"/>
                <a:gd name="T6" fmla="*/ 36 w 42"/>
                <a:gd name="T7" fmla="*/ 89 h 90"/>
                <a:gd name="T8" fmla="*/ 0 w 42"/>
                <a:gd name="T9" fmla="*/ 3 h 90"/>
                <a:gd name="T10" fmla="*/ 2 w 42"/>
                <a:gd name="T11" fmla="*/ 2 h 90"/>
              </a:gdLst>
              <a:ahLst/>
              <a:cxnLst>
                <a:cxn ang="0">
                  <a:pos x="T0" y="T1"/>
                </a:cxn>
                <a:cxn ang="0">
                  <a:pos x="T2" y="T3"/>
                </a:cxn>
                <a:cxn ang="0">
                  <a:pos x="T4" y="T5"/>
                </a:cxn>
                <a:cxn ang="0">
                  <a:pos x="T6" y="T7"/>
                </a:cxn>
                <a:cxn ang="0">
                  <a:pos x="T8" y="T9"/>
                </a:cxn>
                <a:cxn ang="0">
                  <a:pos x="T10" y="T11"/>
                </a:cxn>
              </a:cxnLst>
              <a:rect l="0" t="0" r="r" b="b"/>
              <a:pathLst>
                <a:path w="42" h="90">
                  <a:moveTo>
                    <a:pt x="2" y="2"/>
                  </a:moveTo>
                  <a:lnTo>
                    <a:pt x="5" y="0"/>
                  </a:lnTo>
                  <a:lnTo>
                    <a:pt x="41" y="87"/>
                  </a:lnTo>
                  <a:lnTo>
                    <a:pt x="36" y="89"/>
                  </a:lnTo>
                  <a:lnTo>
                    <a:pt x="0" y="3"/>
                  </a:lnTo>
                  <a:lnTo>
                    <a:pt x="2" y="2"/>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 name="Freeform 174">
              <a:extLst>
                <a:ext uri="{FF2B5EF4-FFF2-40B4-BE49-F238E27FC236}">
                  <a16:creationId xmlns:a16="http://schemas.microsoft.com/office/drawing/2014/main" id="{1B318203-05A7-4666-8366-031BD1443441}"/>
                </a:ext>
              </a:extLst>
            </p:cNvPr>
            <p:cNvSpPr>
              <a:spLocks/>
            </p:cNvSpPr>
            <p:nvPr/>
          </p:nvSpPr>
          <p:spPr bwMode="auto">
            <a:xfrm>
              <a:off x="4409" y="2818"/>
              <a:ext cx="48" cy="101"/>
            </a:xfrm>
            <a:custGeom>
              <a:avLst/>
              <a:gdLst>
                <a:gd name="T0" fmla="*/ 2 w 48"/>
                <a:gd name="T1" fmla="*/ 2 h 95"/>
                <a:gd name="T2" fmla="*/ 5 w 48"/>
                <a:gd name="T3" fmla="*/ 0 h 95"/>
                <a:gd name="T4" fmla="*/ 47 w 48"/>
                <a:gd name="T5" fmla="*/ 91 h 95"/>
                <a:gd name="T6" fmla="*/ 42 w 48"/>
                <a:gd name="T7" fmla="*/ 94 h 95"/>
                <a:gd name="T8" fmla="*/ 0 w 48"/>
                <a:gd name="T9" fmla="*/ 3 h 95"/>
                <a:gd name="T10" fmla="*/ 2 w 48"/>
                <a:gd name="T11" fmla="*/ 2 h 95"/>
              </a:gdLst>
              <a:ahLst/>
              <a:cxnLst>
                <a:cxn ang="0">
                  <a:pos x="T0" y="T1"/>
                </a:cxn>
                <a:cxn ang="0">
                  <a:pos x="T2" y="T3"/>
                </a:cxn>
                <a:cxn ang="0">
                  <a:pos x="T4" y="T5"/>
                </a:cxn>
                <a:cxn ang="0">
                  <a:pos x="T6" y="T7"/>
                </a:cxn>
                <a:cxn ang="0">
                  <a:pos x="T8" y="T9"/>
                </a:cxn>
                <a:cxn ang="0">
                  <a:pos x="T10" y="T11"/>
                </a:cxn>
              </a:cxnLst>
              <a:rect l="0" t="0" r="r" b="b"/>
              <a:pathLst>
                <a:path w="48" h="95">
                  <a:moveTo>
                    <a:pt x="2" y="2"/>
                  </a:moveTo>
                  <a:lnTo>
                    <a:pt x="5" y="0"/>
                  </a:lnTo>
                  <a:lnTo>
                    <a:pt x="47" y="91"/>
                  </a:lnTo>
                  <a:lnTo>
                    <a:pt x="42" y="94"/>
                  </a:lnTo>
                  <a:lnTo>
                    <a:pt x="0" y="3"/>
                  </a:lnTo>
                  <a:lnTo>
                    <a:pt x="2" y="2"/>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7" name="Freeform 175">
              <a:extLst>
                <a:ext uri="{FF2B5EF4-FFF2-40B4-BE49-F238E27FC236}">
                  <a16:creationId xmlns:a16="http://schemas.microsoft.com/office/drawing/2014/main" id="{C4E5F5C1-4E2E-4CFB-BC9A-C9CDAC93289A}"/>
                </a:ext>
              </a:extLst>
            </p:cNvPr>
            <p:cNvSpPr>
              <a:spLocks/>
            </p:cNvSpPr>
            <p:nvPr/>
          </p:nvSpPr>
          <p:spPr bwMode="auto">
            <a:xfrm>
              <a:off x="4236" y="2860"/>
              <a:ext cx="36" cy="27"/>
            </a:xfrm>
            <a:custGeom>
              <a:avLst/>
              <a:gdLst>
                <a:gd name="T0" fmla="*/ 18 w 36"/>
                <a:gd name="T1" fmla="*/ 0 h 25"/>
                <a:gd name="T2" fmla="*/ 14 w 36"/>
                <a:gd name="T3" fmla="*/ 0 h 25"/>
                <a:gd name="T4" fmla="*/ 11 w 36"/>
                <a:gd name="T5" fmla="*/ 1 h 25"/>
                <a:gd name="T6" fmla="*/ 8 w 36"/>
                <a:gd name="T7" fmla="*/ 2 h 25"/>
                <a:gd name="T8" fmla="*/ 5 w 36"/>
                <a:gd name="T9" fmla="*/ 3 h 25"/>
                <a:gd name="T10" fmla="*/ 3 w 36"/>
                <a:gd name="T11" fmla="*/ 5 h 25"/>
                <a:gd name="T12" fmla="*/ 1 w 36"/>
                <a:gd name="T13" fmla="*/ 7 h 25"/>
                <a:gd name="T14" fmla="*/ 1 w 36"/>
                <a:gd name="T15" fmla="*/ 9 h 25"/>
                <a:gd name="T16" fmla="*/ 0 w 36"/>
                <a:gd name="T17" fmla="*/ 12 h 25"/>
                <a:gd name="T18" fmla="*/ 1 w 36"/>
                <a:gd name="T19" fmla="*/ 15 h 25"/>
                <a:gd name="T20" fmla="*/ 1 w 36"/>
                <a:gd name="T21" fmla="*/ 17 h 25"/>
                <a:gd name="T22" fmla="*/ 3 w 36"/>
                <a:gd name="T23" fmla="*/ 19 h 25"/>
                <a:gd name="T24" fmla="*/ 5 w 36"/>
                <a:gd name="T25" fmla="*/ 21 h 25"/>
                <a:gd name="T26" fmla="*/ 8 w 36"/>
                <a:gd name="T27" fmla="*/ 22 h 25"/>
                <a:gd name="T28" fmla="*/ 11 w 36"/>
                <a:gd name="T29" fmla="*/ 23 h 25"/>
                <a:gd name="T30" fmla="*/ 14 w 36"/>
                <a:gd name="T31" fmla="*/ 24 h 25"/>
                <a:gd name="T32" fmla="*/ 18 w 36"/>
                <a:gd name="T33" fmla="*/ 24 h 25"/>
                <a:gd name="T34" fmla="*/ 21 w 36"/>
                <a:gd name="T35" fmla="*/ 24 h 25"/>
                <a:gd name="T36" fmla="*/ 25 w 36"/>
                <a:gd name="T37" fmla="*/ 23 h 25"/>
                <a:gd name="T38" fmla="*/ 27 w 36"/>
                <a:gd name="T39" fmla="*/ 22 h 25"/>
                <a:gd name="T40" fmla="*/ 29 w 36"/>
                <a:gd name="T41" fmla="*/ 21 h 25"/>
                <a:gd name="T42" fmla="*/ 32 w 36"/>
                <a:gd name="T43" fmla="*/ 19 h 25"/>
                <a:gd name="T44" fmla="*/ 34 w 36"/>
                <a:gd name="T45" fmla="*/ 17 h 25"/>
                <a:gd name="T46" fmla="*/ 34 w 36"/>
                <a:gd name="T47" fmla="*/ 15 h 25"/>
                <a:gd name="T48" fmla="*/ 35 w 36"/>
                <a:gd name="T49" fmla="*/ 12 h 25"/>
                <a:gd name="T50" fmla="*/ 34 w 36"/>
                <a:gd name="T51" fmla="*/ 9 h 25"/>
                <a:gd name="T52" fmla="*/ 34 w 36"/>
                <a:gd name="T53" fmla="*/ 7 h 25"/>
                <a:gd name="T54" fmla="*/ 32 w 36"/>
                <a:gd name="T55" fmla="*/ 5 h 25"/>
                <a:gd name="T56" fmla="*/ 29 w 36"/>
                <a:gd name="T57" fmla="*/ 3 h 25"/>
                <a:gd name="T58" fmla="*/ 27 w 36"/>
                <a:gd name="T59" fmla="*/ 2 h 25"/>
                <a:gd name="T60" fmla="*/ 25 w 36"/>
                <a:gd name="T61" fmla="*/ 1 h 25"/>
                <a:gd name="T62" fmla="*/ 21 w 36"/>
                <a:gd name="T63" fmla="*/ 0 h 25"/>
                <a:gd name="T64" fmla="*/ 18 w 36"/>
                <a:gd name="T6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25">
                  <a:moveTo>
                    <a:pt x="18" y="0"/>
                  </a:moveTo>
                  <a:lnTo>
                    <a:pt x="14" y="0"/>
                  </a:lnTo>
                  <a:lnTo>
                    <a:pt x="11" y="1"/>
                  </a:lnTo>
                  <a:lnTo>
                    <a:pt x="8" y="2"/>
                  </a:lnTo>
                  <a:lnTo>
                    <a:pt x="5" y="3"/>
                  </a:lnTo>
                  <a:lnTo>
                    <a:pt x="3" y="5"/>
                  </a:lnTo>
                  <a:lnTo>
                    <a:pt x="1" y="7"/>
                  </a:lnTo>
                  <a:lnTo>
                    <a:pt x="1" y="9"/>
                  </a:lnTo>
                  <a:lnTo>
                    <a:pt x="0" y="12"/>
                  </a:lnTo>
                  <a:lnTo>
                    <a:pt x="1" y="15"/>
                  </a:lnTo>
                  <a:lnTo>
                    <a:pt x="1" y="17"/>
                  </a:lnTo>
                  <a:lnTo>
                    <a:pt x="3" y="19"/>
                  </a:lnTo>
                  <a:lnTo>
                    <a:pt x="5" y="21"/>
                  </a:lnTo>
                  <a:lnTo>
                    <a:pt x="8" y="22"/>
                  </a:lnTo>
                  <a:lnTo>
                    <a:pt x="11" y="23"/>
                  </a:lnTo>
                  <a:lnTo>
                    <a:pt x="14" y="24"/>
                  </a:lnTo>
                  <a:lnTo>
                    <a:pt x="18" y="24"/>
                  </a:lnTo>
                  <a:lnTo>
                    <a:pt x="21" y="24"/>
                  </a:lnTo>
                  <a:lnTo>
                    <a:pt x="25" y="23"/>
                  </a:lnTo>
                  <a:lnTo>
                    <a:pt x="27" y="22"/>
                  </a:lnTo>
                  <a:lnTo>
                    <a:pt x="29" y="21"/>
                  </a:lnTo>
                  <a:lnTo>
                    <a:pt x="32" y="19"/>
                  </a:lnTo>
                  <a:lnTo>
                    <a:pt x="34" y="17"/>
                  </a:lnTo>
                  <a:lnTo>
                    <a:pt x="34" y="15"/>
                  </a:lnTo>
                  <a:lnTo>
                    <a:pt x="35" y="12"/>
                  </a:lnTo>
                  <a:lnTo>
                    <a:pt x="34" y="9"/>
                  </a:lnTo>
                  <a:lnTo>
                    <a:pt x="34" y="7"/>
                  </a:lnTo>
                  <a:lnTo>
                    <a:pt x="32" y="5"/>
                  </a:lnTo>
                  <a:lnTo>
                    <a:pt x="29" y="3"/>
                  </a:lnTo>
                  <a:lnTo>
                    <a:pt x="27" y="2"/>
                  </a:lnTo>
                  <a:lnTo>
                    <a:pt x="25" y="1"/>
                  </a:lnTo>
                  <a:lnTo>
                    <a:pt x="21" y="0"/>
                  </a:lnTo>
                  <a:lnTo>
                    <a:pt x="18"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 name="Freeform 176">
              <a:extLst>
                <a:ext uri="{FF2B5EF4-FFF2-40B4-BE49-F238E27FC236}">
                  <a16:creationId xmlns:a16="http://schemas.microsoft.com/office/drawing/2014/main" id="{24B8E69B-E8B1-4D3C-B480-DB80D76643A7}"/>
                </a:ext>
              </a:extLst>
            </p:cNvPr>
            <p:cNvSpPr>
              <a:spLocks/>
            </p:cNvSpPr>
            <p:nvPr/>
          </p:nvSpPr>
          <p:spPr bwMode="auto">
            <a:xfrm>
              <a:off x="4040" y="3006"/>
              <a:ext cx="222" cy="4"/>
            </a:xfrm>
            <a:custGeom>
              <a:avLst/>
              <a:gdLst>
                <a:gd name="T0" fmla="*/ 218 w 222"/>
                <a:gd name="T1" fmla="*/ 2 h 3"/>
                <a:gd name="T2" fmla="*/ 218 w 222"/>
                <a:gd name="T3" fmla="*/ 2 h 3"/>
                <a:gd name="T4" fmla="*/ 0 w 222"/>
                <a:gd name="T5" fmla="*/ 2 h 3"/>
                <a:gd name="T6" fmla="*/ 0 w 222"/>
                <a:gd name="T7" fmla="*/ 0 h 3"/>
                <a:gd name="T8" fmla="*/ 218 w 222"/>
                <a:gd name="T9" fmla="*/ 0 h 3"/>
                <a:gd name="T10" fmla="*/ 220 w 222"/>
                <a:gd name="T11" fmla="*/ 0 h 3"/>
                <a:gd name="T12" fmla="*/ 221 w 222"/>
                <a:gd name="T13" fmla="*/ 1 h 3"/>
                <a:gd name="T14" fmla="*/ 220 w 222"/>
                <a:gd name="T15" fmla="*/ 2 h 3"/>
                <a:gd name="T16" fmla="*/ 218 w 222"/>
                <a:gd name="T1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3">
                  <a:moveTo>
                    <a:pt x="218" y="2"/>
                  </a:moveTo>
                  <a:lnTo>
                    <a:pt x="218" y="2"/>
                  </a:lnTo>
                  <a:lnTo>
                    <a:pt x="0" y="2"/>
                  </a:lnTo>
                  <a:lnTo>
                    <a:pt x="0" y="0"/>
                  </a:lnTo>
                  <a:lnTo>
                    <a:pt x="218" y="0"/>
                  </a:lnTo>
                  <a:lnTo>
                    <a:pt x="220" y="0"/>
                  </a:lnTo>
                  <a:lnTo>
                    <a:pt x="221" y="1"/>
                  </a:lnTo>
                  <a:lnTo>
                    <a:pt x="220" y="2"/>
                  </a:lnTo>
                  <a:lnTo>
                    <a:pt x="218" y="2"/>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9" name="Freeform 177">
              <a:extLst>
                <a:ext uri="{FF2B5EF4-FFF2-40B4-BE49-F238E27FC236}">
                  <a16:creationId xmlns:a16="http://schemas.microsoft.com/office/drawing/2014/main" id="{4667D590-9D9D-4827-A075-A528A29D287F}"/>
                </a:ext>
              </a:extLst>
            </p:cNvPr>
            <p:cNvSpPr>
              <a:spLocks/>
            </p:cNvSpPr>
            <p:nvPr/>
          </p:nvSpPr>
          <p:spPr bwMode="auto">
            <a:xfrm>
              <a:off x="4263" y="3006"/>
              <a:ext cx="139" cy="34"/>
            </a:xfrm>
            <a:custGeom>
              <a:avLst/>
              <a:gdLst>
                <a:gd name="T0" fmla="*/ 132 w 139"/>
                <a:gd name="T1" fmla="*/ 30 h 31"/>
                <a:gd name="T2" fmla="*/ 132 w 139"/>
                <a:gd name="T3" fmla="*/ 30 h 31"/>
                <a:gd name="T4" fmla="*/ 131 w 139"/>
                <a:gd name="T5" fmla="*/ 26 h 31"/>
                <a:gd name="T6" fmla="*/ 128 w 139"/>
                <a:gd name="T7" fmla="*/ 23 h 31"/>
                <a:gd name="T8" fmla="*/ 124 w 139"/>
                <a:gd name="T9" fmla="*/ 20 h 31"/>
                <a:gd name="T10" fmla="*/ 117 w 139"/>
                <a:gd name="T11" fmla="*/ 17 h 31"/>
                <a:gd name="T12" fmla="*/ 108 w 139"/>
                <a:gd name="T13" fmla="*/ 15 h 31"/>
                <a:gd name="T14" fmla="*/ 99 w 139"/>
                <a:gd name="T15" fmla="*/ 12 h 31"/>
                <a:gd name="T16" fmla="*/ 89 w 139"/>
                <a:gd name="T17" fmla="*/ 11 h 31"/>
                <a:gd name="T18" fmla="*/ 78 w 139"/>
                <a:gd name="T19" fmla="*/ 9 h 31"/>
                <a:gd name="T20" fmla="*/ 66 w 139"/>
                <a:gd name="T21" fmla="*/ 8 h 31"/>
                <a:gd name="T22" fmla="*/ 54 w 139"/>
                <a:gd name="T23" fmla="*/ 7 h 31"/>
                <a:gd name="T24" fmla="*/ 44 w 139"/>
                <a:gd name="T25" fmla="*/ 7 h 31"/>
                <a:gd name="T26" fmla="*/ 33 w 139"/>
                <a:gd name="T27" fmla="*/ 6 h 31"/>
                <a:gd name="T28" fmla="*/ 23 w 139"/>
                <a:gd name="T29" fmla="*/ 6 h 31"/>
                <a:gd name="T30" fmla="*/ 14 w 139"/>
                <a:gd name="T31" fmla="*/ 6 h 31"/>
                <a:gd name="T32" fmla="*/ 6 w 139"/>
                <a:gd name="T33" fmla="*/ 6 h 31"/>
                <a:gd name="T34" fmla="*/ 0 w 139"/>
                <a:gd name="T35" fmla="*/ 6 h 31"/>
                <a:gd name="T36" fmla="*/ 0 w 139"/>
                <a:gd name="T37" fmla="*/ 0 h 31"/>
                <a:gd name="T38" fmla="*/ 6 w 139"/>
                <a:gd name="T39" fmla="*/ 0 h 31"/>
                <a:gd name="T40" fmla="*/ 14 w 139"/>
                <a:gd name="T41" fmla="*/ 0 h 31"/>
                <a:gd name="T42" fmla="*/ 23 w 139"/>
                <a:gd name="T43" fmla="*/ 0 h 31"/>
                <a:gd name="T44" fmla="*/ 33 w 139"/>
                <a:gd name="T45" fmla="*/ 0 h 31"/>
                <a:gd name="T46" fmla="*/ 44 w 139"/>
                <a:gd name="T47" fmla="*/ 1 h 31"/>
                <a:gd name="T48" fmla="*/ 56 w 139"/>
                <a:gd name="T49" fmla="*/ 1 h 31"/>
                <a:gd name="T50" fmla="*/ 67 w 139"/>
                <a:gd name="T51" fmla="*/ 2 h 31"/>
                <a:gd name="T52" fmla="*/ 78 w 139"/>
                <a:gd name="T53" fmla="*/ 3 h 31"/>
                <a:gd name="T54" fmla="*/ 90 w 139"/>
                <a:gd name="T55" fmla="*/ 5 h 31"/>
                <a:gd name="T56" fmla="*/ 101 w 139"/>
                <a:gd name="T57" fmla="*/ 7 h 31"/>
                <a:gd name="T58" fmla="*/ 110 w 139"/>
                <a:gd name="T59" fmla="*/ 9 h 31"/>
                <a:gd name="T60" fmla="*/ 119 w 139"/>
                <a:gd name="T61" fmla="*/ 11 h 31"/>
                <a:gd name="T62" fmla="*/ 127 w 139"/>
                <a:gd name="T63" fmla="*/ 15 h 31"/>
                <a:gd name="T64" fmla="*/ 133 w 139"/>
                <a:gd name="T65" fmla="*/ 19 h 31"/>
                <a:gd name="T66" fmla="*/ 137 w 139"/>
                <a:gd name="T67" fmla="*/ 24 h 31"/>
                <a:gd name="T68" fmla="*/ 138 w 139"/>
                <a:gd name="T69" fmla="*/ 30 h 31"/>
                <a:gd name="T70" fmla="*/ 132 w 139"/>
                <a:gd name="T71"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9" h="31">
                  <a:moveTo>
                    <a:pt x="132" y="30"/>
                  </a:moveTo>
                  <a:lnTo>
                    <a:pt x="132" y="30"/>
                  </a:lnTo>
                  <a:lnTo>
                    <a:pt x="131" y="26"/>
                  </a:lnTo>
                  <a:lnTo>
                    <a:pt x="128" y="23"/>
                  </a:lnTo>
                  <a:lnTo>
                    <a:pt x="124" y="20"/>
                  </a:lnTo>
                  <a:lnTo>
                    <a:pt x="117" y="17"/>
                  </a:lnTo>
                  <a:lnTo>
                    <a:pt x="108" y="15"/>
                  </a:lnTo>
                  <a:lnTo>
                    <a:pt x="99" y="12"/>
                  </a:lnTo>
                  <a:lnTo>
                    <a:pt x="89" y="11"/>
                  </a:lnTo>
                  <a:lnTo>
                    <a:pt x="78" y="9"/>
                  </a:lnTo>
                  <a:lnTo>
                    <a:pt x="66" y="8"/>
                  </a:lnTo>
                  <a:lnTo>
                    <a:pt x="54" y="7"/>
                  </a:lnTo>
                  <a:lnTo>
                    <a:pt x="44" y="7"/>
                  </a:lnTo>
                  <a:lnTo>
                    <a:pt x="33" y="6"/>
                  </a:lnTo>
                  <a:lnTo>
                    <a:pt x="23" y="6"/>
                  </a:lnTo>
                  <a:lnTo>
                    <a:pt x="14" y="6"/>
                  </a:lnTo>
                  <a:lnTo>
                    <a:pt x="6" y="6"/>
                  </a:lnTo>
                  <a:lnTo>
                    <a:pt x="0" y="6"/>
                  </a:lnTo>
                  <a:lnTo>
                    <a:pt x="0" y="0"/>
                  </a:lnTo>
                  <a:lnTo>
                    <a:pt x="6" y="0"/>
                  </a:lnTo>
                  <a:lnTo>
                    <a:pt x="14" y="0"/>
                  </a:lnTo>
                  <a:lnTo>
                    <a:pt x="23" y="0"/>
                  </a:lnTo>
                  <a:lnTo>
                    <a:pt x="33" y="0"/>
                  </a:lnTo>
                  <a:lnTo>
                    <a:pt x="44" y="1"/>
                  </a:lnTo>
                  <a:lnTo>
                    <a:pt x="56" y="1"/>
                  </a:lnTo>
                  <a:lnTo>
                    <a:pt x="67" y="2"/>
                  </a:lnTo>
                  <a:lnTo>
                    <a:pt x="78" y="3"/>
                  </a:lnTo>
                  <a:lnTo>
                    <a:pt x="90" y="5"/>
                  </a:lnTo>
                  <a:lnTo>
                    <a:pt x="101" y="7"/>
                  </a:lnTo>
                  <a:lnTo>
                    <a:pt x="110" y="9"/>
                  </a:lnTo>
                  <a:lnTo>
                    <a:pt x="119" y="11"/>
                  </a:lnTo>
                  <a:lnTo>
                    <a:pt x="127" y="15"/>
                  </a:lnTo>
                  <a:lnTo>
                    <a:pt x="133" y="19"/>
                  </a:lnTo>
                  <a:lnTo>
                    <a:pt x="137" y="24"/>
                  </a:lnTo>
                  <a:lnTo>
                    <a:pt x="138" y="30"/>
                  </a:lnTo>
                  <a:lnTo>
                    <a:pt x="132" y="3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0" name="Freeform 178">
              <a:extLst>
                <a:ext uri="{FF2B5EF4-FFF2-40B4-BE49-F238E27FC236}">
                  <a16:creationId xmlns:a16="http://schemas.microsoft.com/office/drawing/2014/main" id="{D2BA78D4-9941-49F7-86D0-782D857E9752}"/>
                </a:ext>
              </a:extLst>
            </p:cNvPr>
            <p:cNvSpPr>
              <a:spLocks/>
            </p:cNvSpPr>
            <p:nvPr/>
          </p:nvSpPr>
          <p:spPr bwMode="auto">
            <a:xfrm>
              <a:off x="4263" y="3044"/>
              <a:ext cx="139" cy="65"/>
            </a:xfrm>
            <a:custGeom>
              <a:avLst/>
              <a:gdLst>
                <a:gd name="T0" fmla="*/ 2 w 139"/>
                <a:gd name="T1" fmla="*/ 54 h 61"/>
                <a:gd name="T2" fmla="*/ 2 w 139"/>
                <a:gd name="T3" fmla="*/ 54 h 61"/>
                <a:gd name="T4" fmla="*/ 8 w 139"/>
                <a:gd name="T5" fmla="*/ 52 h 61"/>
                <a:gd name="T6" fmla="*/ 16 w 139"/>
                <a:gd name="T7" fmla="*/ 51 h 61"/>
                <a:gd name="T8" fmla="*/ 25 w 139"/>
                <a:gd name="T9" fmla="*/ 49 h 61"/>
                <a:gd name="T10" fmla="*/ 34 w 139"/>
                <a:gd name="T11" fmla="*/ 46 h 61"/>
                <a:gd name="T12" fmla="*/ 45 w 139"/>
                <a:gd name="T13" fmla="*/ 43 h 61"/>
                <a:gd name="T14" fmla="*/ 56 w 139"/>
                <a:gd name="T15" fmla="*/ 41 h 61"/>
                <a:gd name="T16" fmla="*/ 67 w 139"/>
                <a:gd name="T17" fmla="*/ 38 h 61"/>
                <a:gd name="T18" fmla="*/ 78 w 139"/>
                <a:gd name="T19" fmla="*/ 34 h 61"/>
                <a:gd name="T20" fmla="*/ 89 w 139"/>
                <a:gd name="T21" fmla="*/ 30 h 61"/>
                <a:gd name="T22" fmla="*/ 99 w 139"/>
                <a:gd name="T23" fmla="*/ 26 h 61"/>
                <a:gd name="T24" fmla="*/ 108 w 139"/>
                <a:gd name="T25" fmla="*/ 22 h 61"/>
                <a:gd name="T26" fmla="*/ 117 w 139"/>
                <a:gd name="T27" fmla="*/ 18 h 61"/>
                <a:gd name="T28" fmla="*/ 124 w 139"/>
                <a:gd name="T29" fmla="*/ 13 h 61"/>
                <a:gd name="T30" fmla="*/ 128 w 139"/>
                <a:gd name="T31" fmla="*/ 8 h 61"/>
                <a:gd name="T32" fmla="*/ 131 w 139"/>
                <a:gd name="T33" fmla="*/ 4 h 61"/>
                <a:gd name="T34" fmla="*/ 132 w 139"/>
                <a:gd name="T35" fmla="*/ 0 h 61"/>
                <a:gd name="T36" fmla="*/ 138 w 139"/>
                <a:gd name="T37" fmla="*/ 0 h 61"/>
                <a:gd name="T38" fmla="*/ 137 w 139"/>
                <a:gd name="T39" fmla="*/ 6 h 61"/>
                <a:gd name="T40" fmla="*/ 133 w 139"/>
                <a:gd name="T41" fmla="*/ 13 h 61"/>
                <a:gd name="T42" fmla="*/ 127 w 139"/>
                <a:gd name="T43" fmla="*/ 18 h 61"/>
                <a:gd name="T44" fmla="*/ 119 w 139"/>
                <a:gd name="T45" fmla="*/ 23 h 61"/>
                <a:gd name="T46" fmla="*/ 111 w 139"/>
                <a:gd name="T47" fmla="*/ 27 h 61"/>
                <a:gd name="T48" fmla="*/ 101 w 139"/>
                <a:gd name="T49" fmla="*/ 32 h 61"/>
                <a:gd name="T50" fmla="*/ 91 w 139"/>
                <a:gd name="T51" fmla="*/ 36 h 61"/>
                <a:gd name="T52" fmla="*/ 80 w 139"/>
                <a:gd name="T53" fmla="*/ 40 h 61"/>
                <a:gd name="T54" fmla="*/ 68 w 139"/>
                <a:gd name="T55" fmla="*/ 44 h 61"/>
                <a:gd name="T56" fmla="*/ 57 w 139"/>
                <a:gd name="T57" fmla="*/ 47 h 61"/>
                <a:gd name="T58" fmla="*/ 47 w 139"/>
                <a:gd name="T59" fmla="*/ 50 h 61"/>
                <a:gd name="T60" fmla="*/ 36 w 139"/>
                <a:gd name="T61" fmla="*/ 53 h 61"/>
                <a:gd name="T62" fmla="*/ 26 w 139"/>
                <a:gd name="T63" fmla="*/ 55 h 61"/>
                <a:gd name="T64" fmla="*/ 17 w 139"/>
                <a:gd name="T65" fmla="*/ 58 h 61"/>
                <a:gd name="T66" fmla="*/ 10 w 139"/>
                <a:gd name="T67" fmla="*/ 58 h 61"/>
                <a:gd name="T68" fmla="*/ 3 w 139"/>
                <a:gd name="T69" fmla="*/ 60 h 61"/>
                <a:gd name="T70" fmla="*/ 2 w 139"/>
                <a:gd name="T71" fmla="*/ 59 h 61"/>
                <a:gd name="T72" fmla="*/ 0 w 139"/>
                <a:gd name="T73" fmla="*/ 58 h 61"/>
                <a:gd name="T74" fmla="*/ 0 w 139"/>
                <a:gd name="T75" fmla="*/ 55 h 61"/>
                <a:gd name="T76" fmla="*/ 2 w 139"/>
                <a:gd name="T77"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9" h="61">
                  <a:moveTo>
                    <a:pt x="2" y="54"/>
                  </a:moveTo>
                  <a:lnTo>
                    <a:pt x="2" y="54"/>
                  </a:lnTo>
                  <a:lnTo>
                    <a:pt x="8" y="52"/>
                  </a:lnTo>
                  <a:lnTo>
                    <a:pt x="16" y="51"/>
                  </a:lnTo>
                  <a:lnTo>
                    <a:pt x="25" y="49"/>
                  </a:lnTo>
                  <a:lnTo>
                    <a:pt x="34" y="46"/>
                  </a:lnTo>
                  <a:lnTo>
                    <a:pt x="45" y="43"/>
                  </a:lnTo>
                  <a:lnTo>
                    <a:pt x="56" y="41"/>
                  </a:lnTo>
                  <a:lnTo>
                    <a:pt x="67" y="38"/>
                  </a:lnTo>
                  <a:lnTo>
                    <a:pt x="78" y="34"/>
                  </a:lnTo>
                  <a:lnTo>
                    <a:pt x="89" y="30"/>
                  </a:lnTo>
                  <a:lnTo>
                    <a:pt x="99" y="26"/>
                  </a:lnTo>
                  <a:lnTo>
                    <a:pt x="108" y="22"/>
                  </a:lnTo>
                  <a:lnTo>
                    <a:pt x="117" y="18"/>
                  </a:lnTo>
                  <a:lnTo>
                    <a:pt x="124" y="13"/>
                  </a:lnTo>
                  <a:lnTo>
                    <a:pt x="128" y="8"/>
                  </a:lnTo>
                  <a:lnTo>
                    <a:pt x="131" y="4"/>
                  </a:lnTo>
                  <a:lnTo>
                    <a:pt x="132" y="0"/>
                  </a:lnTo>
                  <a:lnTo>
                    <a:pt x="138" y="0"/>
                  </a:lnTo>
                  <a:lnTo>
                    <a:pt x="137" y="6"/>
                  </a:lnTo>
                  <a:lnTo>
                    <a:pt x="133" y="13"/>
                  </a:lnTo>
                  <a:lnTo>
                    <a:pt x="127" y="18"/>
                  </a:lnTo>
                  <a:lnTo>
                    <a:pt x="119" y="23"/>
                  </a:lnTo>
                  <a:lnTo>
                    <a:pt x="111" y="27"/>
                  </a:lnTo>
                  <a:lnTo>
                    <a:pt x="101" y="32"/>
                  </a:lnTo>
                  <a:lnTo>
                    <a:pt x="91" y="36"/>
                  </a:lnTo>
                  <a:lnTo>
                    <a:pt x="80" y="40"/>
                  </a:lnTo>
                  <a:lnTo>
                    <a:pt x="68" y="44"/>
                  </a:lnTo>
                  <a:lnTo>
                    <a:pt x="57" y="47"/>
                  </a:lnTo>
                  <a:lnTo>
                    <a:pt x="47" y="50"/>
                  </a:lnTo>
                  <a:lnTo>
                    <a:pt x="36" y="53"/>
                  </a:lnTo>
                  <a:lnTo>
                    <a:pt x="26" y="55"/>
                  </a:lnTo>
                  <a:lnTo>
                    <a:pt x="17" y="58"/>
                  </a:lnTo>
                  <a:lnTo>
                    <a:pt x="10" y="58"/>
                  </a:lnTo>
                  <a:lnTo>
                    <a:pt x="3" y="60"/>
                  </a:lnTo>
                  <a:lnTo>
                    <a:pt x="2" y="59"/>
                  </a:lnTo>
                  <a:lnTo>
                    <a:pt x="0" y="58"/>
                  </a:lnTo>
                  <a:lnTo>
                    <a:pt x="0" y="55"/>
                  </a:lnTo>
                  <a:lnTo>
                    <a:pt x="2" y="54"/>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1" name="Freeform 179">
              <a:extLst>
                <a:ext uri="{FF2B5EF4-FFF2-40B4-BE49-F238E27FC236}">
                  <a16:creationId xmlns:a16="http://schemas.microsoft.com/office/drawing/2014/main" id="{2A7B5110-32CC-4C30-BB46-E061B3B885A6}"/>
                </a:ext>
              </a:extLst>
            </p:cNvPr>
            <p:cNvSpPr>
              <a:spLocks/>
            </p:cNvSpPr>
            <p:nvPr/>
          </p:nvSpPr>
          <p:spPr bwMode="auto">
            <a:xfrm>
              <a:off x="4063" y="3106"/>
              <a:ext cx="200" cy="35"/>
            </a:xfrm>
            <a:custGeom>
              <a:avLst/>
              <a:gdLst>
                <a:gd name="T0" fmla="*/ 6 w 200"/>
                <a:gd name="T1" fmla="*/ 28 h 33"/>
                <a:gd name="T2" fmla="*/ 2 w 200"/>
                <a:gd name="T3" fmla="*/ 26 h 33"/>
                <a:gd name="T4" fmla="*/ 198 w 200"/>
                <a:gd name="T5" fmla="*/ 0 h 33"/>
                <a:gd name="T6" fmla="*/ 199 w 200"/>
                <a:gd name="T7" fmla="*/ 6 h 33"/>
                <a:gd name="T8" fmla="*/ 3 w 200"/>
                <a:gd name="T9" fmla="*/ 32 h 33"/>
                <a:gd name="T10" fmla="*/ 0 w 200"/>
                <a:gd name="T11" fmla="*/ 31 h 33"/>
                <a:gd name="T12" fmla="*/ 3 w 200"/>
                <a:gd name="T13" fmla="*/ 32 h 33"/>
                <a:gd name="T14" fmla="*/ 1 w 200"/>
                <a:gd name="T15" fmla="*/ 31 h 33"/>
                <a:gd name="T16" fmla="*/ 0 w 200"/>
                <a:gd name="T17" fmla="*/ 30 h 33"/>
                <a:gd name="T18" fmla="*/ 0 w 200"/>
                <a:gd name="T19" fmla="*/ 28 h 33"/>
                <a:gd name="T20" fmla="*/ 2 w 200"/>
                <a:gd name="T21" fmla="*/ 26 h 33"/>
                <a:gd name="T22" fmla="*/ 6 w 200"/>
                <a:gd name="T23" fmla="*/ 2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33">
                  <a:moveTo>
                    <a:pt x="6" y="28"/>
                  </a:moveTo>
                  <a:lnTo>
                    <a:pt x="2" y="26"/>
                  </a:lnTo>
                  <a:lnTo>
                    <a:pt x="198" y="0"/>
                  </a:lnTo>
                  <a:lnTo>
                    <a:pt x="199" y="6"/>
                  </a:lnTo>
                  <a:lnTo>
                    <a:pt x="3" y="32"/>
                  </a:lnTo>
                  <a:lnTo>
                    <a:pt x="0" y="31"/>
                  </a:lnTo>
                  <a:lnTo>
                    <a:pt x="3" y="32"/>
                  </a:lnTo>
                  <a:lnTo>
                    <a:pt x="1" y="31"/>
                  </a:lnTo>
                  <a:lnTo>
                    <a:pt x="0" y="30"/>
                  </a:lnTo>
                  <a:lnTo>
                    <a:pt x="0" y="28"/>
                  </a:lnTo>
                  <a:lnTo>
                    <a:pt x="2" y="26"/>
                  </a:lnTo>
                  <a:lnTo>
                    <a:pt x="6" y="28"/>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2" name="Freeform 180">
              <a:extLst>
                <a:ext uri="{FF2B5EF4-FFF2-40B4-BE49-F238E27FC236}">
                  <a16:creationId xmlns:a16="http://schemas.microsoft.com/office/drawing/2014/main" id="{A6C840C7-7BA6-4562-A8C5-33A16BF34C31}"/>
                </a:ext>
              </a:extLst>
            </p:cNvPr>
            <p:cNvSpPr>
              <a:spLocks/>
            </p:cNvSpPr>
            <p:nvPr/>
          </p:nvSpPr>
          <p:spPr bwMode="auto">
            <a:xfrm>
              <a:off x="4037" y="3006"/>
              <a:ext cx="29" cy="134"/>
            </a:xfrm>
            <a:custGeom>
              <a:avLst/>
              <a:gdLst>
                <a:gd name="T0" fmla="*/ 3 w 29"/>
                <a:gd name="T1" fmla="*/ 7 h 125"/>
                <a:gd name="T2" fmla="*/ 5 w 29"/>
                <a:gd name="T3" fmla="*/ 2 h 125"/>
                <a:gd name="T4" fmla="*/ 7 w 29"/>
                <a:gd name="T5" fmla="*/ 9 h 125"/>
                <a:gd name="T6" fmla="*/ 9 w 29"/>
                <a:gd name="T7" fmla="*/ 17 h 125"/>
                <a:gd name="T8" fmla="*/ 11 w 29"/>
                <a:gd name="T9" fmla="*/ 24 h 125"/>
                <a:gd name="T10" fmla="*/ 12 w 29"/>
                <a:gd name="T11" fmla="*/ 31 h 125"/>
                <a:gd name="T12" fmla="*/ 13 w 29"/>
                <a:gd name="T13" fmla="*/ 38 h 125"/>
                <a:gd name="T14" fmla="*/ 15 w 29"/>
                <a:gd name="T15" fmla="*/ 46 h 125"/>
                <a:gd name="T16" fmla="*/ 16 w 29"/>
                <a:gd name="T17" fmla="*/ 54 h 125"/>
                <a:gd name="T18" fmla="*/ 18 w 29"/>
                <a:gd name="T19" fmla="*/ 62 h 125"/>
                <a:gd name="T20" fmla="*/ 19 w 29"/>
                <a:gd name="T21" fmla="*/ 69 h 125"/>
                <a:gd name="T22" fmla="*/ 20 w 29"/>
                <a:gd name="T23" fmla="*/ 76 h 125"/>
                <a:gd name="T24" fmla="*/ 21 w 29"/>
                <a:gd name="T25" fmla="*/ 84 h 125"/>
                <a:gd name="T26" fmla="*/ 23 w 29"/>
                <a:gd name="T27" fmla="*/ 92 h 125"/>
                <a:gd name="T28" fmla="*/ 24 w 29"/>
                <a:gd name="T29" fmla="*/ 99 h 125"/>
                <a:gd name="T30" fmla="*/ 25 w 29"/>
                <a:gd name="T31" fmla="*/ 107 h 125"/>
                <a:gd name="T32" fmla="*/ 27 w 29"/>
                <a:gd name="T33" fmla="*/ 115 h 125"/>
                <a:gd name="T34" fmla="*/ 28 w 29"/>
                <a:gd name="T35" fmla="*/ 122 h 125"/>
                <a:gd name="T36" fmla="*/ 23 w 29"/>
                <a:gd name="T37" fmla="*/ 124 h 125"/>
                <a:gd name="T38" fmla="*/ 21 w 29"/>
                <a:gd name="T39" fmla="*/ 116 h 125"/>
                <a:gd name="T40" fmla="*/ 20 w 29"/>
                <a:gd name="T41" fmla="*/ 108 h 125"/>
                <a:gd name="T42" fmla="*/ 19 w 29"/>
                <a:gd name="T43" fmla="*/ 100 h 125"/>
                <a:gd name="T44" fmla="*/ 17 w 29"/>
                <a:gd name="T45" fmla="*/ 93 h 125"/>
                <a:gd name="T46" fmla="*/ 16 w 29"/>
                <a:gd name="T47" fmla="*/ 85 h 125"/>
                <a:gd name="T48" fmla="*/ 15 w 29"/>
                <a:gd name="T49" fmla="*/ 78 h 125"/>
                <a:gd name="T50" fmla="*/ 13 w 29"/>
                <a:gd name="T51" fmla="*/ 70 h 125"/>
                <a:gd name="T52" fmla="*/ 13 w 29"/>
                <a:gd name="T53" fmla="*/ 63 h 125"/>
                <a:gd name="T54" fmla="*/ 11 w 29"/>
                <a:gd name="T55" fmla="*/ 55 h 125"/>
                <a:gd name="T56" fmla="*/ 10 w 29"/>
                <a:gd name="T57" fmla="*/ 47 h 125"/>
                <a:gd name="T58" fmla="*/ 8 w 29"/>
                <a:gd name="T59" fmla="*/ 41 h 125"/>
                <a:gd name="T60" fmla="*/ 7 w 29"/>
                <a:gd name="T61" fmla="*/ 33 h 125"/>
                <a:gd name="T62" fmla="*/ 5 w 29"/>
                <a:gd name="T63" fmla="*/ 26 h 125"/>
                <a:gd name="T64" fmla="*/ 3 w 29"/>
                <a:gd name="T65" fmla="*/ 18 h 125"/>
                <a:gd name="T66" fmla="*/ 1 w 29"/>
                <a:gd name="T67" fmla="*/ 12 h 125"/>
                <a:gd name="T68" fmla="*/ 0 w 29"/>
                <a:gd name="T69" fmla="*/ 4 h 125"/>
                <a:gd name="T70" fmla="*/ 3 w 29"/>
                <a:gd name="T71" fmla="*/ 0 h 125"/>
                <a:gd name="T72" fmla="*/ 0 w 29"/>
                <a:gd name="T73" fmla="*/ 4 h 125"/>
                <a:gd name="T74" fmla="*/ 0 w 29"/>
                <a:gd name="T75" fmla="*/ 2 h 125"/>
                <a:gd name="T76" fmla="*/ 1 w 29"/>
                <a:gd name="T77" fmla="*/ 0 h 125"/>
                <a:gd name="T78" fmla="*/ 4 w 29"/>
                <a:gd name="T79" fmla="*/ 0 h 125"/>
                <a:gd name="T80" fmla="*/ 5 w 29"/>
                <a:gd name="T81" fmla="*/ 2 h 125"/>
                <a:gd name="T82" fmla="*/ 3 w 29"/>
                <a:gd name="T83" fmla="*/ 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 h="125">
                  <a:moveTo>
                    <a:pt x="3" y="7"/>
                  </a:moveTo>
                  <a:lnTo>
                    <a:pt x="5" y="2"/>
                  </a:lnTo>
                  <a:lnTo>
                    <a:pt x="7" y="9"/>
                  </a:lnTo>
                  <a:lnTo>
                    <a:pt x="9" y="17"/>
                  </a:lnTo>
                  <a:lnTo>
                    <a:pt x="11" y="24"/>
                  </a:lnTo>
                  <a:lnTo>
                    <a:pt x="12" y="31"/>
                  </a:lnTo>
                  <a:lnTo>
                    <a:pt x="13" y="38"/>
                  </a:lnTo>
                  <a:lnTo>
                    <a:pt x="15" y="46"/>
                  </a:lnTo>
                  <a:lnTo>
                    <a:pt x="16" y="54"/>
                  </a:lnTo>
                  <a:lnTo>
                    <a:pt x="18" y="62"/>
                  </a:lnTo>
                  <a:lnTo>
                    <a:pt x="19" y="69"/>
                  </a:lnTo>
                  <a:lnTo>
                    <a:pt x="20" y="76"/>
                  </a:lnTo>
                  <a:lnTo>
                    <a:pt x="21" y="84"/>
                  </a:lnTo>
                  <a:lnTo>
                    <a:pt x="23" y="92"/>
                  </a:lnTo>
                  <a:lnTo>
                    <a:pt x="24" y="99"/>
                  </a:lnTo>
                  <a:lnTo>
                    <a:pt x="25" y="107"/>
                  </a:lnTo>
                  <a:lnTo>
                    <a:pt x="27" y="115"/>
                  </a:lnTo>
                  <a:lnTo>
                    <a:pt x="28" y="122"/>
                  </a:lnTo>
                  <a:lnTo>
                    <a:pt x="23" y="124"/>
                  </a:lnTo>
                  <a:lnTo>
                    <a:pt x="21" y="116"/>
                  </a:lnTo>
                  <a:lnTo>
                    <a:pt x="20" y="108"/>
                  </a:lnTo>
                  <a:lnTo>
                    <a:pt x="19" y="100"/>
                  </a:lnTo>
                  <a:lnTo>
                    <a:pt x="17" y="93"/>
                  </a:lnTo>
                  <a:lnTo>
                    <a:pt x="16" y="85"/>
                  </a:lnTo>
                  <a:lnTo>
                    <a:pt x="15" y="78"/>
                  </a:lnTo>
                  <a:lnTo>
                    <a:pt x="13" y="70"/>
                  </a:lnTo>
                  <a:lnTo>
                    <a:pt x="13" y="63"/>
                  </a:lnTo>
                  <a:lnTo>
                    <a:pt x="11" y="55"/>
                  </a:lnTo>
                  <a:lnTo>
                    <a:pt x="10" y="47"/>
                  </a:lnTo>
                  <a:lnTo>
                    <a:pt x="8" y="41"/>
                  </a:lnTo>
                  <a:lnTo>
                    <a:pt x="7" y="33"/>
                  </a:lnTo>
                  <a:lnTo>
                    <a:pt x="5" y="26"/>
                  </a:lnTo>
                  <a:lnTo>
                    <a:pt x="3" y="18"/>
                  </a:lnTo>
                  <a:lnTo>
                    <a:pt x="1" y="12"/>
                  </a:lnTo>
                  <a:lnTo>
                    <a:pt x="0" y="4"/>
                  </a:lnTo>
                  <a:lnTo>
                    <a:pt x="3" y="0"/>
                  </a:lnTo>
                  <a:lnTo>
                    <a:pt x="0" y="4"/>
                  </a:lnTo>
                  <a:lnTo>
                    <a:pt x="0" y="2"/>
                  </a:lnTo>
                  <a:lnTo>
                    <a:pt x="1" y="0"/>
                  </a:lnTo>
                  <a:lnTo>
                    <a:pt x="4" y="0"/>
                  </a:lnTo>
                  <a:lnTo>
                    <a:pt x="5" y="2"/>
                  </a:lnTo>
                  <a:lnTo>
                    <a:pt x="3" y="7"/>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3" name="Freeform 181">
              <a:extLst>
                <a:ext uri="{FF2B5EF4-FFF2-40B4-BE49-F238E27FC236}">
                  <a16:creationId xmlns:a16="http://schemas.microsoft.com/office/drawing/2014/main" id="{0C6D233D-375E-49E6-903A-1A4633B475F2}"/>
                </a:ext>
              </a:extLst>
            </p:cNvPr>
            <p:cNvSpPr>
              <a:spLocks/>
            </p:cNvSpPr>
            <p:nvPr/>
          </p:nvSpPr>
          <p:spPr bwMode="auto">
            <a:xfrm>
              <a:off x="1703" y="3009"/>
              <a:ext cx="20" cy="132"/>
            </a:xfrm>
            <a:custGeom>
              <a:avLst/>
              <a:gdLst>
                <a:gd name="T0" fmla="*/ 2 w 20"/>
                <a:gd name="T1" fmla="*/ 116 h 124"/>
                <a:gd name="T2" fmla="*/ 0 w 20"/>
                <a:gd name="T3" fmla="*/ 120 h 124"/>
                <a:gd name="T4" fmla="*/ 1 w 20"/>
                <a:gd name="T5" fmla="*/ 111 h 124"/>
                <a:gd name="T6" fmla="*/ 1 w 20"/>
                <a:gd name="T7" fmla="*/ 102 h 124"/>
                <a:gd name="T8" fmla="*/ 2 w 20"/>
                <a:gd name="T9" fmla="*/ 94 h 124"/>
                <a:gd name="T10" fmla="*/ 2 w 20"/>
                <a:gd name="T11" fmla="*/ 87 h 124"/>
                <a:gd name="T12" fmla="*/ 3 w 20"/>
                <a:gd name="T13" fmla="*/ 78 h 124"/>
                <a:gd name="T14" fmla="*/ 4 w 20"/>
                <a:gd name="T15" fmla="*/ 71 h 124"/>
                <a:gd name="T16" fmla="*/ 4 w 20"/>
                <a:gd name="T17" fmla="*/ 64 h 124"/>
                <a:gd name="T18" fmla="*/ 5 w 20"/>
                <a:gd name="T19" fmla="*/ 56 h 124"/>
                <a:gd name="T20" fmla="*/ 6 w 20"/>
                <a:gd name="T21" fmla="*/ 50 h 124"/>
                <a:gd name="T22" fmla="*/ 7 w 20"/>
                <a:gd name="T23" fmla="*/ 42 h 124"/>
                <a:gd name="T24" fmla="*/ 8 w 20"/>
                <a:gd name="T25" fmla="*/ 35 h 124"/>
                <a:gd name="T26" fmla="*/ 9 w 20"/>
                <a:gd name="T27" fmla="*/ 28 h 124"/>
                <a:gd name="T28" fmla="*/ 10 w 20"/>
                <a:gd name="T29" fmla="*/ 21 h 124"/>
                <a:gd name="T30" fmla="*/ 12 w 20"/>
                <a:gd name="T31" fmla="*/ 13 h 124"/>
                <a:gd name="T32" fmla="*/ 13 w 20"/>
                <a:gd name="T33" fmla="*/ 7 h 124"/>
                <a:gd name="T34" fmla="*/ 14 w 20"/>
                <a:gd name="T35" fmla="*/ 0 h 124"/>
                <a:gd name="T36" fmla="*/ 19 w 20"/>
                <a:gd name="T37" fmla="*/ 2 h 124"/>
                <a:gd name="T38" fmla="*/ 18 w 20"/>
                <a:gd name="T39" fmla="*/ 9 h 124"/>
                <a:gd name="T40" fmla="*/ 17 w 20"/>
                <a:gd name="T41" fmla="*/ 16 h 124"/>
                <a:gd name="T42" fmla="*/ 15 w 20"/>
                <a:gd name="T43" fmla="*/ 22 h 124"/>
                <a:gd name="T44" fmla="*/ 14 w 20"/>
                <a:gd name="T45" fmla="*/ 29 h 124"/>
                <a:gd name="T46" fmla="*/ 13 w 20"/>
                <a:gd name="T47" fmla="*/ 35 h 124"/>
                <a:gd name="T48" fmla="*/ 12 w 20"/>
                <a:gd name="T49" fmla="*/ 43 h 124"/>
                <a:gd name="T50" fmla="*/ 11 w 20"/>
                <a:gd name="T51" fmla="*/ 50 h 124"/>
                <a:gd name="T52" fmla="*/ 10 w 20"/>
                <a:gd name="T53" fmla="*/ 57 h 124"/>
                <a:gd name="T54" fmla="*/ 9 w 20"/>
                <a:gd name="T55" fmla="*/ 64 h 124"/>
                <a:gd name="T56" fmla="*/ 9 w 20"/>
                <a:gd name="T57" fmla="*/ 72 h 124"/>
                <a:gd name="T58" fmla="*/ 8 w 20"/>
                <a:gd name="T59" fmla="*/ 79 h 124"/>
                <a:gd name="T60" fmla="*/ 7 w 20"/>
                <a:gd name="T61" fmla="*/ 88 h 124"/>
                <a:gd name="T62" fmla="*/ 7 w 20"/>
                <a:gd name="T63" fmla="*/ 95 h 124"/>
                <a:gd name="T64" fmla="*/ 6 w 20"/>
                <a:gd name="T65" fmla="*/ 103 h 124"/>
                <a:gd name="T66" fmla="*/ 6 w 20"/>
                <a:gd name="T67" fmla="*/ 112 h 124"/>
                <a:gd name="T68" fmla="*/ 5 w 20"/>
                <a:gd name="T69" fmla="*/ 121 h 124"/>
                <a:gd name="T70" fmla="*/ 2 w 20"/>
                <a:gd name="T71" fmla="*/ 123 h 124"/>
                <a:gd name="T72" fmla="*/ 5 w 20"/>
                <a:gd name="T73" fmla="*/ 121 h 124"/>
                <a:gd name="T74" fmla="*/ 4 w 20"/>
                <a:gd name="T75" fmla="*/ 123 h 124"/>
                <a:gd name="T76" fmla="*/ 2 w 20"/>
                <a:gd name="T77" fmla="*/ 123 h 124"/>
                <a:gd name="T78" fmla="*/ 1 w 20"/>
                <a:gd name="T79" fmla="*/ 122 h 124"/>
                <a:gd name="T80" fmla="*/ 0 w 20"/>
                <a:gd name="T81" fmla="*/ 120 h 124"/>
                <a:gd name="T82" fmla="*/ 2 w 20"/>
                <a:gd name="T83" fmla="*/ 116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 h="124">
                  <a:moveTo>
                    <a:pt x="2" y="116"/>
                  </a:moveTo>
                  <a:lnTo>
                    <a:pt x="0" y="120"/>
                  </a:lnTo>
                  <a:lnTo>
                    <a:pt x="1" y="111"/>
                  </a:lnTo>
                  <a:lnTo>
                    <a:pt x="1" y="102"/>
                  </a:lnTo>
                  <a:lnTo>
                    <a:pt x="2" y="94"/>
                  </a:lnTo>
                  <a:lnTo>
                    <a:pt x="2" y="87"/>
                  </a:lnTo>
                  <a:lnTo>
                    <a:pt x="3" y="78"/>
                  </a:lnTo>
                  <a:lnTo>
                    <a:pt x="4" y="71"/>
                  </a:lnTo>
                  <a:lnTo>
                    <a:pt x="4" y="64"/>
                  </a:lnTo>
                  <a:lnTo>
                    <a:pt x="5" y="56"/>
                  </a:lnTo>
                  <a:lnTo>
                    <a:pt x="6" y="50"/>
                  </a:lnTo>
                  <a:lnTo>
                    <a:pt x="7" y="42"/>
                  </a:lnTo>
                  <a:lnTo>
                    <a:pt x="8" y="35"/>
                  </a:lnTo>
                  <a:lnTo>
                    <a:pt x="9" y="28"/>
                  </a:lnTo>
                  <a:lnTo>
                    <a:pt x="10" y="21"/>
                  </a:lnTo>
                  <a:lnTo>
                    <a:pt x="12" y="13"/>
                  </a:lnTo>
                  <a:lnTo>
                    <a:pt x="13" y="7"/>
                  </a:lnTo>
                  <a:lnTo>
                    <a:pt x="14" y="0"/>
                  </a:lnTo>
                  <a:lnTo>
                    <a:pt x="19" y="2"/>
                  </a:lnTo>
                  <a:lnTo>
                    <a:pt x="18" y="9"/>
                  </a:lnTo>
                  <a:lnTo>
                    <a:pt x="17" y="16"/>
                  </a:lnTo>
                  <a:lnTo>
                    <a:pt x="15" y="22"/>
                  </a:lnTo>
                  <a:lnTo>
                    <a:pt x="14" y="29"/>
                  </a:lnTo>
                  <a:lnTo>
                    <a:pt x="13" y="35"/>
                  </a:lnTo>
                  <a:lnTo>
                    <a:pt x="12" y="43"/>
                  </a:lnTo>
                  <a:lnTo>
                    <a:pt x="11" y="50"/>
                  </a:lnTo>
                  <a:lnTo>
                    <a:pt x="10" y="57"/>
                  </a:lnTo>
                  <a:lnTo>
                    <a:pt x="9" y="64"/>
                  </a:lnTo>
                  <a:lnTo>
                    <a:pt x="9" y="72"/>
                  </a:lnTo>
                  <a:lnTo>
                    <a:pt x="8" y="79"/>
                  </a:lnTo>
                  <a:lnTo>
                    <a:pt x="7" y="88"/>
                  </a:lnTo>
                  <a:lnTo>
                    <a:pt x="7" y="95"/>
                  </a:lnTo>
                  <a:lnTo>
                    <a:pt x="6" y="103"/>
                  </a:lnTo>
                  <a:lnTo>
                    <a:pt x="6" y="112"/>
                  </a:lnTo>
                  <a:lnTo>
                    <a:pt x="5" y="121"/>
                  </a:lnTo>
                  <a:lnTo>
                    <a:pt x="2" y="123"/>
                  </a:lnTo>
                  <a:lnTo>
                    <a:pt x="5" y="121"/>
                  </a:lnTo>
                  <a:lnTo>
                    <a:pt x="4" y="123"/>
                  </a:lnTo>
                  <a:lnTo>
                    <a:pt x="2" y="123"/>
                  </a:lnTo>
                  <a:lnTo>
                    <a:pt x="1" y="122"/>
                  </a:lnTo>
                  <a:lnTo>
                    <a:pt x="0" y="120"/>
                  </a:lnTo>
                  <a:lnTo>
                    <a:pt x="2" y="116"/>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 name="Freeform 182">
              <a:extLst>
                <a:ext uri="{FF2B5EF4-FFF2-40B4-BE49-F238E27FC236}">
                  <a16:creationId xmlns:a16="http://schemas.microsoft.com/office/drawing/2014/main" id="{FF1B2FA5-1013-4A4E-926D-9EAC737B990B}"/>
                </a:ext>
              </a:extLst>
            </p:cNvPr>
            <p:cNvSpPr>
              <a:spLocks/>
            </p:cNvSpPr>
            <p:nvPr/>
          </p:nvSpPr>
          <p:spPr bwMode="auto">
            <a:xfrm>
              <a:off x="1296" y="3101"/>
              <a:ext cx="407" cy="40"/>
            </a:xfrm>
            <a:custGeom>
              <a:avLst/>
              <a:gdLst>
                <a:gd name="T0" fmla="*/ 6 w 407"/>
                <a:gd name="T1" fmla="*/ 2 h 37"/>
                <a:gd name="T2" fmla="*/ 4 w 407"/>
                <a:gd name="T3" fmla="*/ 0 h 37"/>
                <a:gd name="T4" fmla="*/ 406 w 407"/>
                <a:gd name="T5" fmla="*/ 30 h 37"/>
                <a:gd name="T6" fmla="*/ 405 w 407"/>
                <a:gd name="T7" fmla="*/ 36 h 37"/>
                <a:gd name="T8" fmla="*/ 3 w 407"/>
                <a:gd name="T9" fmla="*/ 6 h 37"/>
                <a:gd name="T10" fmla="*/ 0 w 407"/>
                <a:gd name="T11" fmla="*/ 4 h 37"/>
                <a:gd name="T12" fmla="*/ 3 w 407"/>
                <a:gd name="T13" fmla="*/ 6 h 37"/>
                <a:gd name="T14" fmla="*/ 1 w 407"/>
                <a:gd name="T15" fmla="*/ 5 h 37"/>
                <a:gd name="T16" fmla="*/ 0 w 407"/>
                <a:gd name="T17" fmla="*/ 3 h 37"/>
                <a:gd name="T18" fmla="*/ 2 w 407"/>
                <a:gd name="T19" fmla="*/ 1 h 37"/>
                <a:gd name="T20" fmla="*/ 4 w 407"/>
                <a:gd name="T21" fmla="*/ 0 h 37"/>
                <a:gd name="T22" fmla="*/ 6 w 407"/>
                <a:gd name="T23"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7" h="37">
                  <a:moveTo>
                    <a:pt x="6" y="2"/>
                  </a:moveTo>
                  <a:lnTo>
                    <a:pt x="4" y="0"/>
                  </a:lnTo>
                  <a:lnTo>
                    <a:pt x="406" y="30"/>
                  </a:lnTo>
                  <a:lnTo>
                    <a:pt x="405" y="36"/>
                  </a:lnTo>
                  <a:lnTo>
                    <a:pt x="3" y="6"/>
                  </a:lnTo>
                  <a:lnTo>
                    <a:pt x="0" y="4"/>
                  </a:lnTo>
                  <a:lnTo>
                    <a:pt x="3" y="6"/>
                  </a:lnTo>
                  <a:lnTo>
                    <a:pt x="1" y="5"/>
                  </a:lnTo>
                  <a:lnTo>
                    <a:pt x="0" y="3"/>
                  </a:lnTo>
                  <a:lnTo>
                    <a:pt x="2" y="1"/>
                  </a:lnTo>
                  <a:lnTo>
                    <a:pt x="4" y="0"/>
                  </a:lnTo>
                  <a:lnTo>
                    <a:pt x="6" y="2"/>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5" name="Freeform 183">
              <a:extLst>
                <a:ext uri="{FF2B5EF4-FFF2-40B4-BE49-F238E27FC236}">
                  <a16:creationId xmlns:a16="http://schemas.microsoft.com/office/drawing/2014/main" id="{0B39BC90-31AA-4969-B685-28FE2A643CA0}"/>
                </a:ext>
              </a:extLst>
            </p:cNvPr>
            <p:cNvSpPr>
              <a:spLocks/>
            </p:cNvSpPr>
            <p:nvPr/>
          </p:nvSpPr>
          <p:spPr bwMode="auto">
            <a:xfrm>
              <a:off x="1268" y="3041"/>
              <a:ext cx="30" cy="61"/>
            </a:xfrm>
            <a:custGeom>
              <a:avLst/>
              <a:gdLst>
                <a:gd name="T0" fmla="*/ 4 w 30"/>
                <a:gd name="T1" fmla="*/ 1 h 58"/>
                <a:gd name="T2" fmla="*/ 5 w 30"/>
                <a:gd name="T3" fmla="*/ 1 h 58"/>
                <a:gd name="T4" fmla="*/ 9 w 30"/>
                <a:gd name="T5" fmla="*/ 6 h 58"/>
                <a:gd name="T6" fmla="*/ 13 w 30"/>
                <a:gd name="T7" fmla="*/ 12 h 58"/>
                <a:gd name="T8" fmla="*/ 16 w 30"/>
                <a:gd name="T9" fmla="*/ 18 h 58"/>
                <a:gd name="T10" fmla="*/ 20 w 30"/>
                <a:gd name="T11" fmla="*/ 26 h 58"/>
                <a:gd name="T12" fmla="*/ 22 w 30"/>
                <a:gd name="T13" fmla="*/ 33 h 58"/>
                <a:gd name="T14" fmla="*/ 25 w 30"/>
                <a:gd name="T15" fmla="*/ 39 h 58"/>
                <a:gd name="T16" fmla="*/ 28 w 30"/>
                <a:gd name="T17" fmla="*/ 47 h 58"/>
                <a:gd name="T18" fmla="*/ 29 w 30"/>
                <a:gd name="T19" fmla="*/ 55 h 58"/>
                <a:gd name="T20" fmla="*/ 24 w 30"/>
                <a:gd name="T21" fmla="*/ 57 h 58"/>
                <a:gd name="T22" fmla="*/ 22 w 30"/>
                <a:gd name="T23" fmla="*/ 49 h 58"/>
                <a:gd name="T24" fmla="*/ 20 w 30"/>
                <a:gd name="T25" fmla="*/ 43 h 58"/>
                <a:gd name="T26" fmla="*/ 18 w 30"/>
                <a:gd name="T27" fmla="*/ 35 h 58"/>
                <a:gd name="T28" fmla="*/ 15 w 30"/>
                <a:gd name="T29" fmla="*/ 28 h 58"/>
                <a:gd name="T30" fmla="*/ 13 w 30"/>
                <a:gd name="T31" fmla="*/ 22 h 58"/>
                <a:gd name="T32" fmla="*/ 9 w 30"/>
                <a:gd name="T33" fmla="*/ 16 h 58"/>
                <a:gd name="T34" fmla="*/ 5 w 30"/>
                <a:gd name="T35" fmla="*/ 10 h 58"/>
                <a:gd name="T36" fmla="*/ 1 w 30"/>
                <a:gd name="T37" fmla="*/ 6 h 58"/>
                <a:gd name="T38" fmla="*/ 1 w 30"/>
                <a:gd name="T39" fmla="*/ 6 h 58"/>
                <a:gd name="T40" fmla="*/ 1 w 30"/>
                <a:gd name="T41" fmla="*/ 6 h 58"/>
                <a:gd name="T42" fmla="*/ 0 w 30"/>
                <a:gd name="T43" fmla="*/ 3 h 58"/>
                <a:gd name="T44" fmla="*/ 1 w 30"/>
                <a:gd name="T45" fmla="*/ 1 h 58"/>
                <a:gd name="T46" fmla="*/ 3 w 30"/>
                <a:gd name="T47" fmla="*/ 0 h 58"/>
                <a:gd name="T48" fmla="*/ 5 w 30"/>
                <a:gd name="T49" fmla="*/ 1 h 58"/>
                <a:gd name="T50" fmla="*/ 4 w 30"/>
                <a:gd name="T51"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0" h="58">
                  <a:moveTo>
                    <a:pt x="4" y="1"/>
                  </a:moveTo>
                  <a:lnTo>
                    <a:pt x="5" y="1"/>
                  </a:lnTo>
                  <a:lnTo>
                    <a:pt x="9" y="6"/>
                  </a:lnTo>
                  <a:lnTo>
                    <a:pt x="13" y="12"/>
                  </a:lnTo>
                  <a:lnTo>
                    <a:pt x="16" y="18"/>
                  </a:lnTo>
                  <a:lnTo>
                    <a:pt x="20" y="26"/>
                  </a:lnTo>
                  <a:lnTo>
                    <a:pt x="22" y="33"/>
                  </a:lnTo>
                  <a:lnTo>
                    <a:pt x="25" y="39"/>
                  </a:lnTo>
                  <a:lnTo>
                    <a:pt x="28" y="47"/>
                  </a:lnTo>
                  <a:lnTo>
                    <a:pt x="29" y="55"/>
                  </a:lnTo>
                  <a:lnTo>
                    <a:pt x="24" y="57"/>
                  </a:lnTo>
                  <a:lnTo>
                    <a:pt x="22" y="49"/>
                  </a:lnTo>
                  <a:lnTo>
                    <a:pt x="20" y="43"/>
                  </a:lnTo>
                  <a:lnTo>
                    <a:pt x="18" y="35"/>
                  </a:lnTo>
                  <a:lnTo>
                    <a:pt x="15" y="28"/>
                  </a:lnTo>
                  <a:lnTo>
                    <a:pt x="13" y="22"/>
                  </a:lnTo>
                  <a:lnTo>
                    <a:pt x="9" y="16"/>
                  </a:lnTo>
                  <a:lnTo>
                    <a:pt x="5" y="10"/>
                  </a:lnTo>
                  <a:lnTo>
                    <a:pt x="1" y="6"/>
                  </a:lnTo>
                  <a:lnTo>
                    <a:pt x="1" y="6"/>
                  </a:lnTo>
                  <a:lnTo>
                    <a:pt x="1" y="6"/>
                  </a:lnTo>
                  <a:lnTo>
                    <a:pt x="0" y="3"/>
                  </a:lnTo>
                  <a:lnTo>
                    <a:pt x="1" y="1"/>
                  </a:lnTo>
                  <a:lnTo>
                    <a:pt x="3" y="0"/>
                  </a:lnTo>
                  <a:lnTo>
                    <a:pt x="5" y="1"/>
                  </a:lnTo>
                  <a:lnTo>
                    <a:pt x="4" y="1"/>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6" name="Freeform 184">
              <a:extLst>
                <a:ext uri="{FF2B5EF4-FFF2-40B4-BE49-F238E27FC236}">
                  <a16:creationId xmlns:a16="http://schemas.microsoft.com/office/drawing/2014/main" id="{B4385A7C-0088-4BFA-80E3-EF606DF82B7F}"/>
                </a:ext>
              </a:extLst>
            </p:cNvPr>
            <p:cNvSpPr>
              <a:spLocks/>
            </p:cNvSpPr>
            <p:nvPr/>
          </p:nvSpPr>
          <p:spPr bwMode="auto">
            <a:xfrm>
              <a:off x="1243" y="3006"/>
              <a:ext cx="26" cy="37"/>
            </a:xfrm>
            <a:custGeom>
              <a:avLst/>
              <a:gdLst>
                <a:gd name="T0" fmla="*/ 3 w 26"/>
                <a:gd name="T1" fmla="*/ 6 h 34"/>
                <a:gd name="T2" fmla="*/ 5 w 26"/>
                <a:gd name="T3" fmla="*/ 2 h 34"/>
                <a:gd name="T4" fmla="*/ 6 w 26"/>
                <a:gd name="T5" fmla="*/ 6 h 34"/>
                <a:gd name="T6" fmla="*/ 7 w 26"/>
                <a:gd name="T7" fmla="*/ 10 h 34"/>
                <a:gd name="T8" fmla="*/ 7 w 26"/>
                <a:gd name="T9" fmla="*/ 12 h 34"/>
                <a:gd name="T10" fmla="*/ 9 w 26"/>
                <a:gd name="T11" fmla="*/ 15 h 34"/>
                <a:gd name="T12" fmla="*/ 12 w 26"/>
                <a:gd name="T13" fmla="*/ 18 h 34"/>
                <a:gd name="T14" fmla="*/ 14 w 26"/>
                <a:gd name="T15" fmla="*/ 21 h 34"/>
                <a:gd name="T16" fmla="*/ 19 w 26"/>
                <a:gd name="T17" fmla="*/ 24 h 34"/>
                <a:gd name="T18" fmla="*/ 25 w 26"/>
                <a:gd name="T19" fmla="*/ 28 h 34"/>
                <a:gd name="T20" fmla="*/ 22 w 26"/>
                <a:gd name="T21" fmla="*/ 33 h 34"/>
                <a:gd name="T22" fmla="*/ 16 w 26"/>
                <a:gd name="T23" fmla="*/ 29 h 34"/>
                <a:gd name="T24" fmla="*/ 12 w 26"/>
                <a:gd name="T25" fmla="*/ 26 h 34"/>
                <a:gd name="T26" fmla="*/ 8 w 26"/>
                <a:gd name="T27" fmla="*/ 22 h 34"/>
                <a:gd name="T28" fmla="*/ 5 w 26"/>
                <a:gd name="T29" fmla="*/ 19 h 34"/>
                <a:gd name="T30" fmla="*/ 3 w 26"/>
                <a:gd name="T31" fmla="*/ 15 h 34"/>
                <a:gd name="T32" fmla="*/ 1 w 26"/>
                <a:gd name="T33" fmla="*/ 11 h 34"/>
                <a:gd name="T34" fmla="*/ 1 w 26"/>
                <a:gd name="T35" fmla="*/ 7 h 34"/>
                <a:gd name="T36" fmla="*/ 0 w 26"/>
                <a:gd name="T37" fmla="*/ 3 h 34"/>
                <a:gd name="T38" fmla="*/ 3 w 26"/>
                <a:gd name="T39" fmla="*/ 0 h 34"/>
                <a:gd name="T40" fmla="*/ 0 w 26"/>
                <a:gd name="T41" fmla="*/ 3 h 34"/>
                <a:gd name="T42" fmla="*/ 1 w 26"/>
                <a:gd name="T43" fmla="*/ 1 h 34"/>
                <a:gd name="T44" fmla="*/ 3 w 26"/>
                <a:gd name="T45" fmla="*/ 0 h 34"/>
                <a:gd name="T46" fmla="*/ 5 w 26"/>
                <a:gd name="T47" fmla="*/ 0 h 34"/>
                <a:gd name="T48" fmla="*/ 5 w 26"/>
                <a:gd name="T49" fmla="*/ 2 h 34"/>
                <a:gd name="T50" fmla="*/ 3 w 26"/>
                <a:gd name="T5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 h="34">
                  <a:moveTo>
                    <a:pt x="3" y="6"/>
                  </a:moveTo>
                  <a:lnTo>
                    <a:pt x="5" y="2"/>
                  </a:lnTo>
                  <a:lnTo>
                    <a:pt x="6" y="6"/>
                  </a:lnTo>
                  <a:lnTo>
                    <a:pt x="7" y="10"/>
                  </a:lnTo>
                  <a:lnTo>
                    <a:pt x="7" y="12"/>
                  </a:lnTo>
                  <a:lnTo>
                    <a:pt x="9" y="15"/>
                  </a:lnTo>
                  <a:lnTo>
                    <a:pt x="12" y="18"/>
                  </a:lnTo>
                  <a:lnTo>
                    <a:pt x="14" y="21"/>
                  </a:lnTo>
                  <a:lnTo>
                    <a:pt x="19" y="24"/>
                  </a:lnTo>
                  <a:lnTo>
                    <a:pt x="25" y="28"/>
                  </a:lnTo>
                  <a:lnTo>
                    <a:pt x="22" y="33"/>
                  </a:lnTo>
                  <a:lnTo>
                    <a:pt x="16" y="29"/>
                  </a:lnTo>
                  <a:lnTo>
                    <a:pt x="12" y="26"/>
                  </a:lnTo>
                  <a:lnTo>
                    <a:pt x="8" y="22"/>
                  </a:lnTo>
                  <a:lnTo>
                    <a:pt x="5" y="19"/>
                  </a:lnTo>
                  <a:lnTo>
                    <a:pt x="3" y="15"/>
                  </a:lnTo>
                  <a:lnTo>
                    <a:pt x="1" y="11"/>
                  </a:lnTo>
                  <a:lnTo>
                    <a:pt x="1" y="7"/>
                  </a:lnTo>
                  <a:lnTo>
                    <a:pt x="0" y="3"/>
                  </a:lnTo>
                  <a:lnTo>
                    <a:pt x="3" y="0"/>
                  </a:lnTo>
                  <a:lnTo>
                    <a:pt x="0" y="3"/>
                  </a:lnTo>
                  <a:lnTo>
                    <a:pt x="1" y="1"/>
                  </a:lnTo>
                  <a:lnTo>
                    <a:pt x="3" y="0"/>
                  </a:lnTo>
                  <a:lnTo>
                    <a:pt x="5" y="0"/>
                  </a:lnTo>
                  <a:lnTo>
                    <a:pt x="5" y="2"/>
                  </a:lnTo>
                  <a:lnTo>
                    <a:pt x="3" y="6"/>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7" name="Freeform 185">
              <a:extLst>
                <a:ext uri="{FF2B5EF4-FFF2-40B4-BE49-F238E27FC236}">
                  <a16:creationId xmlns:a16="http://schemas.microsoft.com/office/drawing/2014/main" id="{4A548205-FDBA-4296-A34E-D91F94C21DC7}"/>
                </a:ext>
              </a:extLst>
            </p:cNvPr>
            <p:cNvSpPr>
              <a:spLocks/>
            </p:cNvSpPr>
            <p:nvPr/>
          </p:nvSpPr>
          <p:spPr bwMode="auto">
            <a:xfrm>
              <a:off x="1246" y="3006"/>
              <a:ext cx="477" cy="4"/>
            </a:xfrm>
            <a:custGeom>
              <a:avLst/>
              <a:gdLst>
                <a:gd name="T0" fmla="*/ 470 w 477"/>
                <a:gd name="T1" fmla="*/ 1 h 3"/>
                <a:gd name="T2" fmla="*/ 473 w 477"/>
                <a:gd name="T3" fmla="*/ 2 h 3"/>
                <a:gd name="T4" fmla="*/ 0 w 477"/>
                <a:gd name="T5" fmla="*/ 2 h 3"/>
                <a:gd name="T6" fmla="*/ 0 w 477"/>
                <a:gd name="T7" fmla="*/ 0 h 3"/>
                <a:gd name="T8" fmla="*/ 473 w 477"/>
                <a:gd name="T9" fmla="*/ 0 h 3"/>
                <a:gd name="T10" fmla="*/ 476 w 477"/>
                <a:gd name="T11" fmla="*/ 1 h 3"/>
                <a:gd name="T12" fmla="*/ 473 w 477"/>
                <a:gd name="T13" fmla="*/ 0 h 3"/>
                <a:gd name="T14" fmla="*/ 475 w 477"/>
                <a:gd name="T15" fmla="*/ 0 h 3"/>
                <a:gd name="T16" fmla="*/ 476 w 477"/>
                <a:gd name="T17" fmla="*/ 1 h 3"/>
                <a:gd name="T18" fmla="*/ 475 w 477"/>
                <a:gd name="T19" fmla="*/ 2 h 3"/>
                <a:gd name="T20" fmla="*/ 473 w 477"/>
                <a:gd name="T21" fmla="*/ 2 h 3"/>
                <a:gd name="T22" fmla="*/ 470 w 477"/>
                <a:gd name="T23"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7" h="3">
                  <a:moveTo>
                    <a:pt x="470" y="1"/>
                  </a:moveTo>
                  <a:lnTo>
                    <a:pt x="473" y="2"/>
                  </a:lnTo>
                  <a:lnTo>
                    <a:pt x="0" y="2"/>
                  </a:lnTo>
                  <a:lnTo>
                    <a:pt x="0" y="0"/>
                  </a:lnTo>
                  <a:lnTo>
                    <a:pt x="473" y="0"/>
                  </a:lnTo>
                  <a:lnTo>
                    <a:pt x="476" y="1"/>
                  </a:lnTo>
                  <a:lnTo>
                    <a:pt x="473" y="0"/>
                  </a:lnTo>
                  <a:lnTo>
                    <a:pt x="475" y="0"/>
                  </a:lnTo>
                  <a:lnTo>
                    <a:pt x="476" y="1"/>
                  </a:lnTo>
                  <a:lnTo>
                    <a:pt x="475" y="2"/>
                  </a:lnTo>
                  <a:lnTo>
                    <a:pt x="473" y="2"/>
                  </a:lnTo>
                  <a:lnTo>
                    <a:pt x="470" y="1"/>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8" name="Freeform 186">
              <a:extLst>
                <a:ext uri="{FF2B5EF4-FFF2-40B4-BE49-F238E27FC236}">
                  <a16:creationId xmlns:a16="http://schemas.microsoft.com/office/drawing/2014/main" id="{D5A9A0D6-0F7D-4BBE-97B0-1406B8AEA14C}"/>
                </a:ext>
              </a:extLst>
            </p:cNvPr>
            <p:cNvSpPr>
              <a:spLocks/>
            </p:cNvSpPr>
            <p:nvPr/>
          </p:nvSpPr>
          <p:spPr bwMode="auto">
            <a:xfrm>
              <a:off x="2171" y="3009"/>
              <a:ext cx="21" cy="132"/>
            </a:xfrm>
            <a:custGeom>
              <a:avLst/>
              <a:gdLst>
                <a:gd name="T0" fmla="*/ 18 w 21"/>
                <a:gd name="T1" fmla="*/ 123 h 124"/>
                <a:gd name="T2" fmla="*/ 15 w 21"/>
                <a:gd name="T3" fmla="*/ 121 h 124"/>
                <a:gd name="T4" fmla="*/ 15 w 21"/>
                <a:gd name="T5" fmla="*/ 113 h 124"/>
                <a:gd name="T6" fmla="*/ 14 w 21"/>
                <a:gd name="T7" fmla="*/ 106 h 124"/>
                <a:gd name="T8" fmla="*/ 13 w 21"/>
                <a:gd name="T9" fmla="*/ 98 h 124"/>
                <a:gd name="T10" fmla="*/ 13 w 21"/>
                <a:gd name="T11" fmla="*/ 91 h 124"/>
                <a:gd name="T12" fmla="*/ 12 w 21"/>
                <a:gd name="T13" fmla="*/ 83 h 124"/>
                <a:gd name="T14" fmla="*/ 12 w 21"/>
                <a:gd name="T15" fmla="*/ 75 h 124"/>
                <a:gd name="T16" fmla="*/ 10 w 21"/>
                <a:gd name="T17" fmla="*/ 69 h 124"/>
                <a:gd name="T18" fmla="*/ 10 w 21"/>
                <a:gd name="T19" fmla="*/ 61 h 124"/>
                <a:gd name="T20" fmla="*/ 9 w 21"/>
                <a:gd name="T21" fmla="*/ 53 h 124"/>
                <a:gd name="T22" fmla="*/ 8 w 21"/>
                <a:gd name="T23" fmla="*/ 46 h 124"/>
                <a:gd name="T24" fmla="*/ 7 w 21"/>
                <a:gd name="T25" fmla="*/ 39 h 124"/>
                <a:gd name="T26" fmla="*/ 5 w 21"/>
                <a:gd name="T27" fmla="*/ 31 h 124"/>
                <a:gd name="T28" fmla="*/ 4 w 21"/>
                <a:gd name="T29" fmla="*/ 24 h 124"/>
                <a:gd name="T30" fmla="*/ 3 w 21"/>
                <a:gd name="T31" fmla="*/ 16 h 124"/>
                <a:gd name="T32" fmla="*/ 2 w 21"/>
                <a:gd name="T33" fmla="*/ 9 h 124"/>
                <a:gd name="T34" fmla="*/ 0 w 21"/>
                <a:gd name="T35" fmla="*/ 2 h 124"/>
                <a:gd name="T36" fmla="*/ 5 w 21"/>
                <a:gd name="T37" fmla="*/ 0 h 124"/>
                <a:gd name="T38" fmla="*/ 7 w 21"/>
                <a:gd name="T39" fmla="*/ 7 h 124"/>
                <a:gd name="T40" fmla="*/ 8 w 21"/>
                <a:gd name="T41" fmla="*/ 16 h 124"/>
                <a:gd name="T42" fmla="*/ 9 w 21"/>
                <a:gd name="T43" fmla="*/ 22 h 124"/>
                <a:gd name="T44" fmla="*/ 10 w 21"/>
                <a:gd name="T45" fmla="*/ 30 h 124"/>
                <a:gd name="T46" fmla="*/ 12 w 21"/>
                <a:gd name="T47" fmla="*/ 38 h 124"/>
                <a:gd name="T48" fmla="*/ 13 w 21"/>
                <a:gd name="T49" fmla="*/ 45 h 124"/>
                <a:gd name="T50" fmla="*/ 14 w 21"/>
                <a:gd name="T51" fmla="*/ 52 h 124"/>
                <a:gd name="T52" fmla="*/ 15 w 21"/>
                <a:gd name="T53" fmla="*/ 60 h 124"/>
                <a:gd name="T54" fmla="*/ 15 w 21"/>
                <a:gd name="T55" fmla="*/ 67 h 124"/>
                <a:gd name="T56" fmla="*/ 16 w 21"/>
                <a:gd name="T57" fmla="*/ 75 h 124"/>
                <a:gd name="T58" fmla="*/ 17 w 21"/>
                <a:gd name="T59" fmla="*/ 82 h 124"/>
                <a:gd name="T60" fmla="*/ 18 w 21"/>
                <a:gd name="T61" fmla="*/ 90 h 124"/>
                <a:gd name="T62" fmla="*/ 18 w 21"/>
                <a:gd name="T63" fmla="*/ 98 h 124"/>
                <a:gd name="T64" fmla="*/ 19 w 21"/>
                <a:gd name="T65" fmla="*/ 105 h 124"/>
                <a:gd name="T66" fmla="*/ 19 w 21"/>
                <a:gd name="T67" fmla="*/ 112 h 124"/>
                <a:gd name="T68" fmla="*/ 20 w 21"/>
                <a:gd name="T69" fmla="*/ 120 h 124"/>
                <a:gd name="T70" fmla="*/ 18 w 21"/>
                <a:gd name="T71" fmla="*/ 116 h 124"/>
                <a:gd name="T72" fmla="*/ 20 w 21"/>
                <a:gd name="T73" fmla="*/ 120 h 124"/>
                <a:gd name="T74" fmla="*/ 19 w 21"/>
                <a:gd name="T75" fmla="*/ 122 h 124"/>
                <a:gd name="T76" fmla="*/ 18 w 21"/>
                <a:gd name="T77" fmla="*/ 123 h 124"/>
                <a:gd name="T78" fmla="*/ 16 w 21"/>
                <a:gd name="T79" fmla="*/ 123 h 124"/>
                <a:gd name="T80" fmla="*/ 15 w 21"/>
                <a:gd name="T81" fmla="*/ 121 h 124"/>
                <a:gd name="T82" fmla="*/ 18 w 21"/>
                <a:gd name="T83" fmla="*/ 12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124">
                  <a:moveTo>
                    <a:pt x="18" y="123"/>
                  </a:moveTo>
                  <a:lnTo>
                    <a:pt x="15" y="121"/>
                  </a:lnTo>
                  <a:lnTo>
                    <a:pt x="15" y="113"/>
                  </a:lnTo>
                  <a:lnTo>
                    <a:pt x="14" y="106"/>
                  </a:lnTo>
                  <a:lnTo>
                    <a:pt x="13" y="98"/>
                  </a:lnTo>
                  <a:lnTo>
                    <a:pt x="13" y="91"/>
                  </a:lnTo>
                  <a:lnTo>
                    <a:pt x="12" y="83"/>
                  </a:lnTo>
                  <a:lnTo>
                    <a:pt x="12" y="75"/>
                  </a:lnTo>
                  <a:lnTo>
                    <a:pt x="10" y="69"/>
                  </a:lnTo>
                  <a:lnTo>
                    <a:pt x="10" y="61"/>
                  </a:lnTo>
                  <a:lnTo>
                    <a:pt x="9" y="53"/>
                  </a:lnTo>
                  <a:lnTo>
                    <a:pt x="8" y="46"/>
                  </a:lnTo>
                  <a:lnTo>
                    <a:pt x="7" y="39"/>
                  </a:lnTo>
                  <a:lnTo>
                    <a:pt x="5" y="31"/>
                  </a:lnTo>
                  <a:lnTo>
                    <a:pt x="4" y="24"/>
                  </a:lnTo>
                  <a:lnTo>
                    <a:pt x="3" y="16"/>
                  </a:lnTo>
                  <a:lnTo>
                    <a:pt x="2" y="9"/>
                  </a:lnTo>
                  <a:lnTo>
                    <a:pt x="0" y="2"/>
                  </a:lnTo>
                  <a:lnTo>
                    <a:pt x="5" y="0"/>
                  </a:lnTo>
                  <a:lnTo>
                    <a:pt x="7" y="7"/>
                  </a:lnTo>
                  <a:lnTo>
                    <a:pt x="8" y="16"/>
                  </a:lnTo>
                  <a:lnTo>
                    <a:pt x="9" y="22"/>
                  </a:lnTo>
                  <a:lnTo>
                    <a:pt x="10" y="30"/>
                  </a:lnTo>
                  <a:lnTo>
                    <a:pt x="12" y="38"/>
                  </a:lnTo>
                  <a:lnTo>
                    <a:pt x="13" y="45"/>
                  </a:lnTo>
                  <a:lnTo>
                    <a:pt x="14" y="52"/>
                  </a:lnTo>
                  <a:lnTo>
                    <a:pt x="15" y="60"/>
                  </a:lnTo>
                  <a:lnTo>
                    <a:pt x="15" y="67"/>
                  </a:lnTo>
                  <a:lnTo>
                    <a:pt x="16" y="75"/>
                  </a:lnTo>
                  <a:lnTo>
                    <a:pt x="17" y="82"/>
                  </a:lnTo>
                  <a:lnTo>
                    <a:pt x="18" y="90"/>
                  </a:lnTo>
                  <a:lnTo>
                    <a:pt x="18" y="98"/>
                  </a:lnTo>
                  <a:lnTo>
                    <a:pt x="19" y="105"/>
                  </a:lnTo>
                  <a:lnTo>
                    <a:pt x="19" y="112"/>
                  </a:lnTo>
                  <a:lnTo>
                    <a:pt x="20" y="120"/>
                  </a:lnTo>
                  <a:lnTo>
                    <a:pt x="18" y="116"/>
                  </a:lnTo>
                  <a:lnTo>
                    <a:pt x="20" y="120"/>
                  </a:lnTo>
                  <a:lnTo>
                    <a:pt x="19" y="122"/>
                  </a:lnTo>
                  <a:lnTo>
                    <a:pt x="18" y="123"/>
                  </a:lnTo>
                  <a:lnTo>
                    <a:pt x="16" y="123"/>
                  </a:lnTo>
                  <a:lnTo>
                    <a:pt x="15" y="121"/>
                  </a:lnTo>
                  <a:lnTo>
                    <a:pt x="18" y="123"/>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9" name="Freeform 187">
              <a:extLst>
                <a:ext uri="{FF2B5EF4-FFF2-40B4-BE49-F238E27FC236}">
                  <a16:creationId xmlns:a16="http://schemas.microsoft.com/office/drawing/2014/main" id="{2CE184ED-F31A-40E5-9854-F37AF720FCB2}"/>
                </a:ext>
              </a:extLst>
            </p:cNvPr>
            <p:cNvSpPr>
              <a:spLocks/>
            </p:cNvSpPr>
            <p:nvPr/>
          </p:nvSpPr>
          <p:spPr bwMode="auto">
            <a:xfrm>
              <a:off x="3526" y="3006"/>
              <a:ext cx="35" cy="134"/>
            </a:xfrm>
            <a:custGeom>
              <a:avLst/>
              <a:gdLst>
                <a:gd name="T0" fmla="*/ 31 w 35"/>
                <a:gd name="T1" fmla="*/ 0 h 125"/>
                <a:gd name="T2" fmla="*/ 34 w 35"/>
                <a:gd name="T3" fmla="*/ 4 h 125"/>
                <a:gd name="T4" fmla="*/ 33 w 35"/>
                <a:gd name="T5" fmla="*/ 10 h 125"/>
                <a:gd name="T6" fmla="*/ 31 w 35"/>
                <a:gd name="T7" fmla="*/ 17 h 125"/>
                <a:gd name="T8" fmla="*/ 29 w 35"/>
                <a:gd name="T9" fmla="*/ 23 h 125"/>
                <a:gd name="T10" fmla="*/ 27 w 35"/>
                <a:gd name="T11" fmla="*/ 31 h 125"/>
                <a:gd name="T12" fmla="*/ 26 w 35"/>
                <a:gd name="T13" fmla="*/ 37 h 125"/>
                <a:gd name="T14" fmla="*/ 24 w 35"/>
                <a:gd name="T15" fmla="*/ 45 h 125"/>
                <a:gd name="T16" fmla="*/ 22 w 35"/>
                <a:gd name="T17" fmla="*/ 52 h 125"/>
                <a:gd name="T18" fmla="*/ 19 w 35"/>
                <a:gd name="T19" fmla="*/ 60 h 125"/>
                <a:gd name="T20" fmla="*/ 18 w 35"/>
                <a:gd name="T21" fmla="*/ 68 h 125"/>
                <a:gd name="T22" fmla="*/ 16 w 35"/>
                <a:gd name="T23" fmla="*/ 75 h 125"/>
                <a:gd name="T24" fmla="*/ 15 w 35"/>
                <a:gd name="T25" fmla="*/ 83 h 125"/>
                <a:gd name="T26" fmla="*/ 12 w 35"/>
                <a:gd name="T27" fmla="*/ 92 h 125"/>
                <a:gd name="T28" fmla="*/ 11 w 35"/>
                <a:gd name="T29" fmla="*/ 100 h 125"/>
                <a:gd name="T30" fmla="*/ 9 w 35"/>
                <a:gd name="T31" fmla="*/ 107 h 125"/>
                <a:gd name="T32" fmla="*/ 8 w 35"/>
                <a:gd name="T33" fmla="*/ 116 h 125"/>
                <a:gd name="T34" fmla="*/ 6 w 35"/>
                <a:gd name="T35" fmla="*/ 124 h 125"/>
                <a:gd name="T36" fmla="*/ 0 w 35"/>
                <a:gd name="T37" fmla="*/ 122 h 125"/>
                <a:gd name="T38" fmla="*/ 2 w 35"/>
                <a:gd name="T39" fmla="*/ 113 h 125"/>
                <a:gd name="T40" fmla="*/ 3 w 35"/>
                <a:gd name="T41" fmla="*/ 106 h 125"/>
                <a:gd name="T42" fmla="*/ 6 w 35"/>
                <a:gd name="T43" fmla="*/ 98 h 125"/>
                <a:gd name="T44" fmla="*/ 7 w 35"/>
                <a:gd name="T45" fmla="*/ 90 h 125"/>
                <a:gd name="T46" fmla="*/ 9 w 35"/>
                <a:gd name="T47" fmla="*/ 82 h 125"/>
                <a:gd name="T48" fmla="*/ 10 w 35"/>
                <a:gd name="T49" fmla="*/ 74 h 125"/>
                <a:gd name="T50" fmla="*/ 12 w 35"/>
                <a:gd name="T51" fmla="*/ 66 h 125"/>
                <a:gd name="T52" fmla="*/ 14 w 35"/>
                <a:gd name="T53" fmla="*/ 58 h 125"/>
                <a:gd name="T54" fmla="*/ 16 w 35"/>
                <a:gd name="T55" fmla="*/ 50 h 125"/>
                <a:gd name="T56" fmla="*/ 18 w 35"/>
                <a:gd name="T57" fmla="*/ 43 h 125"/>
                <a:gd name="T58" fmla="*/ 19 w 35"/>
                <a:gd name="T59" fmla="*/ 36 h 125"/>
                <a:gd name="T60" fmla="*/ 22 w 35"/>
                <a:gd name="T61" fmla="*/ 28 h 125"/>
                <a:gd name="T62" fmla="*/ 24 w 35"/>
                <a:gd name="T63" fmla="*/ 21 h 125"/>
                <a:gd name="T64" fmla="*/ 25 w 35"/>
                <a:gd name="T65" fmla="*/ 15 h 125"/>
                <a:gd name="T66" fmla="*/ 27 w 35"/>
                <a:gd name="T67" fmla="*/ 8 h 125"/>
                <a:gd name="T68" fmla="*/ 28 w 35"/>
                <a:gd name="T69" fmla="*/ 2 h 125"/>
                <a:gd name="T70" fmla="*/ 31 w 35"/>
                <a:gd name="T71" fmla="*/ 7 h 125"/>
                <a:gd name="T72" fmla="*/ 28 w 35"/>
                <a:gd name="T73" fmla="*/ 2 h 125"/>
                <a:gd name="T74" fmla="*/ 30 w 35"/>
                <a:gd name="T75" fmla="*/ 0 h 125"/>
                <a:gd name="T76" fmla="*/ 32 w 35"/>
                <a:gd name="T77" fmla="*/ 0 h 125"/>
                <a:gd name="T78" fmla="*/ 34 w 35"/>
                <a:gd name="T79" fmla="*/ 2 h 125"/>
                <a:gd name="T80" fmla="*/ 34 w 35"/>
                <a:gd name="T81" fmla="*/ 4 h 125"/>
                <a:gd name="T82" fmla="*/ 31 w 35"/>
                <a:gd name="T83"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 h="125">
                  <a:moveTo>
                    <a:pt x="31" y="0"/>
                  </a:moveTo>
                  <a:lnTo>
                    <a:pt x="34" y="4"/>
                  </a:lnTo>
                  <a:lnTo>
                    <a:pt x="33" y="10"/>
                  </a:lnTo>
                  <a:lnTo>
                    <a:pt x="31" y="17"/>
                  </a:lnTo>
                  <a:lnTo>
                    <a:pt x="29" y="23"/>
                  </a:lnTo>
                  <a:lnTo>
                    <a:pt x="27" y="31"/>
                  </a:lnTo>
                  <a:lnTo>
                    <a:pt x="26" y="37"/>
                  </a:lnTo>
                  <a:lnTo>
                    <a:pt x="24" y="45"/>
                  </a:lnTo>
                  <a:lnTo>
                    <a:pt x="22" y="52"/>
                  </a:lnTo>
                  <a:lnTo>
                    <a:pt x="19" y="60"/>
                  </a:lnTo>
                  <a:lnTo>
                    <a:pt x="18" y="68"/>
                  </a:lnTo>
                  <a:lnTo>
                    <a:pt x="16" y="75"/>
                  </a:lnTo>
                  <a:lnTo>
                    <a:pt x="15" y="83"/>
                  </a:lnTo>
                  <a:lnTo>
                    <a:pt x="12" y="92"/>
                  </a:lnTo>
                  <a:lnTo>
                    <a:pt x="11" y="100"/>
                  </a:lnTo>
                  <a:lnTo>
                    <a:pt x="9" y="107"/>
                  </a:lnTo>
                  <a:lnTo>
                    <a:pt x="8" y="116"/>
                  </a:lnTo>
                  <a:lnTo>
                    <a:pt x="6" y="124"/>
                  </a:lnTo>
                  <a:lnTo>
                    <a:pt x="0" y="122"/>
                  </a:lnTo>
                  <a:lnTo>
                    <a:pt x="2" y="113"/>
                  </a:lnTo>
                  <a:lnTo>
                    <a:pt x="3" y="106"/>
                  </a:lnTo>
                  <a:lnTo>
                    <a:pt x="6" y="98"/>
                  </a:lnTo>
                  <a:lnTo>
                    <a:pt x="7" y="90"/>
                  </a:lnTo>
                  <a:lnTo>
                    <a:pt x="9" y="82"/>
                  </a:lnTo>
                  <a:lnTo>
                    <a:pt x="10" y="74"/>
                  </a:lnTo>
                  <a:lnTo>
                    <a:pt x="12" y="66"/>
                  </a:lnTo>
                  <a:lnTo>
                    <a:pt x="14" y="58"/>
                  </a:lnTo>
                  <a:lnTo>
                    <a:pt x="16" y="50"/>
                  </a:lnTo>
                  <a:lnTo>
                    <a:pt x="18" y="43"/>
                  </a:lnTo>
                  <a:lnTo>
                    <a:pt x="19" y="36"/>
                  </a:lnTo>
                  <a:lnTo>
                    <a:pt x="22" y="28"/>
                  </a:lnTo>
                  <a:lnTo>
                    <a:pt x="24" y="21"/>
                  </a:lnTo>
                  <a:lnTo>
                    <a:pt x="25" y="15"/>
                  </a:lnTo>
                  <a:lnTo>
                    <a:pt x="27" y="8"/>
                  </a:lnTo>
                  <a:lnTo>
                    <a:pt x="28" y="2"/>
                  </a:lnTo>
                  <a:lnTo>
                    <a:pt x="31" y="7"/>
                  </a:lnTo>
                  <a:lnTo>
                    <a:pt x="28" y="2"/>
                  </a:lnTo>
                  <a:lnTo>
                    <a:pt x="30" y="0"/>
                  </a:lnTo>
                  <a:lnTo>
                    <a:pt x="32" y="0"/>
                  </a:lnTo>
                  <a:lnTo>
                    <a:pt x="34" y="2"/>
                  </a:lnTo>
                  <a:lnTo>
                    <a:pt x="34" y="4"/>
                  </a:lnTo>
                  <a:lnTo>
                    <a:pt x="31"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0" name="Freeform 188">
              <a:extLst>
                <a:ext uri="{FF2B5EF4-FFF2-40B4-BE49-F238E27FC236}">
                  <a16:creationId xmlns:a16="http://schemas.microsoft.com/office/drawing/2014/main" id="{CD3897EE-AC82-497A-82A1-D0418639300F}"/>
                </a:ext>
              </a:extLst>
            </p:cNvPr>
            <p:cNvSpPr>
              <a:spLocks/>
            </p:cNvSpPr>
            <p:nvPr/>
          </p:nvSpPr>
          <p:spPr bwMode="auto">
            <a:xfrm>
              <a:off x="4569" y="2962"/>
              <a:ext cx="3" cy="17"/>
            </a:xfrm>
            <a:custGeom>
              <a:avLst/>
              <a:gdLst>
                <a:gd name="T0" fmla="*/ 0 w 3"/>
                <a:gd name="T1" fmla="*/ 0 h 16"/>
                <a:gd name="T2" fmla="*/ 1 w 3"/>
                <a:gd name="T3" fmla="*/ 1 h 16"/>
                <a:gd name="T4" fmla="*/ 2 w 3"/>
                <a:gd name="T5" fmla="*/ 2 h 16"/>
                <a:gd name="T6" fmla="*/ 2 w 3"/>
                <a:gd name="T7" fmla="*/ 5 h 16"/>
                <a:gd name="T8" fmla="*/ 2 w 3"/>
                <a:gd name="T9" fmla="*/ 7 h 16"/>
                <a:gd name="T10" fmla="*/ 2 w 3"/>
                <a:gd name="T11" fmla="*/ 10 h 16"/>
                <a:gd name="T12" fmla="*/ 2 w 3"/>
                <a:gd name="T13" fmla="*/ 12 h 16"/>
                <a:gd name="T14" fmla="*/ 1 w 3"/>
                <a:gd name="T15" fmla="*/ 14 h 16"/>
                <a:gd name="T16" fmla="*/ 0 w 3"/>
                <a:gd name="T17" fmla="*/ 15 h 16"/>
                <a:gd name="T18" fmla="*/ 0 w 3"/>
                <a:gd name="T1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16">
                  <a:moveTo>
                    <a:pt x="0" y="0"/>
                  </a:moveTo>
                  <a:lnTo>
                    <a:pt x="1" y="1"/>
                  </a:lnTo>
                  <a:lnTo>
                    <a:pt x="2" y="2"/>
                  </a:lnTo>
                  <a:lnTo>
                    <a:pt x="2" y="5"/>
                  </a:lnTo>
                  <a:lnTo>
                    <a:pt x="2" y="7"/>
                  </a:lnTo>
                  <a:lnTo>
                    <a:pt x="2" y="10"/>
                  </a:lnTo>
                  <a:lnTo>
                    <a:pt x="2" y="12"/>
                  </a:lnTo>
                  <a:lnTo>
                    <a:pt x="1" y="14"/>
                  </a:lnTo>
                  <a:lnTo>
                    <a:pt x="0" y="15"/>
                  </a:lnTo>
                  <a:lnTo>
                    <a:pt x="0"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1" name="Freeform 189">
              <a:extLst>
                <a:ext uri="{FF2B5EF4-FFF2-40B4-BE49-F238E27FC236}">
                  <a16:creationId xmlns:a16="http://schemas.microsoft.com/office/drawing/2014/main" id="{0B784971-9B09-4702-B967-F466456652E9}"/>
                </a:ext>
              </a:extLst>
            </p:cNvPr>
            <p:cNvSpPr>
              <a:spLocks/>
            </p:cNvSpPr>
            <p:nvPr/>
          </p:nvSpPr>
          <p:spPr bwMode="auto">
            <a:xfrm>
              <a:off x="4035" y="2962"/>
              <a:ext cx="529" cy="17"/>
            </a:xfrm>
            <a:custGeom>
              <a:avLst/>
              <a:gdLst>
                <a:gd name="T0" fmla="*/ 0 w 529"/>
                <a:gd name="T1" fmla="*/ 7 h 16"/>
                <a:gd name="T2" fmla="*/ 0 w 529"/>
                <a:gd name="T3" fmla="*/ 0 h 16"/>
                <a:gd name="T4" fmla="*/ 528 w 529"/>
                <a:gd name="T5" fmla="*/ 0 h 16"/>
                <a:gd name="T6" fmla="*/ 528 w 529"/>
                <a:gd name="T7" fmla="*/ 15 h 16"/>
                <a:gd name="T8" fmla="*/ 0 w 529"/>
                <a:gd name="T9" fmla="*/ 15 h 16"/>
                <a:gd name="T10" fmla="*/ 0 w 529"/>
                <a:gd name="T11" fmla="*/ 7 h 16"/>
              </a:gdLst>
              <a:ahLst/>
              <a:cxnLst>
                <a:cxn ang="0">
                  <a:pos x="T0" y="T1"/>
                </a:cxn>
                <a:cxn ang="0">
                  <a:pos x="T2" y="T3"/>
                </a:cxn>
                <a:cxn ang="0">
                  <a:pos x="T4" y="T5"/>
                </a:cxn>
                <a:cxn ang="0">
                  <a:pos x="T6" y="T7"/>
                </a:cxn>
                <a:cxn ang="0">
                  <a:pos x="T8" y="T9"/>
                </a:cxn>
                <a:cxn ang="0">
                  <a:pos x="T10" y="T11"/>
                </a:cxn>
              </a:cxnLst>
              <a:rect l="0" t="0" r="r" b="b"/>
              <a:pathLst>
                <a:path w="529" h="16">
                  <a:moveTo>
                    <a:pt x="0" y="7"/>
                  </a:moveTo>
                  <a:lnTo>
                    <a:pt x="0" y="0"/>
                  </a:lnTo>
                  <a:lnTo>
                    <a:pt x="528" y="0"/>
                  </a:lnTo>
                  <a:lnTo>
                    <a:pt x="528" y="15"/>
                  </a:lnTo>
                  <a:lnTo>
                    <a:pt x="0" y="15"/>
                  </a:lnTo>
                  <a:lnTo>
                    <a:pt x="0" y="7"/>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 name="Freeform 190">
              <a:extLst>
                <a:ext uri="{FF2B5EF4-FFF2-40B4-BE49-F238E27FC236}">
                  <a16:creationId xmlns:a16="http://schemas.microsoft.com/office/drawing/2014/main" id="{8D9C457C-85BC-4BFF-893F-7B0E45B57AB6}"/>
                </a:ext>
              </a:extLst>
            </p:cNvPr>
            <p:cNvSpPr>
              <a:spLocks/>
            </p:cNvSpPr>
            <p:nvPr/>
          </p:nvSpPr>
          <p:spPr bwMode="auto">
            <a:xfrm>
              <a:off x="4025" y="2962"/>
              <a:ext cx="6" cy="17"/>
            </a:xfrm>
            <a:custGeom>
              <a:avLst/>
              <a:gdLst>
                <a:gd name="T0" fmla="*/ 5 w 6"/>
                <a:gd name="T1" fmla="*/ 15 h 16"/>
                <a:gd name="T2" fmla="*/ 3 w 6"/>
                <a:gd name="T3" fmla="*/ 14 h 16"/>
                <a:gd name="T4" fmla="*/ 1 w 6"/>
                <a:gd name="T5" fmla="*/ 12 h 16"/>
                <a:gd name="T6" fmla="*/ 0 w 6"/>
                <a:gd name="T7" fmla="*/ 10 h 16"/>
                <a:gd name="T8" fmla="*/ 0 w 6"/>
                <a:gd name="T9" fmla="*/ 7 h 16"/>
                <a:gd name="T10" fmla="*/ 0 w 6"/>
                <a:gd name="T11" fmla="*/ 5 h 16"/>
                <a:gd name="T12" fmla="*/ 1 w 6"/>
                <a:gd name="T13" fmla="*/ 2 h 16"/>
                <a:gd name="T14" fmla="*/ 3 w 6"/>
                <a:gd name="T15" fmla="*/ 1 h 16"/>
                <a:gd name="T16" fmla="*/ 5 w 6"/>
                <a:gd name="T17" fmla="*/ 0 h 16"/>
                <a:gd name="T18" fmla="*/ 5 w 6"/>
                <a:gd name="T19"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16">
                  <a:moveTo>
                    <a:pt x="5" y="15"/>
                  </a:moveTo>
                  <a:lnTo>
                    <a:pt x="3" y="14"/>
                  </a:lnTo>
                  <a:lnTo>
                    <a:pt x="1" y="12"/>
                  </a:lnTo>
                  <a:lnTo>
                    <a:pt x="0" y="10"/>
                  </a:lnTo>
                  <a:lnTo>
                    <a:pt x="0" y="7"/>
                  </a:lnTo>
                  <a:lnTo>
                    <a:pt x="0" y="5"/>
                  </a:lnTo>
                  <a:lnTo>
                    <a:pt x="1" y="2"/>
                  </a:lnTo>
                  <a:lnTo>
                    <a:pt x="3" y="1"/>
                  </a:lnTo>
                  <a:lnTo>
                    <a:pt x="5" y="0"/>
                  </a:lnTo>
                  <a:lnTo>
                    <a:pt x="5" y="15"/>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3" name="Freeform 191">
              <a:extLst>
                <a:ext uri="{FF2B5EF4-FFF2-40B4-BE49-F238E27FC236}">
                  <a16:creationId xmlns:a16="http://schemas.microsoft.com/office/drawing/2014/main" id="{8E2DA695-1BED-4DB7-B2EC-F1CE5F78B989}"/>
                </a:ext>
              </a:extLst>
            </p:cNvPr>
            <p:cNvSpPr>
              <a:spLocks/>
            </p:cNvSpPr>
            <p:nvPr/>
          </p:nvSpPr>
          <p:spPr bwMode="auto">
            <a:xfrm>
              <a:off x="3012" y="2368"/>
              <a:ext cx="586" cy="307"/>
            </a:xfrm>
            <a:custGeom>
              <a:avLst/>
              <a:gdLst>
                <a:gd name="T0" fmla="*/ 0 w 586"/>
                <a:gd name="T1" fmla="*/ 14 h 288"/>
                <a:gd name="T2" fmla="*/ 28 w 586"/>
                <a:gd name="T3" fmla="*/ 30 h 288"/>
                <a:gd name="T4" fmla="*/ 54 w 586"/>
                <a:gd name="T5" fmla="*/ 45 h 288"/>
                <a:gd name="T6" fmla="*/ 81 w 586"/>
                <a:gd name="T7" fmla="*/ 61 h 288"/>
                <a:gd name="T8" fmla="*/ 107 w 586"/>
                <a:gd name="T9" fmla="*/ 76 h 288"/>
                <a:gd name="T10" fmla="*/ 133 w 586"/>
                <a:gd name="T11" fmla="*/ 93 h 288"/>
                <a:gd name="T12" fmla="*/ 158 w 586"/>
                <a:gd name="T13" fmla="*/ 109 h 288"/>
                <a:gd name="T14" fmla="*/ 184 w 586"/>
                <a:gd name="T15" fmla="*/ 125 h 288"/>
                <a:gd name="T16" fmla="*/ 209 w 586"/>
                <a:gd name="T17" fmla="*/ 142 h 288"/>
                <a:gd name="T18" fmla="*/ 233 w 586"/>
                <a:gd name="T19" fmla="*/ 159 h 288"/>
                <a:gd name="T20" fmla="*/ 258 w 586"/>
                <a:gd name="T21" fmla="*/ 176 h 288"/>
                <a:gd name="T22" fmla="*/ 283 w 586"/>
                <a:gd name="T23" fmla="*/ 194 h 288"/>
                <a:gd name="T24" fmla="*/ 307 w 586"/>
                <a:gd name="T25" fmla="*/ 211 h 288"/>
                <a:gd name="T26" fmla="*/ 332 w 586"/>
                <a:gd name="T27" fmla="*/ 230 h 288"/>
                <a:gd name="T28" fmla="*/ 356 w 586"/>
                <a:gd name="T29" fmla="*/ 249 h 288"/>
                <a:gd name="T30" fmla="*/ 380 w 586"/>
                <a:gd name="T31" fmla="*/ 267 h 288"/>
                <a:gd name="T32" fmla="*/ 405 w 586"/>
                <a:gd name="T33" fmla="*/ 287 h 288"/>
                <a:gd name="T34" fmla="*/ 422 w 586"/>
                <a:gd name="T35" fmla="*/ 282 h 288"/>
                <a:gd name="T36" fmla="*/ 442 w 586"/>
                <a:gd name="T37" fmla="*/ 279 h 288"/>
                <a:gd name="T38" fmla="*/ 464 w 586"/>
                <a:gd name="T39" fmla="*/ 274 h 288"/>
                <a:gd name="T40" fmla="*/ 486 w 586"/>
                <a:gd name="T41" fmla="*/ 271 h 288"/>
                <a:gd name="T42" fmla="*/ 507 w 586"/>
                <a:gd name="T43" fmla="*/ 268 h 288"/>
                <a:gd name="T44" fmla="*/ 528 w 586"/>
                <a:gd name="T45" fmla="*/ 265 h 288"/>
                <a:gd name="T46" fmla="*/ 546 w 586"/>
                <a:gd name="T47" fmla="*/ 262 h 288"/>
                <a:gd name="T48" fmla="*/ 561 w 586"/>
                <a:gd name="T49" fmla="*/ 261 h 288"/>
                <a:gd name="T50" fmla="*/ 574 w 586"/>
                <a:gd name="T51" fmla="*/ 258 h 288"/>
                <a:gd name="T52" fmla="*/ 582 w 586"/>
                <a:gd name="T53" fmla="*/ 256 h 288"/>
                <a:gd name="T54" fmla="*/ 585 w 586"/>
                <a:gd name="T55" fmla="*/ 255 h 288"/>
                <a:gd name="T56" fmla="*/ 583 w 586"/>
                <a:gd name="T57" fmla="*/ 252 h 288"/>
                <a:gd name="T58" fmla="*/ 574 w 586"/>
                <a:gd name="T59" fmla="*/ 250 h 288"/>
                <a:gd name="T60" fmla="*/ 557 w 586"/>
                <a:gd name="T61" fmla="*/ 248 h 288"/>
                <a:gd name="T62" fmla="*/ 532 w 586"/>
                <a:gd name="T63" fmla="*/ 245 h 288"/>
                <a:gd name="T64" fmla="*/ 499 w 586"/>
                <a:gd name="T65" fmla="*/ 24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86" h="288">
                  <a:moveTo>
                    <a:pt x="79" y="0"/>
                  </a:moveTo>
                  <a:lnTo>
                    <a:pt x="0" y="14"/>
                  </a:lnTo>
                  <a:lnTo>
                    <a:pt x="14" y="22"/>
                  </a:lnTo>
                  <a:lnTo>
                    <a:pt x="28" y="30"/>
                  </a:lnTo>
                  <a:lnTo>
                    <a:pt x="41" y="37"/>
                  </a:lnTo>
                  <a:lnTo>
                    <a:pt x="54" y="45"/>
                  </a:lnTo>
                  <a:lnTo>
                    <a:pt x="68" y="53"/>
                  </a:lnTo>
                  <a:lnTo>
                    <a:pt x="81" y="61"/>
                  </a:lnTo>
                  <a:lnTo>
                    <a:pt x="94" y="69"/>
                  </a:lnTo>
                  <a:lnTo>
                    <a:pt x="107" y="76"/>
                  </a:lnTo>
                  <a:lnTo>
                    <a:pt x="120" y="84"/>
                  </a:lnTo>
                  <a:lnTo>
                    <a:pt x="133" y="93"/>
                  </a:lnTo>
                  <a:lnTo>
                    <a:pt x="146" y="100"/>
                  </a:lnTo>
                  <a:lnTo>
                    <a:pt x="158" y="109"/>
                  </a:lnTo>
                  <a:lnTo>
                    <a:pt x="171" y="116"/>
                  </a:lnTo>
                  <a:lnTo>
                    <a:pt x="184" y="125"/>
                  </a:lnTo>
                  <a:lnTo>
                    <a:pt x="197" y="133"/>
                  </a:lnTo>
                  <a:lnTo>
                    <a:pt x="209" y="142"/>
                  </a:lnTo>
                  <a:lnTo>
                    <a:pt x="221" y="150"/>
                  </a:lnTo>
                  <a:lnTo>
                    <a:pt x="233" y="159"/>
                  </a:lnTo>
                  <a:lnTo>
                    <a:pt x="246" y="167"/>
                  </a:lnTo>
                  <a:lnTo>
                    <a:pt x="258" y="176"/>
                  </a:lnTo>
                  <a:lnTo>
                    <a:pt x="271" y="184"/>
                  </a:lnTo>
                  <a:lnTo>
                    <a:pt x="283" y="194"/>
                  </a:lnTo>
                  <a:lnTo>
                    <a:pt x="295" y="203"/>
                  </a:lnTo>
                  <a:lnTo>
                    <a:pt x="307" y="211"/>
                  </a:lnTo>
                  <a:lnTo>
                    <a:pt x="320" y="221"/>
                  </a:lnTo>
                  <a:lnTo>
                    <a:pt x="332" y="230"/>
                  </a:lnTo>
                  <a:lnTo>
                    <a:pt x="343" y="239"/>
                  </a:lnTo>
                  <a:lnTo>
                    <a:pt x="356" y="249"/>
                  </a:lnTo>
                  <a:lnTo>
                    <a:pt x="368" y="258"/>
                  </a:lnTo>
                  <a:lnTo>
                    <a:pt x="380" y="267"/>
                  </a:lnTo>
                  <a:lnTo>
                    <a:pt x="392" y="278"/>
                  </a:lnTo>
                  <a:lnTo>
                    <a:pt x="405" y="287"/>
                  </a:lnTo>
                  <a:lnTo>
                    <a:pt x="413" y="284"/>
                  </a:lnTo>
                  <a:lnTo>
                    <a:pt x="422" y="282"/>
                  </a:lnTo>
                  <a:lnTo>
                    <a:pt x="432" y="280"/>
                  </a:lnTo>
                  <a:lnTo>
                    <a:pt x="442" y="279"/>
                  </a:lnTo>
                  <a:lnTo>
                    <a:pt x="453" y="277"/>
                  </a:lnTo>
                  <a:lnTo>
                    <a:pt x="464" y="274"/>
                  </a:lnTo>
                  <a:lnTo>
                    <a:pt x="474" y="273"/>
                  </a:lnTo>
                  <a:lnTo>
                    <a:pt x="486" y="271"/>
                  </a:lnTo>
                  <a:lnTo>
                    <a:pt x="496" y="269"/>
                  </a:lnTo>
                  <a:lnTo>
                    <a:pt x="507" y="268"/>
                  </a:lnTo>
                  <a:lnTo>
                    <a:pt x="517" y="267"/>
                  </a:lnTo>
                  <a:lnTo>
                    <a:pt x="528" y="265"/>
                  </a:lnTo>
                  <a:lnTo>
                    <a:pt x="537" y="264"/>
                  </a:lnTo>
                  <a:lnTo>
                    <a:pt x="546" y="262"/>
                  </a:lnTo>
                  <a:lnTo>
                    <a:pt x="554" y="262"/>
                  </a:lnTo>
                  <a:lnTo>
                    <a:pt x="561" y="261"/>
                  </a:lnTo>
                  <a:lnTo>
                    <a:pt x="568" y="259"/>
                  </a:lnTo>
                  <a:lnTo>
                    <a:pt x="574" y="258"/>
                  </a:lnTo>
                  <a:lnTo>
                    <a:pt x="578" y="257"/>
                  </a:lnTo>
                  <a:lnTo>
                    <a:pt x="582" y="256"/>
                  </a:lnTo>
                  <a:lnTo>
                    <a:pt x="584" y="256"/>
                  </a:lnTo>
                  <a:lnTo>
                    <a:pt x="585" y="255"/>
                  </a:lnTo>
                  <a:lnTo>
                    <a:pt x="584" y="253"/>
                  </a:lnTo>
                  <a:lnTo>
                    <a:pt x="583" y="252"/>
                  </a:lnTo>
                  <a:lnTo>
                    <a:pt x="579" y="251"/>
                  </a:lnTo>
                  <a:lnTo>
                    <a:pt x="574" y="250"/>
                  </a:lnTo>
                  <a:lnTo>
                    <a:pt x="566" y="249"/>
                  </a:lnTo>
                  <a:lnTo>
                    <a:pt x="557" y="248"/>
                  </a:lnTo>
                  <a:lnTo>
                    <a:pt x="546" y="246"/>
                  </a:lnTo>
                  <a:lnTo>
                    <a:pt x="532" y="245"/>
                  </a:lnTo>
                  <a:lnTo>
                    <a:pt x="517" y="245"/>
                  </a:lnTo>
                  <a:lnTo>
                    <a:pt x="499" y="243"/>
                  </a:lnTo>
                  <a:lnTo>
                    <a:pt x="79"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 name="Freeform 192">
              <a:extLst>
                <a:ext uri="{FF2B5EF4-FFF2-40B4-BE49-F238E27FC236}">
                  <a16:creationId xmlns:a16="http://schemas.microsoft.com/office/drawing/2014/main" id="{51150B78-3FC0-454E-B079-08249534A4D0}"/>
                </a:ext>
              </a:extLst>
            </p:cNvPr>
            <p:cNvSpPr>
              <a:spLocks/>
            </p:cNvSpPr>
            <p:nvPr/>
          </p:nvSpPr>
          <p:spPr bwMode="auto">
            <a:xfrm>
              <a:off x="3008" y="2362"/>
              <a:ext cx="80" cy="18"/>
            </a:xfrm>
            <a:custGeom>
              <a:avLst/>
              <a:gdLst>
                <a:gd name="T0" fmla="*/ 1 w 80"/>
                <a:gd name="T1" fmla="*/ 16 h 17"/>
                <a:gd name="T2" fmla="*/ 3 w 80"/>
                <a:gd name="T3" fmla="*/ 11 h 17"/>
                <a:gd name="T4" fmla="*/ 78 w 80"/>
                <a:gd name="T5" fmla="*/ 0 h 17"/>
                <a:gd name="T6" fmla="*/ 79 w 80"/>
                <a:gd name="T7" fmla="*/ 5 h 17"/>
                <a:gd name="T8" fmla="*/ 4 w 80"/>
                <a:gd name="T9" fmla="*/ 16 h 17"/>
                <a:gd name="T10" fmla="*/ 4 w 80"/>
                <a:gd name="T11" fmla="*/ 12 h 17"/>
                <a:gd name="T12" fmla="*/ 4 w 80"/>
                <a:gd name="T13" fmla="*/ 16 h 17"/>
                <a:gd name="T14" fmla="*/ 1 w 80"/>
                <a:gd name="T15" fmla="*/ 15 h 17"/>
                <a:gd name="T16" fmla="*/ 0 w 80"/>
                <a:gd name="T17" fmla="*/ 14 h 17"/>
                <a:gd name="T18" fmla="*/ 1 w 80"/>
                <a:gd name="T19" fmla="*/ 12 h 17"/>
                <a:gd name="T20" fmla="*/ 3 w 80"/>
                <a:gd name="T21" fmla="*/ 11 h 17"/>
                <a:gd name="T22" fmla="*/ 1 w 80"/>
                <a:gd name="T23"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17">
                  <a:moveTo>
                    <a:pt x="1" y="16"/>
                  </a:moveTo>
                  <a:lnTo>
                    <a:pt x="3" y="11"/>
                  </a:lnTo>
                  <a:lnTo>
                    <a:pt x="78" y="0"/>
                  </a:lnTo>
                  <a:lnTo>
                    <a:pt x="79" y="5"/>
                  </a:lnTo>
                  <a:lnTo>
                    <a:pt x="4" y="16"/>
                  </a:lnTo>
                  <a:lnTo>
                    <a:pt x="4" y="12"/>
                  </a:lnTo>
                  <a:lnTo>
                    <a:pt x="4" y="16"/>
                  </a:lnTo>
                  <a:lnTo>
                    <a:pt x="1" y="15"/>
                  </a:lnTo>
                  <a:lnTo>
                    <a:pt x="0" y="14"/>
                  </a:lnTo>
                  <a:lnTo>
                    <a:pt x="1" y="12"/>
                  </a:lnTo>
                  <a:lnTo>
                    <a:pt x="3" y="11"/>
                  </a:lnTo>
                  <a:lnTo>
                    <a:pt x="1" y="16"/>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 name="Freeform 193">
              <a:extLst>
                <a:ext uri="{FF2B5EF4-FFF2-40B4-BE49-F238E27FC236}">
                  <a16:creationId xmlns:a16="http://schemas.microsoft.com/office/drawing/2014/main" id="{E4C7B0F1-8A54-4ECB-BF35-8633C123C790}"/>
                </a:ext>
              </a:extLst>
            </p:cNvPr>
            <p:cNvSpPr>
              <a:spLocks/>
            </p:cNvSpPr>
            <p:nvPr/>
          </p:nvSpPr>
          <p:spPr bwMode="auto">
            <a:xfrm>
              <a:off x="3010" y="2379"/>
              <a:ext cx="409" cy="299"/>
            </a:xfrm>
            <a:custGeom>
              <a:avLst/>
              <a:gdLst>
                <a:gd name="T0" fmla="*/ 403 w 409"/>
                <a:gd name="T1" fmla="*/ 279 h 280"/>
                <a:gd name="T2" fmla="*/ 379 w 409"/>
                <a:gd name="T3" fmla="*/ 259 h 280"/>
                <a:gd name="T4" fmla="*/ 355 w 409"/>
                <a:gd name="T5" fmla="*/ 240 h 280"/>
                <a:gd name="T6" fmla="*/ 331 w 409"/>
                <a:gd name="T7" fmla="*/ 221 h 280"/>
                <a:gd name="T8" fmla="*/ 306 w 409"/>
                <a:gd name="T9" fmla="*/ 202 h 280"/>
                <a:gd name="T10" fmla="*/ 282 w 409"/>
                <a:gd name="T11" fmla="*/ 185 h 280"/>
                <a:gd name="T12" fmla="*/ 257 w 409"/>
                <a:gd name="T13" fmla="*/ 168 h 280"/>
                <a:gd name="T14" fmla="*/ 233 w 409"/>
                <a:gd name="T15" fmla="*/ 150 h 280"/>
                <a:gd name="T16" fmla="*/ 208 w 409"/>
                <a:gd name="T17" fmla="*/ 133 h 280"/>
                <a:gd name="T18" fmla="*/ 183 w 409"/>
                <a:gd name="T19" fmla="*/ 116 h 280"/>
                <a:gd name="T20" fmla="*/ 158 w 409"/>
                <a:gd name="T21" fmla="*/ 100 h 280"/>
                <a:gd name="T22" fmla="*/ 133 w 409"/>
                <a:gd name="T23" fmla="*/ 83 h 280"/>
                <a:gd name="T24" fmla="*/ 107 w 409"/>
                <a:gd name="T25" fmla="*/ 67 h 280"/>
                <a:gd name="T26" fmla="*/ 81 w 409"/>
                <a:gd name="T27" fmla="*/ 52 h 280"/>
                <a:gd name="T28" fmla="*/ 54 w 409"/>
                <a:gd name="T29" fmla="*/ 37 h 280"/>
                <a:gd name="T30" fmla="*/ 27 w 409"/>
                <a:gd name="T31" fmla="*/ 21 h 280"/>
                <a:gd name="T32" fmla="*/ 0 w 409"/>
                <a:gd name="T33" fmla="*/ 6 h 280"/>
                <a:gd name="T34" fmla="*/ 17 w 409"/>
                <a:gd name="T35" fmla="*/ 8 h 280"/>
                <a:gd name="T36" fmla="*/ 43 w 409"/>
                <a:gd name="T37" fmla="*/ 23 h 280"/>
                <a:gd name="T38" fmla="*/ 71 w 409"/>
                <a:gd name="T39" fmla="*/ 38 h 280"/>
                <a:gd name="T40" fmla="*/ 97 w 409"/>
                <a:gd name="T41" fmla="*/ 54 h 280"/>
                <a:gd name="T42" fmla="*/ 123 w 409"/>
                <a:gd name="T43" fmla="*/ 70 h 280"/>
                <a:gd name="T44" fmla="*/ 149 w 409"/>
                <a:gd name="T45" fmla="*/ 86 h 280"/>
                <a:gd name="T46" fmla="*/ 174 w 409"/>
                <a:gd name="T47" fmla="*/ 102 h 280"/>
                <a:gd name="T48" fmla="*/ 199 w 409"/>
                <a:gd name="T49" fmla="*/ 118 h 280"/>
                <a:gd name="T50" fmla="*/ 224 w 409"/>
                <a:gd name="T51" fmla="*/ 135 h 280"/>
                <a:gd name="T52" fmla="*/ 249 w 409"/>
                <a:gd name="T53" fmla="*/ 153 h 280"/>
                <a:gd name="T54" fmla="*/ 273 w 409"/>
                <a:gd name="T55" fmla="*/ 170 h 280"/>
                <a:gd name="T56" fmla="*/ 297 w 409"/>
                <a:gd name="T57" fmla="*/ 188 h 280"/>
                <a:gd name="T58" fmla="*/ 322 w 409"/>
                <a:gd name="T59" fmla="*/ 206 h 280"/>
                <a:gd name="T60" fmla="*/ 346 w 409"/>
                <a:gd name="T61" fmla="*/ 225 h 280"/>
                <a:gd name="T62" fmla="*/ 370 w 409"/>
                <a:gd name="T63" fmla="*/ 243 h 280"/>
                <a:gd name="T64" fmla="*/ 394 w 409"/>
                <a:gd name="T65" fmla="*/ 263 h 280"/>
                <a:gd name="T66" fmla="*/ 404 w 409"/>
                <a:gd name="T67" fmla="*/ 272 h 280"/>
                <a:gd name="T68" fmla="*/ 408 w 409"/>
                <a:gd name="T69" fmla="*/ 276 h 280"/>
                <a:gd name="T70" fmla="*/ 406 w 409"/>
                <a:gd name="T71" fmla="*/ 279 h 280"/>
                <a:gd name="T72" fmla="*/ 406 w 409"/>
                <a:gd name="T73" fmla="*/ 279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9" h="280">
                  <a:moveTo>
                    <a:pt x="406" y="279"/>
                  </a:moveTo>
                  <a:lnTo>
                    <a:pt x="403" y="279"/>
                  </a:lnTo>
                  <a:lnTo>
                    <a:pt x="390" y="269"/>
                  </a:lnTo>
                  <a:lnTo>
                    <a:pt x="379" y="259"/>
                  </a:lnTo>
                  <a:lnTo>
                    <a:pt x="367" y="249"/>
                  </a:lnTo>
                  <a:lnTo>
                    <a:pt x="355" y="240"/>
                  </a:lnTo>
                  <a:lnTo>
                    <a:pt x="342" y="231"/>
                  </a:lnTo>
                  <a:lnTo>
                    <a:pt x="331" y="221"/>
                  </a:lnTo>
                  <a:lnTo>
                    <a:pt x="318" y="212"/>
                  </a:lnTo>
                  <a:lnTo>
                    <a:pt x="306" y="202"/>
                  </a:lnTo>
                  <a:lnTo>
                    <a:pt x="294" y="194"/>
                  </a:lnTo>
                  <a:lnTo>
                    <a:pt x="282" y="185"/>
                  </a:lnTo>
                  <a:lnTo>
                    <a:pt x="269" y="176"/>
                  </a:lnTo>
                  <a:lnTo>
                    <a:pt x="257" y="168"/>
                  </a:lnTo>
                  <a:lnTo>
                    <a:pt x="245" y="159"/>
                  </a:lnTo>
                  <a:lnTo>
                    <a:pt x="233" y="150"/>
                  </a:lnTo>
                  <a:lnTo>
                    <a:pt x="220" y="141"/>
                  </a:lnTo>
                  <a:lnTo>
                    <a:pt x="208" y="133"/>
                  </a:lnTo>
                  <a:lnTo>
                    <a:pt x="196" y="124"/>
                  </a:lnTo>
                  <a:lnTo>
                    <a:pt x="183" y="116"/>
                  </a:lnTo>
                  <a:lnTo>
                    <a:pt x="170" y="108"/>
                  </a:lnTo>
                  <a:lnTo>
                    <a:pt x="158" y="100"/>
                  </a:lnTo>
                  <a:lnTo>
                    <a:pt x="146" y="92"/>
                  </a:lnTo>
                  <a:lnTo>
                    <a:pt x="133" y="83"/>
                  </a:lnTo>
                  <a:lnTo>
                    <a:pt x="120" y="76"/>
                  </a:lnTo>
                  <a:lnTo>
                    <a:pt x="107" y="67"/>
                  </a:lnTo>
                  <a:lnTo>
                    <a:pt x="94" y="60"/>
                  </a:lnTo>
                  <a:lnTo>
                    <a:pt x="81" y="52"/>
                  </a:lnTo>
                  <a:lnTo>
                    <a:pt x="68" y="44"/>
                  </a:lnTo>
                  <a:lnTo>
                    <a:pt x="54" y="37"/>
                  </a:lnTo>
                  <a:lnTo>
                    <a:pt x="41" y="29"/>
                  </a:lnTo>
                  <a:lnTo>
                    <a:pt x="27" y="21"/>
                  </a:lnTo>
                  <a:lnTo>
                    <a:pt x="14" y="14"/>
                  </a:lnTo>
                  <a:lnTo>
                    <a:pt x="0" y="6"/>
                  </a:lnTo>
                  <a:lnTo>
                    <a:pt x="3" y="0"/>
                  </a:lnTo>
                  <a:lnTo>
                    <a:pt x="17" y="8"/>
                  </a:lnTo>
                  <a:lnTo>
                    <a:pt x="31" y="15"/>
                  </a:lnTo>
                  <a:lnTo>
                    <a:pt x="43" y="23"/>
                  </a:lnTo>
                  <a:lnTo>
                    <a:pt x="57" y="31"/>
                  </a:lnTo>
                  <a:lnTo>
                    <a:pt x="71" y="38"/>
                  </a:lnTo>
                  <a:lnTo>
                    <a:pt x="84" y="46"/>
                  </a:lnTo>
                  <a:lnTo>
                    <a:pt x="97" y="54"/>
                  </a:lnTo>
                  <a:lnTo>
                    <a:pt x="110" y="62"/>
                  </a:lnTo>
                  <a:lnTo>
                    <a:pt x="123" y="70"/>
                  </a:lnTo>
                  <a:lnTo>
                    <a:pt x="136" y="78"/>
                  </a:lnTo>
                  <a:lnTo>
                    <a:pt x="149" y="86"/>
                  </a:lnTo>
                  <a:lnTo>
                    <a:pt x="162" y="94"/>
                  </a:lnTo>
                  <a:lnTo>
                    <a:pt x="174" y="102"/>
                  </a:lnTo>
                  <a:lnTo>
                    <a:pt x="187" y="111"/>
                  </a:lnTo>
                  <a:lnTo>
                    <a:pt x="199" y="118"/>
                  </a:lnTo>
                  <a:lnTo>
                    <a:pt x="211" y="127"/>
                  </a:lnTo>
                  <a:lnTo>
                    <a:pt x="224" y="135"/>
                  </a:lnTo>
                  <a:lnTo>
                    <a:pt x="236" y="144"/>
                  </a:lnTo>
                  <a:lnTo>
                    <a:pt x="249" y="153"/>
                  </a:lnTo>
                  <a:lnTo>
                    <a:pt x="261" y="162"/>
                  </a:lnTo>
                  <a:lnTo>
                    <a:pt x="273" y="170"/>
                  </a:lnTo>
                  <a:lnTo>
                    <a:pt x="285" y="179"/>
                  </a:lnTo>
                  <a:lnTo>
                    <a:pt x="297" y="188"/>
                  </a:lnTo>
                  <a:lnTo>
                    <a:pt x="310" y="196"/>
                  </a:lnTo>
                  <a:lnTo>
                    <a:pt x="322" y="206"/>
                  </a:lnTo>
                  <a:lnTo>
                    <a:pt x="334" y="215"/>
                  </a:lnTo>
                  <a:lnTo>
                    <a:pt x="346" y="225"/>
                  </a:lnTo>
                  <a:lnTo>
                    <a:pt x="358" y="234"/>
                  </a:lnTo>
                  <a:lnTo>
                    <a:pt x="370" y="243"/>
                  </a:lnTo>
                  <a:lnTo>
                    <a:pt x="382" y="253"/>
                  </a:lnTo>
                  <a:lnTo>
                    <a:pt x="394" y="263"/>
                  </a:lnTo>
                  <a:lnTo>
                    <a:pt x="406" y="273"/>
                  </a:lnTo>
                  <a:lnTo>
                    <a:pt x="404" y="272"/>
                  </a:lnTo>
                  <a:lnTo>
                    <a:pt x="406" y="273"/>
                  </a:lnTo>
                  <a:lnTo>
                    <a:pt x="408" y="276"/>
                  </a:lnTo>
                  <a:lnTo>
                    <a:pt x="407" y="278"/>
                  </a:lnTo>
                  <a:lnTo>
                    <a:pt x="406" y="279"/>
                  </a:lnTo>
                  <a:lnTo>
                    <a:pt x="403" y="279"/>
                  </a:lnTo>
                  <a:lnTo>
                    <a:pt x="406" y="279"/>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6" name="Freeform 194">
              <a:extLst>
                <a:ext uri="{FF2B5EF4-FFF2-40B4-BE49-F238E27FC236}">
                  <a16:creationId xmlns:a16="http://schemas.microsoft.com/office/drawing/2014/main" id="{B43E0726-000E-4F47-9E80-1448AFCBFAC6}"/>
                </a:ext>
              </a:extLst>
            </p:cNvPr>
            <p:cNvSpPr>
              <a:spLocks/>
            </p:cNvSpPr>
            <p:nvPr/>
          </p:nvSpPr>
          <p:spPr bwMode="auto">
            <a:xfrm>
              <a:off x="3419" y="2627"/>
              <a:ext cx="181" cy="51"/>
            </a:xfrm>
            <a:custGeom>
              <a:avLst/>
              <a:gdLst>
                <a:gd name="T0" fmla="*/ 93 w 181"/>
                <a:gd name="T1" fmla="*/ 0 h 48"/>
                <a:gd name="T2" fmla="*/ 125 w 181"/>
                <a:gd name="T3" fmla="*/ 2 h 48"/>
                <a:gd name="T4" fmla="*/ 150 w 181"/>
                <a:gd name="T5" fmla="*/ 5 h 48"/>
                <a:gd name="T6" fmla="*/ 167 w 181"/>
                <a:gd name="T7" fmla="*/ 6 h 48"/>
                <a:gd name="T8" fmla="*/ 176 w 181"/>
                <a:gd name="T9" fmla="*/ 9 h 48"/>
                <a:gd name="T10" fmla="*/ 180 w 181"/>
                <a:gd name="T11" fmla="*/ 15 h 48"/>
                <a:gd name="T12" fmla="*/ 175 w 181"/>
                <a:gd name="T13" fmla="*/ 19 h 48"/>
                <a:gd name="T14" fmla="*/ 167 w 181"/>
                <a:gd name="T15" fmla="*/ 20 h 48"/>
                <a:gd name="T16" fmla="*/ 155 w 181"/>
                <a:gd name="T17" fmla="*/ 23 h 48"/>
                <a:gd name="T18" fmla="*/ 139 w 181"/>
                <a:gd name="T19" fmla="*/ 24 h 48"/>
                <a:gd name="T20" fmla="*/ 121 w 181"/>
                <a:gd name="T21" fmla="*/ 27 h 48"/>
                <a:gd name="T22" fmla="*/ 102 w 181"/>
                <a:gd name="T23" fmla="*/ 30 h 48"/>
                <a:gd name="T24" fmla="*/ 80 w 181"/>
                <a:gd name="T25" fmla="*/ 32 h 48"/>
                <a:gd name="T26" fmla="*/ 59 w 181"/>
                <a:gd name="T27" fmla="*/ 35 h 48"/>
                <a:gd name="T28" fmla="*/ 38 w 181"/>
                <a:gd name="T29" fmla="*/ 39 h 48"/>
                <a:gd name="T30" fmla="*/ 19 w 181"/>
                <a:gd name="T31" fmla="*/ 42 h 48"/>
                <a:gd name="T32" fmla="*/ 1 w 181"/>
                <a:gd name="T33" fmla="*/ 47 h 48"/>
                <a:gd name="T34" fmla="*/ 8 w 181"/>
                <a:gd name="T35" fmla="*/ 38 h 48"/>
                <a:gd name="T36" fmla="*/ 28 w 181"/>
                <a:gd name="T37" fmla="*/ 34 h 48"/>
                <a:gd name="T38" fmla="*/ 48 w 181"/>
                <a:gd name="T39" fmla="*/ 31 h 48"/>
                <a:gd name="T40" fmla="*/ 69 w 181"/>
                <a:gd name="T41" fmla="*/ 27 h 48"/>
                <a:gd name="T42" fmla="*/ 90 w 181"/>
                <a:gd name="T43" fmla="*/ 24 h 48"/>
                <a:gd name="T44" fmla="*/ 111 w 181"/>
                <a:gd name="T45" fmla="*/ 22 h 48"/>
                <a:gd name="T46" fmla="*/ 130 w 181"/>
                <a:gd name="T47" fmla="*/ 20 h 48"/>
                <a:gd name="T48" fmla="*/ 146 w 181"/>
                <a:gd name="T49" fmla="*/ 17 h 48"/>
                <a:gd name="T50" fmla="*/ 161 w 181"/>
                <a:gd name="T51" fmla="*/ 15 h 48"/>
                <a:gd name="T52" fmla="*/ 170 w 181"/>
                <a:gd name="T53" fmla="*/ 13 h 48"/>
                <a:gd name="T54" fmla="*/ 175 w 181"/>
                <a:gd name="T55" fmla="*/ 12 h 48"/>
                <a:gd name="T56" fmla="*/ 175 w 181"/>
                <a:gd name="T57" fmla="*/ 16 h 48"/>
                <a:gd name="T58" fmla="*/ 170 w 181"/>
                <a:gd name="T59" fmla="*/ 14 h 48"/>
                <a:gd name="T60" fmla="*/ 158 w 181"/>
                <a:gd name="T61" fmla="*/ 12 h 48"/>
                <a:gd name="T62" fmla="*/ 138 w 181"/>
                <a:gd name="T63" fmla="*/ 9 h 48"/>
                <a:gd name="T64" fmla="*/ 110 w 181"/>
                <a:gd name="T65" fmla="*/ 8 h 48"/>
                <a:gd name="T66" fmla="*/ 91 w 181"/>
                <a:gd name="T67" fmla="*/ 5 h 48"/>
                <a:gd name="T68" fmla="*/ 90 w 181"/>
                <a:gd name="T69" fmla="*/ 5 h 48"/>
                <a:gd name="T70" fmla="*/ 90 w 181"/>
                <a:gd name="T71" fmla="*/ 1 h 48"/>
                <a:gd name="T72" fmla="*/ 94 w 181"/>
                <a:gd name="T7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1" h="48">
                  <a:moveTo>
                    <a:pt x="94" y="0"/>
                  </a:moveTo>
                  <a:lnTo>
                    <a:pt x="93" y="0"/>
                  </a:lnTo>
                  <a:lnTo>
                    <a:pt x="111" y="1"/>
                  </a:lnTo>
                  <a:lnTo>
                    <a:pt x="125" y="2"/>
                  </a:lnTo>
                  <a:lnTo>
                    <a:pt x="139" y="3"/>
                  </a:lnTo>
                  <a:lnTo>
                    <a:pt x="150" y="5"/>
                  </a:lnTo>
                  <a:lnTo>
                    <a:pt x="159" y="5"/>
                  </a:lnTo>
                  <a:lnTo>
                    <a:pt x="167" y="6"/>
                  </a:lnTo>
                  <a:lnTo>
                    <a:pt x="172" y="8"/>
                  </a:lnTo>
                  <a:lnTo>
                    <a:pt x="176" y="9"/>
                  </a:lnTo>
                  <a:lnTo>
                    <a:pt x="179" y="10"/>
                  </a:lnTo>
                  <a:lnTo>
                    <a:pt x="180" y="15"/>
                  </a:lnTo>
                  <a:lnTo>
                    <a:pt x="178" y="17"/>
                  </a:lnTo>
                  <a:lnTo>
                    <a:pt x="175" y="19"/>
                  </a:lnTo>
                  <a:lnTo>
                    <a:pt x="172" y="20"/>
                  </a:lnTo>
                  <a:lnTo>
                    <a:pt x="167" y="20"/>
                  </a:lnTo>
                  <a:lnTo>
                    <a:pt x="161" y="21"/>
                  </a:lnTo>
                  <a:lnTo>
                    <a:pt x="155" y="23"/>
                  </a:lnTo>
                  <a:lnTo>
                    <a:pt x="147" y="24"/>
                  </a:lnTo>
                  <a:lnTo>
                    <a:pt x="139" y="24"/>
                  </a:lnTo>
                  <a:lnTo>
                    <a:pt x="131" y="26"/>
                  </a:lnTo>
                  <a:lnTo>
                    <a:pt x="121" y="27"/>
                  </a:lnTo>
                  <a:lnTo>
                    <a:pt x="111" y="28"/>
                  </a:lnTo>
                  <a:lnTo>
                    <a:pt x="102" y="30"/>
                  </a:lnTo>
                  <a:lnTo>
                    <a:pt x="91" y="31"/>
                  </a:lnTo>
                  <a:lnTo>
                    <a:pt x="80" y="32"/>
                  </a:lnTo>
                  <a:lnTo>
                    <a:pt x="69" y="34"/>
                  </a:lnTo>
                  <a:lnTo>
                    <a:pt x="59" y="35"/>
                  </a:lnTo>
                  <a:lnTo>
                    <a:pt x="49" y="38"/>
                  </a:lnTo>
                  <a:lnTo>
                    <a:pt x="38" y="39"/>
                  </a:lnTo>
                  <a:lnTo>
                    <a:pt x="28" y="41"/>
                  </a:lnTo>
                  <a:lnTo>
                    <a:pt x="19" y="42"/>
                  </a:lnTo>
                  <a:lnTo>
                    <a:pt x="10" y="45"/>
                  </a:lnTo>
                  <a:lnTo>
                    <a:pt x="1" y="47"/>
                  </a:lnTo>
                  <a:lnTo>
                    <a:pt x="0" y="41"/>
                  </a:lnTo>
                  <a:lnTo>
                    <a:pt x="8" y="38"/>
                  </a:lnTo>
                  <a:lnTo>
                    <a:pt x="18" y="36"/>
                  </a:lnTo>
                  <a:lnTo>
                    <a:pt x="28" y="34"/>
                  </a:lnTo>
                  <a:lnTo>
                    <a:pt x="37" y="33"/>
                  </a:lnTo>
                  <a:lnTo>
                    <a:pt x="48" y="31"/>
                  </a:lnTo>
                  <a:lnTo>
                    <a:pt x="58" y="29"/>
                  </a:lnTo>
                  <a:lnTo>
                    <a:pt x="69" y="27"/>
                  </a:lnTo>
                  <a:lnTo>
                    <a:pt x="79" y="26"/>
                  </a:lnTo>
                  <a:lnTo>
                    <a:pt x="90" y="24"/>
                  </a:lnTo>
                  <a:lnTo>
                    <a:pt x="100" y="24"/>
                  </a:lnTo>
                  <a:lnTo>
                    <a:pt x="111" y="22"/>
                  </a:lnTo>
                  <a:lnTo>
                    <a:pt x="120" y="20"/>
                  </a:lnTo>
                  <a:lnTo>
                    <a:pt x="130" y="20"/>
                  </a:lnTo>
                  <a:lnTo>
                    <a:pt x="138" y="18"/>
                  </a:lnTo>
                  <a:lnTo>
                    <a:pt x="146" y="17"/>
                  </a:lnTo>
                  <a:lnTo>
                    <a:pt x="154" y="16"/>
                  </a:lnTo>
                  <a:lnTo>
                    <a:pt x="161" y="15"/>
                  </a:lnTo>
                  <a:lnTo>
                    <a:pt x="166" y="14"/>
                  </a:lnTo>
                  <a:lnTo>
                    <a:pt x="170" y="13"/>
                  </a:lnTo>
                  <a:lnTo>
                    <a:pt x="173" y="13"/>
                  </a:lnTo>
                  <a:lnTo>
                    <a:pt x="175" y="12"/>
                  </a:lnTo>
                  <a:lnTo>
                    <a:pt x="174" y="13"/>
                  </a:lnTo>
                  <a:lnTo>
                    <a:pt x="175" y="16"/>
                  </a:lnTo>
                  <a:lnTo>
                    <a:pt x="173" y="15"/>
                  </a:lnTo>
                  <a:lnTo>
                    <a:pt x="170" y="14"/>
                  </a:lnTo>
                  <a:lnTo>
                    <a:pt x="165" y="13"/>
                  </a:lnTo>
                  <a:lnTo>
                    <a:pt x="158" y="12"/>
                  </a:lnTo>
                  <a:lnTo>
                    <a:pt x="149" y="11"/>
                  </a:lnTo>
                  <a:lnTo>
                    <a:pt x="138" y="9"/>
                  </a:lnTo>
                  <a:lnTo>
                    <a:pt x="125" y="9"/>
                  </a:lnTo>
                  <a:lnTo>
                    <a:pt x="110" y="8"/>
                  </a:lnTo>
                  <a:lnTo>
                    <a:pt x="93" y="6"/>
                  </a:lnTo>
                  <a:lnTo>
                    <a:pt x="91" y="5"/>
                  </a:lnTo>
                  <a:lnTo>
                    <a:pt x="93" y="6"/>
                  </a:lnTo>
                  <a:lnTo>
                    <a:pt x="90" y="5"/>
                  </a:lnTo>
                  <a:lnTo>
                    <a:pt x="90" y="3"/>
                  </a:lnTo>
                  <a:lnTo>
                    <a:pt x="90" y="1"/>
                  </a:lnTo>
                  <a:lnTo>
                    <a:pt x="93" y="0"/>
                  </a:lnTo>
                  <a:lnTo>
                    <a:pt x="94"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7" name="Freeform 195">
              <a:extLst>
                <a:ext uri="{FF2B5EF4-FFF2-40B4-BE49-F238E27FC236}">
                  <a16:creationId xmlns:a16="http://schemas.microsoft.com/office/drawing/2014/main" id="{D57916C2-AEB4-47A9-B5D2-19EDC679DDDA}"/>
                </a:ext>
              </a:extLst>
            </p:cNvPr>
            <p:cNvSpPr>
              <a:spLocks/>
            </p:cNvSpPr>
            <p:nvPr/>
          </p:nvSpPr>
          <p:spPr bwMode="auto">
            <a:xfrm>
              <a:off x="3087" y="2362"/>
              <a:ext cx="425" cy="267"/>
            </a:xfrm>
            <a:custGeom>
              <a:avLst/>
              <a:gdLst>
                <a:gd name="T0" fmla="*/ 2 w 425"/>
                <a:gd name="T1" fmla="*/ 0 h 250"/>
                <a:gd name="T2" fmla="*/ 4 w 425"/>
                <a:gd name="T3" fmla="*/ 0 h 250"/>
                <a:gd name="T4" fmla="*/ 424 w 425"/>
                <a:gd name="T5" fmla="*/ 243 h 250"/>
                <a:gd name="T6" fmla="*/ 421 w 425"/>
                <a:gd name="T7" fmla="*/ 249 h 250"/>
                <a:gd name="T8" fmla="*/ 2 w 425"/>
                <a:gd name="T9" fmla="*/ 6 h 250"/>
                <a:gd name="T10" fmla="*/ 3 w 425"/>
                <a:gd name="T11" fmla="*/ 7 h 250"/>
                <a:gd name="T12" fmla="*/ 2 w 425"/>
                <a:gd name="T13" fmla="*/ 6 h 250"/>
                <a:gd name="T14" fmla="*/ 0 w 425"/>
                <a:gd name="T15" fmla="*/ 4 h 250"/>
                <a:gd name="T16" fmla="*/ 0 w 425"/>
                <a:gd name="T17" fmla="*/ 2 h 250"/>
                <a:gd name="T18" fmla="*/ 2 w 425"/>
                <a:gd name="T19" fmla="*/ 0 h 250"/>
                <a:gd name="T20" fmla="*/ 4 w 425"/>
                <a:gd name="T21" fmla="*/ 0 h 250"/>
                <a:gd name="T22" fmla="*/ 2 w 425"/>
                <a:gd name="T23"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5" h="250">
                  <a:moveTo>
                    <a:pt x="2" y="0"/>
                  </a:moveTo>
                  <a:lnTo>
                    <a:pt x="4" y="0"/>
                  </a:lnTo>
                  <a:lnTo>
                    <a:pt x="424" y="243"/>
                  </a:lnTo>
                  <a:lnTo>
                    <a:pt x="421" y="249"/>
                  </a:lnTo>
                  <a:lnTo>
                    <a:pt x="2" y="6"/>
                  </a:lnTo>
                  <a:lnTo>
                    <a:pt x="3" y="7"/>
                  </a:lnTo>
                  <a:lnTo>
                    <a:pt x="2" y="6"/>
                  </a:lnTo>
                  <a:lnTo>
                    <a:pt x="0" y="4"/>
                  </a:lnTo>
                  <a:lnTo>
                    <a:pt x="0" y="2"/>
                  </a:lnTo>
                  <a:lnTo>
                    <a:pt x="2" y="0"/>
                  </a:lnTo>
                  <a:lnTo>
                    <a:pt x="4" y="0"/>
                  </a:lnTo>
                  <a:lnTo>
                    <a:pt x="2"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8" name="Freeform 196">
              <a:extLst>
                <a:ext uri="{FF2B5EF4-FFF2-40B4-BE49-F238E27FC236}">
                  <a16:creationId xmlns:a16="http://schemas.microsoft.com/office/drawing/2014/main" id="{FF2A6D14-4905-4009-BA24-A246546C2961}"/>
                </a:ext>
              </a:extLst>
            </p:cNvPr>
            <p:cNvSpPr>
              <a:spLocks/>
            </p:cNvSpPr>
            <p:nvPr/>
          </p:nvSpPr>
          <p:spPr bwMode="auto">
            <a:xfrm>
              <a:off x="3033" y="2373"/>
              <a:ext cx="477" cy="294"/>
            </a:xfrm>
            <a:custGeom>
              <a:avLst/>
              <a:gdLst>
                <a:gd name="T0" fmla="*/ 476 w 477"/>
                <a:gd name="T1" fmla="*/ 237 h 276"/>
                <a:gd name="T2" fmla="*/ 66 w 477"/>
                <a:gd name="T3" fmla="*/ 0 h 276"/>
                <a:gd name="T4" fmla="*/ 0 w 477"/>
                <a:gd name="T5" fmla="*/ 14 h 276"/>
                <a:gd name="T6" fmla="*/ 12 w 477"/>
                <a:gd name="T7" fmla="*/ 22 h 276"/>
                <a:gd name="T8" fmla="*/ 25 w 477"/>
                <a:gd name="T9" fmla="*/ 29 h 276"/>
                <a:gd name="T10" fmla="*/ 37 w 477"/>
                <a:gd name="T11" fmla="*/ 36 h 276"/>
                <a:gd name="T12" fmla="*/ 50 w 477"/>
                <a:gd name="T13" fmla="*/ 44 h 276"/>
                <a:gd name="T14" fmla="*/ 63 w 477"/>
                <a:gd name="T15" fmla="*/ 51 h 276"/>
                <a:gd name="T16" fmla="*/ 75 w 477"/>
                <a:gd name="T17" fmla="*/ 59 h 276"/>
                <a:gd name="T18" fmla="*/ 87 w 477"/>
                <a:gd name="T19" fmla="*/ 66 h 276"/>
                <a:gd name="T20" fmla="*/ 99 w 477"/>
                <a:gd name="T21" fmla="*/ 74 h 276"/>
                <a:gd name="T22" fmla="*/ 111 w 477"/>
                <a:gd name="T23" fmla="*/ 81 h 276"/>
                <a:gd name="T24" fmla="*/ 124 w 477"/>
                <a:gd name="T25" fmla="*/ 89 h 276"/>
                <a:gd name="T26" fmla="*/ 136 w 477"/>
                <a:gd name="T27" fmla="*/ 98 h 276"/>
                <a:gd name="T28" fmla="*/ 148 w 477"/>
                <a:gd name="T29" fmla="*/ 105 h 276"/>
                <a:gd name="T30" fmla="*/ 160 w 477"/>
                <a:gd name="T31" fmla="*/ 113 h 276"/>
                <a:gd name="T32" fmla="*/ 172 w 477"/>
                <a:gd name="T33" fmla="*/ 121 h 276"/>
                <a:gd name="T34" fmla="*/ 185 w 477"/>
                <a:gd name="T35" fmla="*/ 128 h 276"/>
                <a:gd name="T36" fmla="*/ 196 w 477"/>
                <a:gd name="T37" fmla="*/ 137 h 276"/>
                <a:gd name="T38" fmla="*/ 208 w 477"/>
                <a:gd name="T39" fmla="*/ 144 h 276"/>
                <a:gd name="T40" fmla="*/ 220 w 477"/>
                <a:gd name="T41" fmla="*/ 153 h 276"/>
                <a:gd name="T42" fmla="*/ 232 w 477"/>
                <a:gd name="T43" fmla="*/ 160 h 276"/>
                <a:gd name="T44" fmla="*/ 243 w 477"/>
                <a:gd name="T45" fmla="*/ 169 h 276"/>
                <a:gd name="T46" fmla="*/ 255 w 477"/>
                <a:gd name="T47" fmla="*/ 177 h 276"/>
                <a:gd name="T48" fmla="*/ 267 w 477"/>
                <a:gd name="T49" fmla="*/ 186 h 276"/>
                <a:gd name="T50" fmla="*/ 278 w 477"/>
                <a:gd name="T51" fmla="*/ 194 h 276"/>
                <a:gd name="T52" fmla="*/ 290 w 477"/>
                <a:gd name="T53" fmla="*/ 203 h 276"/>
                <a:gd name="T54" fmla="*/ 301 w 477"/>
                <a:gd name="T55" fmla="*/ 211 h 276"/>
                <a:gd name="T56" fmla="*/ 313 w 477"/>
                <a:gd name="T57" fmla="*/ 221 h 276"/>
                <a:gd name="T58" fmla="*/ 324 w 477"/>
                <a:gd name="T59" fmla="*/ 229 h 276"/>
                <a:gd name="T60" fmla="*/ 335 w 477"/>
                <a:gd name="T61" fmla="*/ 238 h 276"/>
                <a:gd name="T62" fmla="*/ 346 w 477"/>
                <a:gd name="T63" fmla="*/ 247 h 276"/>
                <a:gd name="T64" fmla="*/ 358 w 477"/>
                <a:gd name="T65" fmla="*/ 256 h 276"/>
                <a:gd name="T66" fmla="*/ 368 w 477"/>
                <a:gd name="T67" fmla="*/ 266 h 276"/>
                <a:gd name="T68" fmla="*/ 379 w 477"/>
                <a:gd name="T69" fmla="*/ 275 h 276"/>
                <a:gd name="T70" fmla="*/ 387 w 477"/>
                <a:gd name="T71" fmla="*/ 274 h 276"/>
                <a:gd name="T72" fmla="*/ 394 w 477"/>
                <a:gd name="T73" fmla="*/ 273 h 276"/>
                <a:gd name="T74" fmla="*/ 401 w 477"/>
                <a:gd name="T75" fmla="*/ 272 h 276"/>
                <a:gd name="T76" fmla="*/ 407 w 477"/>
                <a:gd name="T77" fmla="*/ 271 h 276"/>
                <a:gd name="T78" fmla="*/ 413 w 477"/>
                <a:gd name="T79" fmla="*/ 269 h 276"/>
                <a:gd name="T80" fmla="*/ 420 w 477"/>
                <a:gd name="T81" fmla="*/ 267 h 276"/>
                <a:gd name="T82" fmla="*/ 426 w 477"/>
                <a:gd name="T83" fmla="*/ 264 h 276"/>
                <a:gd name="T84" fmla="*/ 431 w 477"/>
                <a:gd name="T85" fmla="*/ 261 h 276"/>
                <a:gd name="T86" fmla="*/ 437 w 477"/>
                <a:gd name="T87" fmla="*/ 258 h 276"/>
                <a:gd name="T88" fmla="*/ 442 w 477"/>
                <a:gd name="T89" fmla="*/ 255 h 276"/>
                <a:gd name="T90" fmla="*/ 448 w 477"/>
                <a:gd name="T91" fmla="*/ 251 h 276"/>
                <a:gd name="T92" fmla="*/ 453 w 477"/>
                <a:gd name="T93" fmla="*/ 249 h 276"/>
                <a:gd name="T94" fmla="*/ 458 w 477"/>
                <a:gd name="T95" fmla="*/ 246 h 276"/>
                <a:gd name="T96" fmla="*/ 465 w 477"/>
                <a:gd name="T97" fmla="*/ 243 h 276"/>
                <a:gd name="T98" fmla="*/ 470 w 477"/>
                <a:gd name="T99" fmla="*/ 239 h 276"/>
                <a:gd name="T100" fmla="*/ 476 w 477"/>
                <a:gd name="T101" fmla="*/ 23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77" h="276">
                  <a:moveTo>
                    <a:pt x="476" y="237"/>
                  </a:moveTo>
                  <a:lnTo>
                    <a:pt x="66" y="0"/>
                  </a:lnTo>
                  <a:lnTo>
                    <a:pt x="0" y="14"/>
                  </a:lnTo>
                  <a:lnTo>
                    <a:pt x="12" y="22"/>
                  </a:lnTo>
                  <a:lnTo>
                    <a:pt x="25" y="29"/>
                  </a:lnTo>
                  <a:lnTo>
                    <a:pt x="37" y="36"/>
                  </a:lnTo>
                  <a:lnTo>
                    <a:pt x="50" y="44"/>
                  </a:lnTo>
                  <a:lnTo>
                    <a:pt x="63" y="51"/>
                  </a:lnTo>
                  <a:lnTo>
                    <a:pt x="75" y="59"/>
                  </a:lnTo>
                  <a:lnTo>
                    <a:pt x="87" y="66"/>
                  </a:lnTo>
                  <a:lnTo>
                    <a:pt x="99" y="74"/>
                  </a:lnTo>
                  <a:lnTo>
                    <a:pt x="111" y="81"/>
                  </a:lnTo>
                  <a:lnTo>
                    <a:pt x="124" y="89"/>
                  </a:lnTo>
                  <a:lnTo>
                    <a:pt x="136" y="98"/>
                  </a:lnTo>
                  <a:lnTo>
                    <a:pt x="148" y="105"/>
                  </a:lnTo>
                  <a:lnTo>
                    <a:pt x="160" y="113"/>
                  </a:lnTo>
                  <a:lnTo>
                    <a:pt x="172" y="121"/>
                  </a:lnTo>
                  <a:lnTo>
                    <a:pt x="185" y="128"/>
                  </a:lnTo>
                  <a:lnTo>
                    <a:pt x="196" y="137"/>
                  </a:lnTo>
                  <a:lnTo>
                    <a:pt x="208" y="144"/>
                  </a:lnTo>
                  <a:lnTo>
                    <a:pt x="220" y="153"/>
                  </a:lnTo>
                  <a:lnTo>
                    <a:pt x="232" y="160"/>
                  </a:lnTo>
                  <a:lnTo>
                    <a:pt x="243" y="169"/>
                  </a:lnTo>
                  <a:lnTo>
                    <a:pt x="255" y="177"/>
                  </a:lnTo>
                  <a:lnTo>
                    <a:pt x="267" y="186"/>
                  </a:lnTo>
                  <a:lnTo>
                    <a:pt x="278" y="194"/>
                  </a:lnTo>
                  <a:lnTo>
                    <a:pt x="290" y="203"/>
                  </a:lnTo>
                  <a:lnTo>
                    <a:pt x="301" y="211"/>
                  </a:lnTo>
                  <a:lnTo>
                    <a:pt x="313" y="221"/>
                  </a:lnTo>
                  <a:lnTo>
                    <a:pt x="324" y="229"/>
                  </a:lnTo>
                  <a:lnTo>
                    <a:pt x="335" y="238"/>
                  </a:lnTo>
                  <a:lnTo>
                    <a:pt x="346" y="247"/>
                  </a:lnTo>
                  <a:lnTo>
                    <a:pt x="358" y="256"/>
                  </a:lnTo>
                  <a:lnTo>
                    <a:pt x="368" y="266"/>
                  </a:lnTo>
                  <a:lnTo>
                    <a:pt x="379" y="275"/>
                  </a:lnTo>
                  <a:lnTo>
                    <a:pt x="387" y="274"/>
                  </a:lnTo>
                  <a:lnTo>
                    <a:pt x="394" y="273"/>
                  </a:lnTo>
                  <a:lnTo>
                    <a:pt x="401" y="272"/>
                  </a:lnTo>
                  <a:lnTo>
                    <a:pt x="407" y="271"/>
                  </a:lnTo>
                  <a:lnTo>
                    <a:pt x="413" y="269"/>
                  </a:lnTo>
                  <a:lnTo>
                    <a:pt x="420" y="267"/>
                  </a:lnTo>
                  <a:lnTo>
                    <a:pt x="426" y="264"/>
                  </a:lnTo>
                  <a:lnTo>
                    <a:pt x="431" y="261"/>
                  </a:lnTo>
                  <a:lnTo>
                    <a:pt x="437" y="258"/>
                  </a:lnTo>
                  <a:lnTo>
                    <a:pt x="442" y="255"/>
                  </a:lnTo>
                  <a:lnTo>
                    <a:pt x="448" y="251"/>
                  </a:lnTo>
                  <a:lnTo>
                    <a:pt x="453" y="249"/>
                  </a:lnTo>
                  <a:lnTo>
                    <a:pt x="458" y="246"/>
                  </a:lnTo>
                  <a:lnTo>
                    <a:pt x="465" y="243"/>
                  </a:lnTo>
                  <a:lnTo>
                    <a:pt x="470" y="239"/>
                  </a:lnTo>
                  <a:lnTo>
                    <a:pt x="476" y="237"/>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9" name="Freeform 197">
              <a:extLst>
                <a:ext uri="{FF2B5EF4-FFF2-40B4-BE49-F238E27FC236}">
                  <a16:creationId xmlns:a16="http://schemas.microsoft.com/office/drawing/2014/main" id="{30F70D87-B4EE-468A-A546-77BEAFF75B2C}"/>
                </a:ext>
              </a:extLst>
            </p:cNvPr>
            <p:cNvSpPr>
              <a:spLocks/>
            </p:cNvSpPr>
            <p:nvPr/>
          </p:nvSpPr>
          <p:spPr bwMode="auto">
            <a:xfrm>
              <a:off x="3098" y="2368"/>
              <a:ext cx="413" cy="261"/>
            </a:xfrm>
            <a:custGeom>
              <a:avLst/>
              <a:gdLst>
                <a:gd name="T0" fmla="*/ 3 w 413"/>
                <a:gd name="T1" fmla="*/ 0 h 245"/>
                <a:gd name="T2" fmla="*/ 5 w 413"/>
                <a:gd name="T3" fmla="*/ 0 h 245"/>
                <a:gd name="T4" fmla="*/ 412 w 413"/>
                <a:gd name="T5" fmla="*/ 238 h 245"/>
                <a:gd name="T6" fmla="*/ 410 w 413"/>
                <a:gd name="T7" fmla="*/ 244 h 245"/>
                <a:gd name="T8" fmla="*/ 2 w 413"/>
                <a:gd name="T9" fmla="*/ 6 h 245"/>
                <a:gd name="T10" fmla="*/ 4 w 413"/>
                <a:gd name="T11" fmla="*/ 7 h 245"/>
                <a:gd name="T12" fmla="*/ 2 w 413"/>
                <a:gd name="T13" fmla="*/ 6 h 245"/>
                <a:gd name="T14" fmla="*/ 0 w 413"/>
                <a:gd name="T15" fmla="*/ 4 h 245"/>
                <a:gd name="T16" fmla="*/ 1 w 413"/>
                <a:gd name="T17" fmla="*/ 2 h 245"/>
                <a:gd name="T18" fmla="*/ 2 w 413"/>
                <a:gd name="T19" fmla="*/ 0 h 245"/>
                <a:gd name="T20" fmla="*/ 5 w 413"/>
                <a:gd name="T21" fmla="*/ 0 h 245"/>
                <a:gd name="T22" fmla="*/ 3 w 413"/>
                <a:gd name="T23"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3" h="245">
                  <a:moveTo>
                    <a:pt x="3" y="0"/>
                  </a:moveTo>
                  <a:lnTo>
                    <a:pt x="5" y="0"/>
                  </a:lnTo>
                  <a:lnTo>
                    <a:pt x="412" y="238"/>
                  </a:lnTo>
                  <a:lnTo>
                    <a:pt x="410" y="244"/>
                  </a:lnTo>
                  <a:lnTo>
                    <a:pt x="2" y="6"/>
                  </a:lnTo>
                  <a:lnTo>
                    <a:pt x="4" y="7"/>
                  </a:lnTo>
                  <a:lnTo>
                    <a:pt x="2" y="6"/>
                  </a:lnTo>
                  <a:lnTo>
                    <a:pt x="0" y="4"/>
                  </a:lnTo>
                  <a:lnTo>
                    <a:pt x="1" y="2"/>
                  </a:lnTo>
                  <a:lnTo>
                    <a:pt x="2" y="0"/>
                  </a:lnTo>
                  <a:lnTo>
                    <a:pt x="5" y="0"/>
                  </a:lnTo>
                  <a:lnTo>
                    <a:pt x="3"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 name="Freeform 198">
              <a:extLst>
                <a:ext uri="{FF2B5EF4-FFF2-40B4-BE49-F238E27FC236}">
                  <a16:creationId xmlns:a16="http://schemas.microsoft.com/office/drawing/2014/main" id="{93271FE7-03EF-49E1-8DF2-123F75E85314}"/>
                </a:ext>
              </a:extLst>
            </p:cNvPr>
            <p:cNvSpPr>
              <a:spLocks/>
            </p:cNvSpPr>
            <p:nvPr/>
          </p:nvSpPr>
          <p:spPr bwMode="auto">
            <a:xfrm>
              <a:off x="3029" y="2368"/>
              <a:ext cx="68" cy="19"/>
            </a:xfrm>
            <a:custGeom>
              <a:avLst/>
              <a:gdLst>
                <a:gd name="T0" fmla="*/ 1 w 68"/>
                <a:gd name="T1" fmla="*/ 17 h 18"/>
                <a:gd name="T2" fmla="*/ 2 w 68"/>
                <a:gd name="T3" fmla="*/ 12 h 18"/>
                <a:gd name="T4" fmla="*/ 66 w 68"/>
                <a:gd name="T5" fmla="*/ 0 h 18"/>
                <a:gd name="T6" fmla="*/ 67 w 68"/>
                <a:gd name="T7" fmla="*/ 5 h 18"/>
                <a:gd name="T8" fmla="*/ 3 w 68"/>
                <a:gd name="T9" fmla="*/ 17 h 18"/>
                <a:gd name="T10" fmla="*/ 4 w 68"/>
                <a:gd name="T11" fmla="*/ 12 h 18"/>
                <a:gd name="T12" fmla="*/ 3 w 68"/>
                <a:gd name="T13" fmla="*/ 17 h 18"/>
                <a:gd name="T14" fmla="*/ 1 w 68"/>
                <a:gd name="T15" fmla="*/ 16 h 18"/>
                <a:gd name="T16" fmla="*/ 0 w 68"/>
                <a:gd name="T17" fmla="*/ 15 h 18"/>
                <a:gd name="T18" fmla="*/ 0 w 68"/>
                <a:gd name="T19" fmla="*/ 13 h 18"/>
                <a:gd name="T20" fmla="*/ 2 w 68"/>
                <a:gd name="T21" fmla="*/ 12 h 18"/>
                <a:gd name="T22" fmla="*/ 1 w 68"/>
                <a:gd name="T23"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18">
                  <a:moveTo>
                    <a:pt x="1" y="17"/>
                  </a:moveTo>
                  <a:lnTo>
                    <a:pt x="2" y="12"/>
                  </a:lnTo>
                  <a:lnTo>
                    <a:pt x="66" y="0"/>
                  </a:lnTo>
                  <a:lnTo>
                    <a:pt x="67" y="5"/>
                  </a:lnTo>
                  <a:lnTo>
                    <a:pt x="3" y="17"/>
                  </a:lnTo>
                  <a:lnTo>
                    <a:pt x="4" y="12"/>
                  </a:lnTo>
                  <a:lnTo>
                    <a:pt x="3" y="17"/>
                  </a:lnTo>
                  <a:lnTo>
                    <a:pt x="1" y="16"/>
                  </a:lnTo>
                  <a:lnTo>
                    <a:pt x="0" y="15"/>
                  </a:lnTo>
                  <a:lnTo>
                    <a:pt x="0" y="13"/>
                  </a:lnTo>
                  <a:lnTo>
                    <a:pt x="2" y="12"/>
                  </a:lnTo>
                  <a:lnTo>
                    <a:pt x="1" y="17"/>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 name="Freeform 199">
              <a:extLst>
                <a:ext uri="{FF2B5EF4-FFF2-40B4-BE49-F238E27FC236}">
                  <a16:creationId xmlns:a16="http://schemas.microsoft.com/office/drawing/2014/main" id="{B70DCFF1-E1F6-453D-8DA8-F76159216BB9}"/>
                </a:ext>
              </a:extLst>
            </p:cNvPr>
            <p:cNvSpPr>
              <a:spLocks/>
            </p:cNvSpPr>
            <p:nvPr/>
          </p:nvSpPr>
          <p:spPr bwMode="auto">
            <a:xfrm>
              <a:off x="3031" y="2386"/>
              <a:ext cx="385" cy="284"/>
            </a:xfrm>
            <a:custGeom>
              <a:avLst/>
              <a:gdLst>
                <a:gd name="T0" fmla="*/ 379 w 385"/>
                <a:gd name="T1" fmla="*/ 265 h 267"/>
                <a:gd name="T2" fmla="*/ 357 w 385"/>
                <a:gd name="T3" fmla="*/ 247 h 267"/>
                <a:gd name="T4" fmla="*/ 335 w 385"/>
                <a:gd name="T5" fmla="*/ 229 h 267"/>
                <a:gd name="T6" fmla="*/ 313 w 385"/>
                <a:gd name="T7" fmla="*/ 211 h 267"/>
                <a:gd name="T8" fmla="*/ 290 w 385"/>
                <a:gd name="T9" fmla="*/ 194 h 267"/>
                <a:gd name="T10" fmla="*/ 267 w 385"/>
                <a:gd name="T11" fmla="*/ 177 h 267"/>
                <a:gd name="T12" fmla="*/ 244 w 385"/>
                <a:gd name="T13" fmla="*/ 160 h 267"/>
                <a:gd name="T14" fmla="*/ 220 w 385"/>
                <a:gd name="T15" fmla="*/ 144 h 267"/>
                <a:gd name="T16" fmla="*/ 196 w 385"/>
                <a:gd name="T17" fmla="*/ 127 h 267"/>
                <a:gd name="T18" fmla="*/ 172 w 385"/>
                <a:gd name="T19" fmla="*/ 112 h 267"/>
                <a:gd name="T20" fmla="*/ 148 w 385"/>
                <a:gd name="T21" fmla="*/ 96 h 267"/>
                <a:gd name="T22" fmla="*/ 124 w 385"/>
                <a:gd name="T23" fmla="*/ 80 h 267"/>
                <a:gd name="T24" fmla="*/ 99 w 385"/>
                <a:gd name="T25" fmla="*/ 65 h 267"/>
                <a:gd name="T26" fmla="*/ 75 w 385"/>
                <a:gd name="T27" fmla="*/ 50 h 267"/>
                <a:gd name="T28" fmla="*/ 50 w 385"/>
                <a:gd name="T29" fmla="*/ 35 h 267"/>
                <a:gd name="T30" fmla="*/ 25 w 385"/>
                <a:gd name="T31" fmla="*/ 20 h 267"/>
                <a:gd name="T32" fmla="*/ 0 w 385"/>
                <a:gd name="T33" fmla="*/ 6 h 267"/>
                <a:gd name="T34" fmla="*/ 15 w 385"/>
                <a:gd name="T35" fmla="*/ 7 h 267"/>
                <a:gd name="T36" fmla="*/ 40 w 385"/>
                <a:gd name="T37" fmla="*/ 22 h 267"/>
                <a:gd name="T38" fmla="*/ 65 w 385"/>
                <a:gd name="T39" fmla="*/ 36 h 267"/>
                <a:gd name="T40" fmla="*/ 90 w 385"/>
                <a:gd name="T41" fmla="*/ 52 h 267"/>
                <a:gd name="T42" fmla="*/ 115 w 385"/>
                <a:gd name="T43" fmla="*/ 67 h 267"/>
                <a:gd name="T44" fmla="*/ 139 w 385"/>
                <a:gd name="T45" fmla="*/ 82 h 267"/>
                <a:gd name="T46" fmla="*/ 163 w 385"/>
                <a:gd name="T47" fmla="*/ 97 h 267"/>
                <a:gd name="T48" fmla="*/ 188 w 385"/>
                <a:gd name="T49" fmla="*/ 114 h 267"/>
                <a:gd name="T50" fmla="*/ 211 w 385"/>
                <a:gd name="T51" fmla="*/ 130 h 267"/>
                <a:gd name="T52" fmla="*/ 235 w 385"/>
                <a:gd name="T53" fmla="*/ 146 h 267"/>
                <a:gd name="T54" fmla="*/ 259 w 385"/>
                <a:gd name="T55" fmla="*/ 162 h 267"/>
                <a:gd name="T56" fmla="*/ 282 w 385"/>
                <a:gd name="T57" fmla="*/ 180 h 267"/>
                <a:gd name="T58" fmla="*/ 305 w 385"/>
                <a:gd name="T59" fmla="*/ 197 h 267"/>
                <a:gd name="T60" fmla="*/ 328 w 385"/>
                <a:gd name="T61" fmla="*/ 214 h 267"/>
                <a:gd name="T62" fmla="*/ 350 w 385"/>
                <a:gd name="T63" fmla="*/ 232 h 267"/>
                <a:gd name="T64" fmla="*/ 372 w 385"/>
                <a:gd name="T65" fmla="*/ 250 h 267"/>
                <a:gd name="T66" fmla="*/ 381 w 385"/>
                <a:gd name="T67" fmla="*/ 259 h 267"/>
                <a:gd name="T68" fmla="*/ 384 w 385"/>
                <a:gd name="T69" fmla="*/ 262 h 267"/>
                <a:gd name="T70" fmla="*/ 382 w 385"/>
                <a:gd name="T71" fmla="*/ 266 h 267"/>
                <a:gd name="T72" fmla="*/ 381 w 385"/>
                <a:gd name="T73" fmla="*/ 266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5" h="267">
                  <a:moveTo>
                    <a:pt x="381" y="266"/>
                  </a:moveTo>
                  <a:lnTo>
                    <a:pt x="379" y="265"/>
                  </a:lnTo>
                  <a:lnTo>
                    <a:pt x="369" y="256"/>
                  </a:lnTo>
                  <a:lnTo>
                    <a:pt x="357" y="247"/>
                  </a:lnTo>
                  <a:lnTo>
                    <a:pt x="347" y="238"/>
                  </a:lnTo>
                  <a:lnTo>
                    <a:pt x="335" y="229"/>
                  </a:lnTo>
                  <a:lnTo>
                    <a:pt x="324" y="219"/>
                  </a:lnTo>
                  <a:lnTo>
                    <a:pt x="313" y="211"/>
                  </a:lnTo>
                  <a:lnTo>
                    <a:pt x="302" y="202"/>
                  </a:lnTo>
                  <a:lnTo>
                    <a:pt x="290" y="194"/>
                  </a:lnTo>
                  <a:lnTo>
                    <a:pt x="279" y="186"/>
                  </a:lnTo>
                  <a:lnTo>
                    <a:pt x="267" y="177"/>
                  </a:lnTo>
                  <a:lnTo>
                    <a:pt x="255" y="168"/>
                  </a:lnTo>
                  <a:lnTo>
                    <a:pt x="244" y="160"/>
                  </a:lnTo>
                  <a:lnTo>
                    <a:pt x="232" y="152"/>
                  </a:lnTo>
                  <a:lnTo>
                    <a:pt x="220" y="144"/>
                  </a:lnTo>
                  <a:lnTo>
                    <a:pt x="208" y="136"/>
                  </a:lnTo>
                  <a:lnTo>
                    <a:pt x="196" y="127"/>
                  </a:lnTo>
                  <a:lnTo>
                    <a:pt x="184" y="119"/>
                  </a:lnTo>
                  <a:lnTo>
                    <a:pt x="172" y="112"/>
                  </a:lnTo>
                  <a:lnTo>
                    <a:pt x="160" y="103"/>
                  </a:lnTo>
                  <a:lnTo>
                    <a:pt x="148" y="96"/>
                  </a:lnTo>
                  <a:lnTo>
                    <a:pt x="137" y="88"/>
                  </a:lnTo>
                  <a:lnTo>
                    <a:pt x="124" y="80"/>
                  </a:lnTo>
                  <a:lnTo>
                    <a:pt x="111" y="73"/>
                  </a:lnTo>
                  <a:lnTo>
                    <a:pt x="99" y="65"/>
                  </a:lnTo>
                  <a:lnTo>
                    <a:pt x="87" y="58"/>
                  </a:lnTo>
                  <a:lnTo>
                    <a:pt x="75" y="50"/>
                  </a:lnTo>
                  <a:lnTo>
                    <a:pt x="63" y="42"/>
                  </a:lnTo>
                  <a:lnTo>
                    <a:pt x="50" y="35"/>
                  </a:lnTo>
                  <a:lnTo>
                    <a:pt x="37" y="28"/>
                  </a:lnTo>
                  <a:lnTo>
                    <a:pt x="25" y="20"/>
                  </a:lnTo>
                  <a:lnTo>
                    <a:pt x="13" y="13"/>
                  </a:lnTo>
                  <a:lnTo>
                    <a:pt x="0" y="6"/>
                  </a:lnTo>
                  <a:lnTo>
                    <a:pt x="3" y="0"/>
                  </a:lnTo>
                  <a:lnTo>
                    <a:pt x="15" y="7"/>
                  </a:lnTo>
                  <a:lnTo>
                    <a:pt x="27" y="14"/>
                  </a:lnTo>
                  <a:lnTo>
                    <a:pt x="40" y="22"/>
                  </a:lnTo>
                  <a:lnTo>
                    <a:pt x="53" y="29"/>
                  </a:lnTo>
                  <a:lnTo>
                    <a:pt x="65" y="36"/>
                  </a:lnTo>
                  <a:lnTo>
                    <a:pt x="77" y="44"/>
                  </a:lnTo>
                  <a:lnTo>
                    <a:pt x="90" y="52"/>
                  </a:lnTo>
                  <a:lnTo>
                    <a:pt x="102" y="59"/>
                  </a:lnTo>
                  <a:lnTo>
                    <a:pt x="115" y="67"/>
                  </a:lnTo>
                  <a:lnTo>
                    <a:pt x="127" y="75"/>
                  </a:lnTo>
                  <a:lnTo>
                    <a:pt x="139" y="82"/>
                  </a:lnTo>
                  <a:lnTo>
                    <a:pt x="152" y="90"/>
                  </a:lnTo>
                  <a:lnTo>
                    <a:pt x="163" y="97"/>
                  </a:lnTo>
                  <a:lnTo>
                    <a:pt x="176" y="106"/>
                  </a:lnTo>
                  <a:lnTo>
                    <a:pt x="188" y="114"/>
                  </a:lnTo>
                  <a:lnTo>
                    <a:pt x="200" y="121"/>
                  </a:lnTo>
                  <a:lnTo>
                    <a:pt x="211" y="130"/>
                  </a:lnTo>
                  <a:lnTo>
                    <a:pt x="224" y="138"/>
                  </a:lnTo>
                  <a:lnTo>
                    <a:pt x="235" y="146"/>
                  </a:lnTo>
                  <a:lnTo>
                    <a:pt x="247" y="154"/>
                  </a:lnTo>
                  <a:lnTo>
                    <a:pt x="259" y="162"/>
                  </a:lnTo>
                  <a:lnTo>
                    <a:pt x="270" y="171"/>
                  </a:lnTo>
                  <a:lnTo>
                    <a:pt x="282" y="180"/>
                  </a:lnTo>
                  <a:lnTo>
                    <a:pt x="293" y="188"/>
                  </a:lnTo>
                  <a:lnTo>
                    <a:pt x="305" y="197"/>
                  </a:lnTo>
                  <a:lnTo>
                    <a:pt x="316" y="205"/>
                  </a:lnTo>
                  <a:lnTo>
                    <a:pt x="328" y="214"/>
                  </a:lnTo>
                  <a:lnTo>
                    <a:pt x="339" y="223"/>
                  </a:lnTo>
                  <a:lnTo>
                    <a:pt x="350" y="232"/>
                  </a:lnTo>
                  <a:lnTo>
                    <a:pt x="361" y="241"/>
                  </a:lnTo>
                  <a:lnTo>
                    <a:pt x="372" y="250"/>
                  </a:lnTo>
                  <a:lnTo>
                    <a:pt x="383" y="259"/>
                  </a:lnTo>
                  <a:lnTo>
                    <a:pt x="381" y="259"/>
                  </a:lnTo>
                  <a:lnTo>
                    <a:pt x="383" y="259"/>
                  </a:lnTo>
                  <a:lnTo>
                    <a:pt x="384" y="262"/>
                  </a:lnTo>
                  <a:lnTo>
                    <a:pt x="384" y="264"/>
                  </a:lnTo>
                  <a:lnTo>
                    <a:pt x="382" y="266"/>
                  </a:lnTo>
                  <a:lnTo>
                    <a:pt x="379" y="265"/>
                  </a:lnTo>
                  <a:lnTo>
                    <a:pt x="381" y="266"/>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2" name="Freeform 200">
              <a:extLst>
                <a:ext uri="{FF2B5EF4-FFF2-40B4-BE49-F238E27FC236}">
                  <a16:creationId xmlns:a16="http://schemas.microsoft.com/office/drawing/2014/main" id="{D43288EA-C888-46A8-BFFB-9FA328E9FD47}"/>
                </a:ext>
              </a:extLst>
            </p:cNvPr>
            <p:cNvSpPr>
              <a:spLocks/>
            </p:cNvSpPr>
            <p:nvPr/>
          </p:nvSpPr>
          <p:spPr bwMode="auto">
            <a:xfrm>
              <a:off x="3417" y="2627"/>
              <a:ext cx="96" cy="43"/>
            </a:xfrm>
            <a:custGeom>
              <a:avLst/>
              <a:gdLst>
                <a:gd name="T0" fmla="*/ 93 w 96"/>
                <a:gd name="T1" fmla="*/ 1 h 41"/>
                <a:gd name="T2" fmla="*/ 93 w 96"/>
                <a:gd name="T3" fmla="*/ 6 h 41"/>
                <a:gd name="T4" fmla="*/ 88 w 96"/>
                <a:gd name="T5" fmla="*/ 8 h 41"/>
                <a:gd name="T6" fmla="*/ 82 w 96"/>
                <a:gd name="T7" fmla="*/ 11 h 41"/>
                <a:gd name="T8" fmla="*/ 77 w 96"/>
                <a:gd name="T9" fmla="*/ 14 h 41"/>
                <a:gd name="T10" fmla="*/ 72 w 96"/>
                <a:gd name="T11" fmla="*/ 16 h 41"/>
                <a:gd name="T12" fmla="*/ 67 w 96"/>
                <a:gd name="T13" fmla="*/ 19 h 41"/>
                <a:gd name="T14" fmla="*/ 61 w 96"/>
                <a:gd name="T15" fmla="*/ 22 h 41"/>
                <a:gd name="T16" fmla="*/ 57 w 96"/>
                <a:gd name="T17" fmla="*/ 24 h 41"/>
                <a:gd name="T18" fmla="*/ 51 w 96"/>
                <a:gd name="T19" fmla="*/ 27 h 41"/>
                <a:gd name="T20" fmla="*/ 46 w 96"/>
                <a:gd name="T21" fmla="*/ 29 h 41"/>
                <a:gd name="T22" fmla="*/ 40 w 96"/>
                <a:gd name="T23" fmla="*/ 32 h 41"/>
                <a:gd name="T24" fmla="*/ 33 w 96"/>
                <a:gd name="T25" fmla="*/ 35 h 41"/>
                <a:gd name="T26" fmla="*/ 28 w 96"/>
                <a:gd name="T27" fmla="*/ 36 h 41"/>
                <a:gd name="T28" fmla="*/ 21 w 96"/>
                <a:gd name="T29" fmla="*/ 38 h 41"/>
                <a:gd name="T30" fmla="*/ 15 w 96"/>
                <a:gd name="T31" fmla="*/ 38 h 41"/>
                <a:gd name="T32" fmla="*/ 7 w 96"/>
                <a:gd name="T33" fmla="*/ 39 h 41"/>
                <a:gd name="T34" fmla="*/ 0 w 96"/>
                <a:gd name="T35" fmla="*/ 40 h 41"/>
                <a:gd name="T36" fmla="*/ 0 w 96"/>
                <a:gd name="T37" fmla="*/ 34 h 41"/>
                <a:gd name="T38" fmla="*/ 7 w 96"/>
                <a:gd name="T39" fmla="*/ 33 h 41"/>
                <a:gd name="T40" fmla="*/ 14 w 96"/>
                <a:gd name="T41" fmla="*/ 32 h 41"/>
                <a:gd name="T42" fmla="*/ 20 w 96"/>
                <a:gd name="T43" fmla="*/ 32 h 41"/>
                <a:gd name="T44" fmla="*/ 26 w 96"/>
                <a:gd name="T45" fmla="*/ 30 h 41"/>
                <a:gd name="T46" fmla="*/ 32 w 96"/>
                <a:gd name="T47" fmla="*/ 29 h 41"/>
                <a:gd name="T48" fmla="*/ 38 w 96"/>
                <a:gd name="T49" fmla="*/ 26 h 41"/>
                <a:gd name="T50" fmla="*/ 43 w 96"/>
                <a:gd name="T51" fmla="*/ 24 h 41"/>
                <a:gd name="T52" fmla="*/ 49 w 96"/>
                <a:gd name="T53" fmla="*/ 22 h 41"/>
                <a:gd name="T54" fmla="*/ 54 w 96"/>
                <a:gd name="T55" fmla="*/ 20 h 41"/>
                <a:gd name="T56" fmla="*/ 59 w 96"/>
                <a:gd name="T57" fmla="*/ 17 h 41"/>
                <a:gd name="T58" fmla="*/ 65 w 96"/>
                <a:gd name="T59" fmla="*/ 14 h 41"/>
                <a:gd name="T60" fmla="*/ 69 w 96"/>
                <a:gd name="T61" fmla="*/ 11 h 41"/>
                <a:gd name="T62" fmla="*/ 74 w 96"/>
                <a:gd name="T63" fmla="*/ 8 h 41"/>
                <a:gd name="T64" fmla="*/ 80 w 96"/>
                <a:gd name="T65" fmla="*/ 5 h 41"/>
                <a:gd name="T66" fmla="*/ 85 w 96"/>
                <a:gd name="T67" fmla="*/ 3 h 41"/>
                <a:gd name="T68" fmla="*/ 91 w 96"/>
                <a:gd name="T69" fmla="*/ 0 h 41"/>
                <a:gd name="T70" fmla="*/ 91 w 96"/>
                <a:gd name="T71" fmla="*/ 6 h 41"/>
                <a:gd name="T72" fmla="*/ 91 w 96"/>
                <a:gd name="T73" fmla="*/ 0 h 41"/>
                <a:gd name="T74" fmla="*/ 93 w 96"/>
                <a:gd name="T75" fmla="*/ 0 h 41"/>
                <a:gd name="T76" fmla="*/ 95 w 96"/>
                <a:gd name="T77" fmla="*/ 2 h 41"/>
                <a:gd name="T78" fmla="*/ 95 w 96"/>
                <a:gd name="T79" fmla="*/ 5 h 41"/>
                <a:gd name="T80" fmla="*/ 93 w 96"/>
                <a:gd name="T81" fmla="*/ 6 h 41"/>
                <a:gd name="T82" fmla="*/ 93 w 96"/>
                <a:gd name="T83" fmla="*/ 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 h="41">
                  <a:moveTo>
                    <a:pt x="93" y="1"/>
                  </a:moveTo>
                  <a:lnTo>
                    <a:pt x="93" y="6"/>
                  </a:lnTo>
                  <a:lnTo>
                    <a:pt x="88" y="8"/>
                  </a:lnTo>
                  <a:lnTo>
                    <a:pt x="82" y="11"/>
                  </a:lnTo>
                  <a:lnTo>
                    <a:pt x="77" y="14"/>
                  </a:lnTo>
                  <a:lnTo>
                    <a:pt x="72" y="16"/>
                  </a:lnTo>
                  <a:lnTo>
                    <a:pt x="67" y="19"/>
                  </a:lnTo>
                  <a:lnTo>
                    <a:pt x="61" y="22"/>
                  </a:lnTo>
                  <a:lnTo>
                    <a:pt x="57" y="24"/>
                  </a:lnTo>
                  <a:lnTo>
                    <a:pt x="51" y="27"/>
                  </a:lnTo>
                  <a:lnTo>
                    <a:pt x="46" y="29"/>
                  </a:lnTo>
                  <a:lnTo>
                    <a:pt x="40" y="32"/>
                  </a:lnTo>
                  <a:lnTo>
                    <a:pt x="33" y="35"/>
                  </a:lnTo>
                  <a:lnTo>
                    <a:pt x="28" y="36"/>
                  </a:lnTo>
                  <a:lnTo>
                    <a:pt x="21" y="38"/>
                  </a:lnTo>
                  <a:lnTo>
                    <a:pt x="15" y="38"/>
                  </a:lnTo>
                  <a:lnTo>
                    <a:pt x="7" y="39"/>
                  </a:lnTo>
                  <a:lnTo>
                    <a:pt x="0" y="40"/>
                  </a:lnTo>
                  <a:lnTo>
                    <a:pt x="0" y="34"/>
                  </a:lnTo>
                  <a:lnTo>
                    <a:pt x="7" y="33"/>
                  </a:lnTo>
                  <a:lnTo>
                    <a:pt x="14" y="32"/>
                  </a:lnTo>
                  <a:lnTo>
                    <a:pt x="20" y="32"/>
                  </a:lnTo>
                  <a:lnTo>
                    <a:pt x="26" y="30"/>
                  </a:lnTo>
                  <a:lnTo>
                    <a:pt x="32" y="29"/>
                  </a:lnTo>
                  <a:lnTo>
                    <a:pt x="38" y="26"/>
                  </a:lnTo>
                  <a:lnTo>
                    <a:pt x="43" y="24"/>
                  </a:lnTo>
                  <a:lnTo>
                    <a:pt x="49" y="22"/>
                  </a:lnTo>
                  <a:lnTo>
                    <a:pt x="54" y="20"/>
                  </a:lnTo>
                  <a:lnTo>
                    <a:pt x="59" y="17"/>
                  </a:lnTo>
                  <a:lnTo>
                    <a:pt x="65" y="14"/>
                  </a:lnTo>
                  <a:lnTo>
                    <a:pt x="69" y="11"/>
                  </a:lnTo>
                  <a:lnTo>
                    <a:pt x="74" y="8"/>
                  </a:lnTo>
                  <a:lnTo>
                    <a:pt x="80" y="5"/>
                  </a:lnTo>
                  <a:lnTo>
                    <a:pt x="85" y="3"/>
                  </a:lnTo>
                  <a:lnTo>
                    <a:pt x="91" y="0"/>
                  </a:lnTo>
                  <a:lnTo>
                    <a:pt x="91" y="6"/>
                  </a:lnTo>
                  <a:lnTo>
                    <a:pt x="91" y="0"/>
                  </a:lnTo>
                  <a:lnTo>
                    <a:pt x="93" y="0"/>
                  </a:lnTo>
                  <a:lnTo>
                    <a:pt x="95" y="2"/>
                  </a:lnTo>
                  <a:lnTo>
                    <a:pt x="95" y="5"/>
                  </a:lnTo>
                  <a:lnTo>
                    <a:pt x="93" y="6"/>
                  </a:lnTo>
                  <a:lnTo>
                    <a:pt x="93" y="1"/>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3" name="Freeform 201">
              <a:extLst>
                <a:ext uri="{FF2B5EF4-FFF2-40B4-BE49-F238E27FC236}">
                  <a16:creationId xmlns:a16="http://schemas.microsoft.com/office/drawing/2014/main" id="{8E897E27-5D0C-4717-83B2-E4D7F32BCF29}"/>
                </a:ext>
              </a:extLst>
            </p:cNvPr>
            <p:cNvSpPr>
              <a:spLocks/>
            </p:cNvSpPr>
            <p:nvPr/>
          </p:nvSpPr>
          <p:spPr bwMode="auto">
            <a:xfrm>
              <a:off x="4351" y="2826"/>
              <a:ext cx="2" cy="1"/>
            </a:xfrm>
            <a:custGeom>
              <a:avLst/>
              <a:gdLst>
                <a:gd name="T0" fmla="*/ 1 w 2"/>
                <a:gd name="T1" fmla="*/ 0 h 1"/>
                <a:gd name="T2" fmla="*/ 1 w 2"/>
                <a:gd name="T3" fmla="*/ 0 h 1"/>
                <a:gd name="T4" fmla="*/ 1 w 2"/>
                <a:gd name="T5" fmla="*/ 0 h 1"/>
                <a:gd name="T6" fmla="*/ 0 w 2"/>
                <a:gd name="T7" fmla="*/ 0 h 1"/>
                <a:gd name="T8" fmla="*/ 0 w 2"/>
                <a:gd name="T9" fmla="*/ 0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lnTo>
                    <a:pt x="1" y="0"/>
                  </a:lnTo>
                  <a:lnTo>
                    <a:pt x="1" y="0"/>
                  </a:lnTo>
                  <a:lnTo>
                    <a:pt x="0" y="0"/>
                  </a:lnTo>
                  <a:lnTo>
                    <a:pt x="0" y="0"/>
                  </a:lnTo>
                  <a:lnTo>
                    <a:pt x="1"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 name="Freeform 202">
              <a:extLst>
                <a:ext uri="{FF2B5EF4-FFF2-40B4-BE49-F238E27FC236}">
                  <a16:creationId xmlns:a16="http://schemas.microsoft.com/office/drawing/2014/main" id="{8278AB87-86E9-4DAF-8CDE-E76F240832DE}"/>
                </a:ext>
              </a:extLst>
            </p:cNvPr>
            <p:cNvSpPr>
              <a:spLocks/>
            </p:cNvSpPr>
            <p:nvPr/>
          </p:nvSpPr>
          <p:spPr bwMode="auto">
            <a:xfrm>
              <a:off x="3420" y="2672"/>
              <a:ext cx="933" cy="153"/>
            </a:xfrm>
            <a:custGeom>
              <a:avLst/>
              <a:gdLst>
                <a:gd name="T0" fmla="*/ 29 w 933"/>
                <a:gd name="T1" fmla="*/ 2 h 143"/>
                <a:gd name="T2" fmla="*/ 92 w 933"/>
                <a:gd name="T3" fmla="*/ 0 h 143"/>
                <a:gd name="T4" fmla="*/ 161 w 933"/>
                <a:gd name="T5" fmla="*/ 1 h 143"/>
                <a:gd name="T6" fmla="*/ 232 w 933"/>
                <a:gd name="T7" fmla="*/ 4 h 143"/>
                <a:gd name="T8" fmla="*/ 307 w 933"/>
                <a:gd name="T9" fmla="*/ 9 h 143"/>
                <a:gd name="T10" fmla="*/ 383 w 933"/>
                <a:gd name="T11" fmla="*/ 16 h 143"/>
                <a:gd name="T12" fmla="*/ 459 w 933"/>
                <a:gd name="T13" fmla="*/ 25 h 143"/>
                <a:gd name="T14" fmla="*/ 534 w 933"/>
                <a:gd name="T15" fmla="*/ 34 h 143"/>
                <a:gd name="T16" fmla="*/ 605 w 933"/>
                <a:gd name="T17" fmla="*/ 45 h 143"/>
                <a:gd name="T18" fmla="*/ 673 w 933"/>
                <a:gd name="T19" fmla="*/ 56 h 143"/>
                <a:gd name="T20" fmla="*/ 736 w 933"/>
                <a:gd name="T21" fmla="*/ 69 h 143"/>
                <a:gd name="T22" fmla="*/ 793 w 933"/>
                <a:gd name="T23" fmla="*/ 81 h 143"/>
                <a:gd name="T24" fmla="*/ 841 w 933"/>
                <a:gd name="T25" fmla="*/ 95 h 143"/>
                <a:gd name="T26" fmla="*/ 880 w 933"/>
                <a:gd name="T27" fmla="*/ 107 h 143"/>
                <a:gd name="T28" fmla="*/ 909 w 933"/>
                <a:gd name="T29" fmla="*/ 120 h 143"/>
                <a:gd name="T30" fmla="*/ 927 w 933"/>
                <a:gd name="T31" fmla="*/ 133 h 143"/>
                <a:gd name="T32" fmla="*/ 927 w 933"/>
                <a:gd name="T33" fmla="*/ 142 h 143"/>
                <a:gd name="T34" fmla="*/ 917 w 933"/>
                <a:gd name="T35" fmla="*/ 132 h 143"/>
                <a:gd name="T36" fmla="*/ 894 w 933"/>
                <a:gd name="T37" fmla="*/ 120 h 143"/>
                <a:gd name="T38" fmla="*/ 860 w 933"/>
                <a:gd name="T39" fmla="*/ 108 h 143"/>
                <a:gd name="T40" fmla="*/ 816 w 933"/>
                <a:gd name="T41" fmla="*/ 95 h 143"/>
                <a:gd name="T42" fmla="*/ 764 w 933"/>
                <a:gd name="T43" fmla="*/ 82 h 143"/>
                <a:gd name="T44" fmla="*/ 705 w 933"/>
                <a:gd name="T45" fmla="*/ 70 h 143"/>
                <a:gd name="T46" fmla="*/ 639 w 933"/>
                <a:gd name="T47" fmla="*/ 57 h 143"/>
                <a:gd name="T48" fmla="*/ 569 w 933"/>
                <a:gd name="T49" fmla="*/ 46 h 143"/>
                <a:gd name="T50" fmla="*/ 495 w 933"/>
                <a:gd name="T51" fmla="*/ 36 h 143"/>
                <a:gd name="T52" fmla="*/ 420 w 933"/>
                <a:gd name="T53" fmla="*/ 27 h 143"/>
                <a:gd name="T54" fmla="*/ 345 w 933"/>
                <a:gd name="T55" fmla="*/ 19 h 143"/>
                <a:gd name="T56" fmla="*/ 270 w 933"/>
                <a:gd name="T57" fmla="*/ 13 h 143"/>
                <a:gd name="T58" fmla="*/ 196 w 933"/>
                <a:gd name="T59" fmla="*/ 9 h 143"/>
                <a:gd name="T60" fmla="*/ 126 w 933"/>
                <a:gd name="T61" fmla="*/ 7 h 143"/>
                <a:gd name="T62" fmla="*/ 60 w 933"/>
                <a:gd name="T63" fmla="*/ 7 h 143"/>
                <a:gd name="T64" fmla="*/ 0 w 933"/>
                <a:gd name="T65" fmla="*/ 1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33" h="143">
                  <a:moveTo>
                    <a:pt x="0" y="3"/>
                  </a:moveTo>
                  <a:lnTo>
                    <a:pt x="29" y="2"/>
                  </a:lnTo>
                  <a:lnTo>
                    <a:pt x="60" y="1"/>
                  </a:lnTo>
                  <a:lnTo>
                    <a:pt x="92" y="0"/>
                  </a:lnTo>
                  <a:lnTo>
                    <a:pt x="126" y="0"/>
                  </a:lnTo>
                  <a:lnTo>
                    <a:pt x="161" y="1"/>
                  </a:lnTo>
                  <a:lnTo>
                    <a:pt x="196" y="2"/>
                  </a:lnTo>
                  <a:lnTo>
                    <a:pt x="232" y="4"/>
                  </a:lnTo>
                  <a:lnTo>
                    <a:pt x="270" y="7"/>
                  </a:lnTo>
                  <a:lnTo>
                    <a:pt x="307" y="9"/>
                  </a:lnTo>
                  <a:lnTo>
                    <a:pt x="345" y="12"/>
                  </a:lnTo>
                  <a:lnTo>
                    <a:pt x="383" y="16"/>
                  </a:lnTo>
                  <a:lnTo>
                    <a:pt x="421" y="20"/>
                  </a:lnTo>
                  <a:lnTo>
                    <a:pt x="459" y="25"/>
                  </a:lnTo>
                  <a:lnTo>
                    <a:pt x="496" y="29"/>
                  </a:lnTo>
                  <a:lnTo>
                    <a:pt x="534" y="34"/>
                  </a:lnTo>
                  <a:lnTo>
                    <a:pt x="570" y="39"/>
                  </a:lnTo>
                  <a:lnTo>
                    <a:pt x="605" y="45"/>
                  </a:lnTo>
                  <a:lnTo>
                    <a:pt x="640" y="51"/>
                  </a:lnTo>
                  <a:lnTo>
                    <a:pt x="673" y="56"/>
                  </a:lnTo>
                  <a:lnTo>
                    <a:pt x="705" y="63"/>
                  </a:lnTo>
                  <a:lnTo>
                    <a:pt x="736" y="69"/>
                  </a:lnTo>
                  <a:lnTo>
                    <a:pt x="765" y="76"/>
                  </a:lnTo>
                  <a:lnTo>
                    <a:pt x="793" y="81"/>
                  </a:lnTo>
                  <a:lnTo>
                    <a:pt x="818" y="88"/>
                  </a:lnTo>
                  <a:lnTo>
                    <a:pt x="841" y="95"/>
                  </a:lnTo>
                  <a:lnTo>
                    <a:pt x="862" y="101"/>
                  </a:lnTo>
                  <a:lnTo>
                    <a:pt x="880" y="107"/>
                  </a:lnTo>
                  <a:lnTo>
                    <a:pt x="896" y="114"/>
                  </a:lnTo>
                  <a:lnTo>
                    <a:pt x="909" y="120"/>
                  </a:lnTo>
                  <a:lnTo>
                    <a:pt x="920" y="126"/>
                  </a:lnTo>
                  <a:lnTo>
                    <a:pt x="927" y="133"/>
                  </a:lnTo>
                  <a:lnTo>
                    <a:pt x="932" y="140"/>
                  </a:lnTo>
                  <a:lnTo>
                    <a:pt x="927" y="142"/>
                  </a:lnTo>
                  <a:lnTo>
                    <a:pt x="923" y="137"/>
                  </a:lnTo>
                  <a:lnTo>
                    <a:pt x="917" y="132"/>
                  </a:lnTo>
                  <a:lnTo>
                    <a:pt x="907" y="126"/>
                  </a:lnTo>
                  <a:lnTo>
                    <a:pt x="894" y="120"/>
                  </a:lnTo>
                  <a:lnTo>
                    <a:pt x="878" y="114"/>
                  </a:lnTo>
                  <a:lnTo>
                    <a:pt x="860" y="108"/>
                  </a:lnTo>
                  <a:lnTo>
                    <a:pt x="839" y="101"/>
                  </a:lnTo>
                  <a:lnTo>
                    <a:pt x="816" y="95"/>
                  </a:lnTo>
                  <a:lnTo>
                    <a:pt x="791" y="88"/>
                  </a:lnTo>
                  <a:lnTo>
                    <a:pt x="764" y="82"/>
                  </a:lnTo>
                  <a:lnTo>
                    <a:pt x="734" y="76"/>
                  </a:lnTo>
                  <a:lnTo>
                    <a:pt x="705" y="70"/>
                  </a:lnTo>
                  <a:lnTo>
                    <a:pt x="672" y="63"/>
                  </a:lnTo>
                  <a:lnTo>
                    <a:pt x="639" y="57"/>
                  </a:lnTo>
                  <a:lnTo>
                    <a:pt x="604" y="51"/>
                  </a:lnTo>
                  <a:lnTo>
                    <a:pt x="569" y="46"/>
                  </a:lnTo>
                  <a:lnTo>
                    <a:pt x="533" y="41"/>
                  </a:lnTo>
                  <a:lnTo>
                    <a:pt x="495" y="36"/>
                  </a:lnTo>
                  <a:lnTo>
                    <a:pt x="458" y="32"/>
                  </a:lnTo>
                  <a:lnTo>
                    <a:pt x="420" y="27"/>
                  </a:lnTo>
                  <a:lnTo>
                    <a:pt x="382" y="22"/>
                  </a:lnTo>
                  <a:lnTo>
                    <a:pt x="345" y="19"/>
                  </a:lnTo>
                  <a:lnTo>
                    <a:pt x="307" y="16"/>
                  </a:lnTo>
                  <a:lnTo>
                    <a:pt x="270" y="13"/>
                  </a:lnTo>
                  <a:lnTo>
                    <a:pt x="232" y="11"/>
                  </a:lnTo>
                  <a:lnTo>
                    <a:pt x="196" y="9"/>
                  </a:lnTo>
                  <a:lnTo>
                    <a:pt x="161" y="7"/>
                  </a:lnTo>
                  <a:lnTo>
                    <a:pt x="126" y="7"/>
                  </a:lnTo>
                  <a:lnTo>
                    <a:pt x="92" y="7"/>
                  </a:lnTo>
                  <a:lnTo>
                    <a:pt x="60" y="7"/>
                  </a:lnTo>
                  <a:lnTo>
                    <a:pt x="29" y="8"/>
                  </a:lnTo>
                  <a:lnTo>
                    <a:pt x="0" y="10"/>
                  </a:lnTo>
                  <a:lnTo>
                    <a:pt x="0" y="3"/>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 name="Freeform 203">
              <a:extLst>
                <a:ext uri="{FF2B5EF4-FFF2-40B4-BE49-F238E27FC236}">
                  <a16:creationId xmlns:a16="http://schemas.microsoft.com/office/drawing/2014/main" id="{8EBC5299-6502-4A55-A190-E723106703CB}"/>
                </a:ext>
              </a:extLst>
            </p:cNvPr>
            <p:cNvSpPr>
              <a:spLocks/>
            </p:cNvSpPr>
            <p:nvPr/>
          </p:nvSpPr>
          <p:spPr bwMode="auto">
            <a:xfrm>
              <a:off x="3415" y="2675"/>
              <a:ext cx="3" cy="3"/>
            </a:xfrm>
            <a:custGeom>
              <a:avLst/>
              <a:gdLst>
                <a:gd name="T0" fmla="*/ 2 w 3"/>
                <a:gd name="T1" fmla="*/ 2 h 3"/>
                <a:gd name="T2" fmla="*/ 1 w 3"/>
                <a:gd name="T3" fmla="*/ 2 h 3"/>
                <a:gd name="T4" fmla="*/ 0 w 3"/>
                <a:gd name="T5" fmla="*/ 1 h 3"/>
                <a:gd name="T6" fmla="*/ 1 w 3"/>
                <a:gd name="T7" fmla="*/ 0 h 3"/>
                <a:gd name="T8" fmla="*/ 2 w 3"/>
                <a:gd name="T9" fmla="*/ 0 h 3"/>
                <a:gd name="T10" fmla="*/ 2 w 3"/>
                <a:gd name="T11" fmla="*/ 2 h 3"/>
              </a:gdLst>
              <a:ahLst/>
              <a:cxnLst>
                <a:cxn ang="0">
                  <a:pos x="T0" y="T1"/>
                </a:cxn>
                <a:cxn ang="0">
                  <a:pos x="T2" y="T3"/>
                </a:cxn>
                <a:cxn ang="0">
                  <a:pos x="T4" y="T5"/>
                </a:cxn>
                <a:cxn ang="0">
                  <a:pos x="T6" y="T7"/>
                </a:cxn>
                <a:cxn ang="0">
                  <a:pos x="T8" y="T9"/>
                </a:cxn>
                <a:cxn ang="0">
                  <a:pos x="T10" y="T11"/>
                </a:cxn>
              </a:cxnLst>
              <a:rect l="0" t="0" r="r" b="b"/>
              <a:pathLst>
                <a:path w="3" h="3">
                  <a:moveTo>
                    <a:pt x="2" y="2"/>
                  </a:moveTo>
                  <a:lnTo>
                    <a:pt x="1" y="2"/>
                  </a:lnTo>
                  <a:lnTo>
                    <a:pt x="0" y="1"/>
                  </a:lnTo>
                  <a:lnTo>
                    <a:pt x="1" y="0"/>
                  </a:lnTo>
                  <a:lnTo>
                    <a:pt x="2" y="0"/>
                  </a:lnTo>
                  <a:lnTo>
                    <a:pt x="2" y="2"/>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6" name="Freeform 204">
              <a:extLst>
                <a:ext uri="{FF2B5EF4-FFF2-40B4-BE49-F238E27FC236}">
                  <a16:creationId xmlns:a16="http://schemas.microsoft.com/office/drawing/2014/main" id="{3C95B6B9-7CD1-4961-B3CC-72287A00D393}"/>
                </a:ext>
              </a:extLst>
            </p:cNvPr>
            <p:cNvSpPr>
              <a:spLocks/>
            </p:cNvSpPr>
            <p:nvPr/>
          </p:nvSpPr>
          <p:spPr bwMode="auto">
            <a:xfrm>
              <a:off x="1722" y="3001"/>
              <a:ext cx="1" cy="7"/>
            </a:xfrm>
            <a:custGeom>
              <a:avLst/>
              <a:gdLst>
                <a:gd name="T0" fmla="*/ 0 w 1"/>
                <a:gd name="T1" fmla="*/ 0 h 7"/>
                <a:gd name="T2" fmla="*/ 0 w 1"/>
                <a:gd name="T3" fmla="*/ 1 h 7"/>
                <a:gd name="T4" fmla="*/ 0 w 1"/>
                <a:gd name="T5" fmla="*/ 3 h 7"/>
                <a:gd name="T6" fmla="*/ 0 w 1"/>
                <a:gd name="T7" fmla="*/ 5 h 7"/>
                <a:gd name="T8" fmla="*/ 0 w 1"/>
                <a:gd name="T9" fmla="*/ 6 h 7"/>
                <a:gd name="T10" fmla="*/ 0 w 1"/>
                <a:gd name="T11" fmla="*/ 0 h 7"/>
              </a:gdLst>
              <a:ahLst/>
              <a:cxnLst>
                <a:cxn ang="0">
                  <a:pos x="T0" y="T1"/>
                </a:cxn>
                <a:cxn ang="0">
                  <a:pos x="T2" y="T3"/>
                </a:cxn>
                <a:cxn ang="0">
                  <a:pos x="T4" y="T5"/>
                </a:cxn>
                <a:cxn ang="0">
                  <a:pos x="T6" y="T7"/>
                </a:cxn>
                <a:cxn ang="0">
                  <a:pos x="T8" y="T9"/>
                </a:cxn>
                <a:cxn ang="0">
                  <a:pos x="T10" y="T11"/>
                </a:cxn>
              </a:cxnLst>
              <a:rect l="0" t="0" r="r" b="b"/>
              <a:pathLst>
                <a:path w="1" h="7">
                  <a:moveTo>
                    <a:pt x="0" y="0"/>
                  </a:moveTo>
                  <a:lnTo>
                    <a:pt x="0" y="1"/>
                  </a:lnTo>
                  <a:lnTo>
                    <a:pt x="0" y="3"/>
                  </a:lnTo>
                  <a:lnTo>
                    <a:pt x="0" y="5"/>
                  </a:lnTo>
                  <a:lnTo>
                    <a:pt x="0" y="6"/>
                  </a:lnTo>
                  <a:lnTo>
                    <a:pt x="0"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7" name="Freeform 205">
              <a:extLst>
                <a:ext uri="{FF2B5EF4-FFF2-40B4-BE49-F238E27FC236}">
                  <a16:creationId xmlns:a16="http://schemas.microsoft.com/office/drawing/2014/main" id="{F8773C3F-DADD-4ED8-A18B-2441E97421B4}"/>
                </a:ext>
              </a:extLst>
            </p:cNvPr>
            <p:cNvSpPr>
              <a:spLocks/>
            </p:cNvSpPr>
            <p:nvPr/>
          </p:nvSpPr>
          <p:spPr bwMode="auto">
            <a:xfrm>
              <a:off x="1248" y="3001"/>
              <a:ext cx="471" cy="7"/>
            </a:xfrm>
            <a:custGeom>
              <a:avLst/>
              <a:gdLst>
                <a:gd name="T0" fmla="*/ 0 w 471"/>
                <a:gd name="T1" fmla="*/ 3 h 7"/>
                <a:gd name="T2" fmla="*/ 0 w 471"/>
                <a:gd name="T3" fmla="*/ 0 h 7"/>
                <a:gd name="T4" fmla="*/ 470 w 471"/>
                <a:gd name="T5" fmla="*/ 0 h 7"/>
                <a:gd name="T6" fmla="*/ 470 w 471"/>
                <a:gd name="T7" fmla="*/ 6 h 7"/>
                <a:gd name="T8" fmla="*/ 0 w 471"/>
                <a:gd name="T9" fmla="*/ 6 h 7"/>
                <a:gd name="T10" fmla="*/ 0 w 471"/>
                <a:gd name="T11" fmla="*/ 3 h 7"/>
              </a:gdLst>
              <a:ahLst/>
              <a:cxnLst>
                <a:cxn ang="0">
                  <a:pos x="T0" y="T1"/>
                </a:cxn>
                <a:cxn ang="0">
                  <a:pos x="T2" y="T3"/>
                </a:cxn>
                <a:cxn ang="0">
                  <a:pos x="T4" y="T5"/>
                </a:cxn>
                <a:cxn ang="0">
                  <a:pos x="T6" y="T7"/>
                </a:cxn>
                <a:cxn ang="0">
                  <a:pos x="T8" y="T9"/>
                </a:cxn>
                <a:cxn ang="0">
                  <a:pos x="T10" y="T11"/>
                </a:cxn>
              </a:cxnLst>
              <a:rect l="0" t="0" r="r" b="b"/>
              <a:pathLst>
                <a:path w="471" h="7">
                  <a:moveTo>
                    <a:pt x="0" y="3"/>
                  </a:moveTo>
                  <a:lnTo>
                    <a:pt x="0" y="0"/>
                  </a:lnTo>
                  <a:lnTo>
                    <a:pt x="470" y="0"/>
                  </a:lnTo>
                  <a:lnTo>
                    <a:pt x="470" y="6"/>
                  </a:lnTo>
                  <a:lnTo>
                    <a:pt x="0" y="6"/>
                  </a:lnTo>
                  <a:lnTo>
                    <a:pt x="0" y="3"/>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8" name="Freeform 206">
              <a:extLst>
                <a:ext uri="{FF2B5EF4-FFF2-40B4-BE49-F238E27FC236}">
                  <a16:creationId xmlns:a16="http://schemas.microsoft.com/office/drawing/2014/main" id="{3CC4DA65-7D39-42C2-908D-BCD6145B0EC5}"/>
                </a:ext>
              </a:extLst>
            </p:cNvPr>
            <p:cNvSpPr>
              <a:spLocks/>
            </p:cNvSpPr>
            <p:nvPr/>
          </p:nvSpPr>
          <p:spPr bwMode="auto">
            <a:xfrm>
              <a:off x="1245" y="3001"/>
              <a:ext cx="1" cy="7"/>
            </a:xfrm>
            <a:custGeom>
              <a:avLst/>
              <a:gdLst>
                <a:gd name="T0" fmla="*/ 0 w 1"/>
                <a:gd name="T1" fmla="*/ 6 h 7"/>
                <a:gd name="T2" fmla="*/ 0 w 1"/>
                <a:gd name="T3" fmla="*/ 5 h 7"/>
                <a:gd name="T4" fmla="*/ 0 w 1"/>
                <a:gd name="T5" fmla="*/ 3 h 7"/>
                <a:gd name="T6" fmla="*/ 0 w 1"/>
                <a:gd name="T7" fmla="*/ 1 h 7"/>
                <a:gd name="T8" fmla="*/ 0 w 1"/>
                <a:gd name="T9" fmla="*/ 0 h 7"/>
                <a:gd name="T10" fmla="*/ 0 w 1"/>
                <a:gd name="T11" fmla="*/ 6 h 7"/>
              </a:gdLst>
              <a:ahLst/>
              <a:cxnLst>
                <a:cxn ang="0">
                  <a:pos x="T0" y="T1"/>
                </a:cxn>
                <a:cxn ang="0">
                  <a:pos x="T2" y="T3"/>
                </a:cxn>
                <a:cxn ang="0">
                  <a:pos x="T4" y="T5"/>
                </a:cxn>
                <a:cxn ang="0">
                  <a:pos x="T6" y="T7"/>
                </a:cxn>
                <a:cxn ang="0">
                  <a:pos x="T8" y="T9"/>
                </a:cxn>
                <a:cxn ang="0">
                  <a:pos x="T10" y="T11"/>
                </a:cxn>
              </a:cxnLst>
              <a:rect l="0" t="0" r="r" b="b"/>
              <a:pathLst>
                <a:path w="1" h="7">
                  <a:moveTo>
                    <a:pt x="0" y="6"/>
                  </a:moveTo>
                  <a:lnTo>
                    <a:pt x="0" y="5"/>
                  </a:lnTo>
                  <a:lnTo>
                    <a:pt x="0" y="3"/>
                  </a:lnTo>
                  <a:lnTo>
                    <a:pt x="0" y="1"/>
                  </a:lnTo>
                  <a:lnTo>
                    <a:pt x="0" y="0"/>
                  </a:lnTo>
                  <a:lnTo>
                    <a:pt x="0" y="6"/>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9" name="Freeform 207">
              <a:extLst>
                <a:ext uri="{FF2B5EF4-FFF2-40B4-BE49-F238E27FC236}">
                  <a16:creationId xmlns:a16="http://schemas.microsoft.com/office/drawing/2014/main" id="{624CCBF6-DB5C-4DF6-AC8C-350530CDD225}"/>
                </a:ext>
              </a:extLst>
            </p:cNvPr>
            <p:cNvSpPr>
              <a:spLocks/>
            </p:cNvSpPr>
            <p:nvPr/>
          </p:nvSpPr>
          <p:spPr bwMode="auto">
            <a:xfrm>
              <a:off x="1733" y="2972"/>
              <a:ext cx="1" cy="7"/>
            </a:xfrm>
            <a:custGeom>
              <a:avLst/>
              <a:gdLst>
                <a:gd name="T0" fmla="*/ 0 w 1"/>
                <a:gd name="T1" fmla="*/ 0 h 6"/>
                <a:gd name="T2" fmla="*/ 0 w 1"/>
                <a:gd name="T3" fmla="*/ 0 h 6"/>
                <a:gd name="T4" fmla="*/ 0 w 1"/>
                <a:gd name="T5" fmla="*/ 2 h 6"/>
                <a:gd name="T6" fmla="*/ 0 w 1"/>
                <a:gd name="T7" fmla="*/ 4 h 6"/>
                <a:gd name="T8" fmla="*/ 0 w 1"/>
                <a:gd name="T9" fmla="*/ 5 h 6"/>
                <a:gd name="T10" fmla="*/ 0 w 1"/>
                <a:gd name="T11" fmla="*/ 0 h 6"/>
              </a:gdLst>
              <a:ahLst/>
              <a:cxnLst>
                <a:cxn ang="0">
                  <a:pos x="T0" y="T1"/>
                </a:cxn>
                <a:cxn ang="0">
                  <a:pos x="T2" y="T3"/>
                </a:cxn>
                <a:cxn ang="0">
                  <a:pos x="T4" y="T5"/>
                </a:cxn>
                <a:cxn ang="0">
                  <a:pos x="T6" y="T7"/>
                </a:cxn>
                <a:cxn ang="0">
                  <a:pos x="T8" y="T9"/>
                </a:cxn>
                <a:cxn ang="0">
                  <a:pos x="T10" y="T11"/>
                </a:cxn>
              </a:cxnLst>
              <a:rect l="0" t="0" r="r" b="b"/>
              <a:pathLst>
                <a:path w="1" h="6">
                  <a:moveTo>
                    <a:pt x="0" y="0"/>
                  </a:moveTo>
                  <a:lnTo>
                    <a:pt x="0" y="0"/>
                  </a:lnTo>
                  <a:lnTo>
                    <a:pt x="0" y="2"/>
                  </a:lnTo>
                  <a:lnTo>
                    <a:pt x="0" y="4"/>
                  </a:lnTo>
                  <a:lnTo>
                    <a:pt x="0" y="5"/>
                  </a:lnTo>
                  <a:lnTo>
                    <a:pt x="0"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 name="Freeform 208">
              <a:extLst>
                <a:ext uri="{FF2B5EF4-FFF2-40B4-BE49-F238E27FC236}">
                  <a16:creationId xmlns:a16="http://schemas.microsoft.com/office/drawing/2014/main" id="{F5751A25-7B42-45E6-B37A-2663BB371911}"/>
                </a:ext>
              </a:extLst>
            </p:cNvPr>
            <p:cNvSpPr>
              <a:spLocks/>
            </p:cNvSpPr>
            <p:nvPr/>
          </p:nvSpPr>
          <p:spPr bwMode="auto">
            <a:xfrm>
              <a:off x="1252" y="2972"/>
              <a:ext cx="476" cy="7"/>
            </a:xfrm>
            <a:custGeom>
              <a:avLst/>
              <a:gdLst>
                <a:gd name="T0" fmla="*/ 0 w 476"/>
                <a:gd name="T1" fmla="*/ 2 h 6"/>
                <a:gd name="T2" fmla="*/ 0 w 476"/>
                <a:gd name="T3" fmla="*/ 0 h 6"/>
                <a:gd name="T4" fmla="*/ 475 w 476"/>
                <a:gd name="T5" fmla="*/ 0 h 6"/>
                <a:gd name="T6" fmla="*/ 475 w 476"/>
                <a:gd name="T7" fmla="*/ 5 h 6"/>
                <a:gd name="T8" fmla="*/ 0 w 476"/>
                <a:gd name="T9" fmla="*/ 5 h 6"/>
                <a:gd name="T10" fmla="*/ 0 w 476"/>
                <a:gd name="T11" fmla="*/ 2 h 6"/>
              </a:gdLst>
              <a:ahLst/>
              <a:cxnLst>
                <a:cxn ang="0">
                  <a:pos x="T0" y="T1"/>
                </a:cxn>
                <a:cxn ang="0">
                  <a:pos x="T2" y="T3"/>
                </a:cxn>
                <a:cxn ang="0">
                  <a:pos x="T4" y="T5"/>
                </a:cxn>
                <a:cxn ang="0">
                  <a:pos x="T6" y="T7"/>
                </a:cxn>
                <a:cxn ang="0">
                  <a:pos x="T8" y="T9"/>
                </a:cxn>
                <a:cxn ang="0">
                  <a:pos x="T10" y="T11"/>
                </a:cxn>
              </a:cxnLst>
              <a:rect l="0" t="0" r="r" b="b"/>
              <a:pathLst>
                <a:path w="476" h="6">
                  <a:moveTo>
                    <a:pt x="0" y="2"/>
                  </a:moveTo>
                  <a:lnTo>
                    <a:pt x="0" y="0"/>
                  </a:lnTo>
                  <a:lnTo>
                    <a:pt x="475" y="0"/>
                  </a:lnTo>
                  <a:lnTo>
                    <a:pt x="475" y="5"/>
                  </a:lnTo>
                  <a:lnTo>
                    <a:pt x="0" y="5"/>
                  </a:lnTo>
                  <a:lnTo>
                    <a:pt x="0" y="2"/>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1" name="Freeform 209">
              <a:extLst>
                <a:ext uri="{FF2B5EF4-FFF2-40B4-BE49-F238E27FC236}">
                  <a16:creationId xmlns:a16="http://schemas.microsoft.com/office/drawing/2014/main" id="{7676AB74-B009-4A1D-BB91-BDBFBA759680}"/>
                </a:ext>
              </a:extLst>
            </p:cNvPr>
            <p:cNvSpPr>
              <a:spLocks/>
            </p:cNvSpPr>
            <p:nvPr/>
          </p:nvSpPr>
          <p:spPr bwMode="auto">
            <a:xfrm>
              <a:off x="1247" y="2972"/>
              <a:ext cx="2" cy="7"/>
            </a:xfrm>
            <a:custGeom>
              <a:avLst/>
              <a:gdLst>
                <a:gd name="T0" fmla="*/ 1 w 2"/>
                <a:gd name="T1" fmla="*/ 5 h 6"/>
                <a:gd name="T2" fmla="*/ 0 w 2"/>
                <a:gd name="T3" fmla="*/ 4 h 6"/>
                <a:gd name="T4" fmla="*/ 0 w 2"/>
                <a:gd name="T5" fmla="*/ 2 h 6"/>
                <a:gd name="T6" fmla="*/ 0 w 2"/>
                <a:gd name="T7" fmla="*/ 0 h 6"/>
                <a:gd name="T8" fmla="*/ 1 w 2"/>
                <a:gd name="T9" fmla="*/ 0 h 6"/>
                <a:gd name="T10" fmla="*/ 1 w 2"/>
                <a:gd name="T11" fmla="*/ 5 h 6"/>
              </a:gdLst>
              <a:ahLst/>
              <a:cxnLst>
                <a:cxn ang="0">
                  <a:pos x="T0" y="T1"/>
                </a:cxn>
                <a:cxn ang="0">
                  <a:pos x="T2" y="T3"/>
                </a:cxn>
                <a:cxn ang="0">
                  <a:pos x="T4" y="T5"/>
                </a:cxn>
                <a:cxn ang="0">
                  <a:pos x="T6" y="T7"/>
                </a:cxn>
                <a:cxn ang="0">
                  <a:pos x="T8" y="T9"/>
                </a:cxn>
                <a:cxn ang="0">
                  <a:pos x="T10" y="T11"/>
                </a:cxn>
              </a:cxnLst>
              <a:rect l="0" t="0" r="r" b="b"/>
              <a:pathLst>
                <a:path w="2" h="6">
                  <a:moveTo>
                    <a:pt x="1" y="5"/>
                  </a:moveTo>
                  <a:lnTo>
                    <a:pt x="0" y="4"/>
                  </a:lnTo>
                  <a:lnTo>
                    <a:pt x="0" y="2"/>
                  </a:lnTo>
                  <a:lnTo>
                    <a:pt x="0" y="0"/>
                  </a:lnTo>
                  <a:lnTo>
                    <a:pt x="1" y="0"/>
                  </a:lnTo>
                  <a:lnTo>
                    <a:pt x="1" y="5"/>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2" name="Freeform 210">
              <a:extLst>
                <a:ext uri="{FF2B5EF4-FFF2-40B4-BE49-F238E27FC236}">
                  <a16:creationId xmlns:a16="http://schemas.microsoft.com/office/drawing/2014/main" id="{AF606E07-6084-4A24-9E35-791FC77D1C2C}"/>
                </a:ext>
              </a:extLst>
            </p:cNvPr>
            <p:cNvSpPr>
              <a:spLocks/>
            </p:cNvSpPr>
            <p:nvPr/>
          </p:nvSpPr>
          <p:spPr bwMode="auto">
            <a:xfrm>
              <a:off x="1758" y="2925"/>
              <a:ext cx="1" cy="5"/>
            </a:xfrm>
            <a:custGeom>
              <a:avLst/>
              <a:gdLst>
                <a:gd name="T0" fmla="*/ 0 w 1"/>
                <a:gd name="T1" fmla="*/ 0 h 4"/>
                <a:gd name="T2" fmla="*/ 0 w 1"/>
                <a:gd name="T3" fmla="*/ 0 h 4"/>
                <a:gd name="T4" fmla="*/ 0 w 1"/>
                <a:gd name="T5" fmla="*/ 1 h 4"/>
                <a:gd name="T6" fmla="*/ 0 w 1"/>
                <a:gd name="T7" fmla="*/ 2 h 4"/>
                <a:gd name="T8" fmla="*/ 0 w 1"/>
                <a:gd name="T9" fmla="*/ 3 h 4"/>
                <a:gd name="T10" fmla="*/ 0 w 1"/>
                <a:gd name="T11" fmla="*/ 0 h 4"/>
              </a:gdLst>
              <a:ahLst/>
              <a:cxnLst>
                <a:cxn ang="0">
                  <a:pos x="T0" y="T1"/>
                </a:cxn>
                <a:cxn ang="0">
                  <a:pos x="T2" y="T3"/>
                </a:cxn>
                <a:cxn ang="0">
                  <a:pos x="T4" y="T5"/>
                </a:cxn>
                <a:cxn ang="0">
                  <a:pos x="T6" y="T7"/>
                </a:cxn>
                <a:cxn ang="0">
                  <a:pos x="T8" y="T9"/>
                </a:cxn>
                <a:cxn ang="0">
                  <a:pos x="T10" y="T11"/>
                </a:cxn>
              </a:cxnLst>
              <a:rect l="0" t="0" r="r" b="b"/>
              <a:pathLst>
                <a:path w="1" h="4">
                  <a:moveTo>
                    <a:pt x="0" y="0"/>
                  </a:moveTo>
                  <a:lnTo>
                    <a:pt x="0" y="0"/>
                  </a:lnTo>
                  <a:lnTo>
                    <a:pt x="0" y="1"/>
                  </a:lnTo>
                  <a:lnTo>
                    <a:pt x="0" y="2"/>
                  </a:lnTo>
                  <a:lnTo>
                    <a:pt x="0" y="3"/>
                  </a:lnTo>
                  <a:lnTo>
                    <a:pt x="0"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3" name="Freeform 211">
              <a:extLst>
                <a:ext uri="{FF2B5EF4-FFF2-40B4-BE49-F238E27FC236}">
                  <a16:creationId xmlns:a16="http://schemas.microsoft.com/office/drawing/2014/main" id="{E1BD0E6E-D5E7-4B69-A17D-5D565E43F486}"/>
                </a:ext>
              </a:extLst>
            </p:cNvPr>
            <p:cNvSpPr>
              <a:spLocks/>
            </p:cNvSpPr>
            <p:nvPr/>
          </p:nvSpPr>
          <p:spPr bwMode="auto">
            <a:xfrm>
              <a:off x="1342" y="2925"/>
              <a:ext cx="411" cy="5"/>
            </a:xfrm>
            <a:custGeom>
              <a:avLst/>
              <a:gdLst>
                <a:gd name="T0" fmla="*/ 0 w 411"/>
                <a:gd name="T1" fmla="*/ 1 h 4"/>
                <a:gd name="T2" fmla="*/ 0 w 411"/>
                <a:gd name="T3" fmla="*/ 0 h 4"/>
                <a:gd name="T4" fmla="*/ 410 w 411"/>
                <a:gd name="T5" fmla="*/ 0 h 4"/>
                <a:gd name="T6" fmla="*/ 410 w 411"/>
                <a:gd name="T7" fmla="*/ 3 h 4"/>
                <a:gd name="T8" fmla="*/ 0 w 411"/>
                <a:gd name="T9" fmla="*/ 3 h 4"/>
                <a:gd name="T10" fmla="*/ 0 w 411"/>
                <a:gd name="T11" fmla="*/ 1 h 4"/>
              </a:gdLst>
              <a:ahLst/>
              <a:cxnLst>
                <a:cxn ang="0">
                  <a:pos x="T0" y="T1"/>
                </a:cxn>
                <a:cxn ang="0">
                  <a:pos x="T2" y="T3"/>
                </a:cxn>
                <a:cxn ang="0">
                  <a:pos x="T4" y="T5"/>
                </a:cxn>
                <a:cxn ang="0">
                  <a:pos x="T6" y="T7"/>
                </a:cxn>
                <a:cxn ang="0">
                  <a:pos x="T8" y="T9"/>
                </a:cxn>
                <a:cxn ang="0">
                  <a:pos x="T10" y="T11"/>
                </a:cxn>
              </a:cxnLst>
              <a:rect l="0" t="0" r="r" b="b"/>
              <a:pathLst>
                <a:path w="411" h="4">
                  <a:moveTo>
                    <a:pt x="0" y="1"/>
                  </a:moveTo>
                  <a:lnTo>
                    <a:pt x="0" y="0"/>
                  </a:lnTo>
                  <a:lnTo>
                    <a:pt x="410" y="0"/>
                  </a:lnTo>
                  <a:lnTo>
                    <a:pt x="410" y="3"/>
                  </a:lnTo>
                  <a:lnTo>
                    <a:pt x="0" y="3"/>
                  </a:lnTo>
                  <a:lnTo>
                    <a:pt x="0" y="1"/>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 name="Freeform 212">
              <a:extLst>
                <a:ext uri="{FF2B5EF4-FFF2-40B4-BE49-F238E27FC236}">
                  <a16:creationId xmlns:a16="http://schemas.microsoft.com/office/drawing/2014/main" id="{1CC9B235-499E-4791-BBFD-A89D9D0FE34F}"/>
                </a:ext>
              </a:extLst>
            </p:cNvPr>
            <p:cNvSpPr>
              <a:spLocks/>
            </p:cNvSpPr>
            <p:nvPr/>
          </p:nvSpPr>
          <p:spPr bwMode="auto">
            <a:xfrm>
              <a:off x="1336" y="2925"/>
              <a:ext cx="1" cy="5"/>
            </a:xfrm>
            <a:custGeom>
              <a:avLst/>
              <a:gdLst>
                <a:gd name="T0" fmla="*/ 0 w 1"/>
                <a:gd name="T1" fmla="*/ 3 h 4"/>
                <a:gd name="T2" fmla="*/ 0 w 1"/>
                <a:gd name="T3" fmla="*/ 2 h 4"/>
                <a:gd name="T4" fmla="*/ 0 w 1"/>
                <a:gd name="T5" fmla="*/ 1 h 4"/>
                <a:gd name="T6" fmla="*/ 0 w 1"/>
                <a:gd name="T7" fmla="*/ 0 h 4"/>
                <a:gd name="T8" fmla="*/ 0 w 1"/>
                <a:gd name="T9" fmla="*/ 0 h 4"/>
                <a:gd name="T10" fmla="*/ 0 w 1"/>
                <a:gd name="T11" fmla="*/ 3 h 4"/>
              </a:gdLst>
              <a:ahLst/>
              <a:cxnLst>
                <a:cxn ang="0">
                  <a:pos x="T0" y="T1"/>
                </a:cxn>
                <a:cxn ang="0">
                  <a:pos x="T2" y="T3"/>
                </a:cxn>
                <a:cxn ang="0">
                  <a:pos x="T4" y="T5"/>
                </a:cxn>
                <a:cxn ang="0">
                  <a:pos x="T6" y="T7"/>
                </a:cxn>
                <a:cxn ang="0">
                  <a:pos x="T8" y="T9"/>
                </a:cxn>
                <a:cxn ang="0">
                  <a:pos x="T10" y="T11"/>
                </a:cxn>
              </a:cxnLst>
              <a:rect l="0" t="0" r="r" b="b"/>
              <a:pathLst>
                <a:path w="1" h="4">
                  <a:moveTo>
                    <a:pt x="0" y="3"/>
                  </a:moveTo>
                  <a:lnTo>
                    <a:pt x="0" y="2"/>
                  </a:lnTo>
                  <a:lnTo>
                    <a:pt x="0" y="1"/>
                  </a:lnTo>
                  <a:lnTo>
                    <a:pt x="0" y="0"/>
                  </a:lnTo>
                  <a:lnTo>
                    <a:pt x="0" y="0"/>
                  </a:lnTo>
                  <a:lnTo>
                    <a:pt x="0" y="3"/>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 name="Freeform 213">
              <a:extLst>
                <a:ext uri="{FF2B5EF4-FFF2-40B4-BE49-F238E27FC236}">
                  <a16:creationId xmlns:a16="http://schemas.microsoft.com/office/drawing/2014/main" id="{63AD1E07-673D-4462-BCD5-555262E30779}"/>
                </a:ext>
              </a:extLst>
            </p:cNvPr>
            <p:cNvSpPr>
              <a:spLocks/>
            </p:cNvSpPr>
            <p:nvPr/>
          </p:nvSpPr>
          <p:spPr bwMode="auto">
            <a:xfrm>
              <a:off x="3555" y="3001"/>
              <a:ext cx="1" cy="7"/>
            </a:xfrm>
            <a:custGeom>
              <a:avLst/>
              <a:gdLst>
                <a:gd name="T0" fmla="*/ 0 w 1"/>
                <a:gd name="T1" fmla="*/ 0 h 7"/>
                <a:gd name="T2" fmla="*/ 0 w 1"/>
                <a:gd name="T3" fmla="*/ 1 h 7"/>
                <a:gd name="T4" fmla="*/ 0 w 1"/>
                <a:gd name="T5" fmla="*/ 3 h 7"/>
                <a:gd name="T6" fmla="*/ 0 w 1"/>
                <a:gd name="T7" fmla="*/ 5 h 7"/>
                <a:gd name="T8" fmla="*/ 0 w 1"/>
                <a:gd name="T9" fmla="*/ 6 h 7"/>
                <a:gd name="T10" fmla="*/ 0 w 1"/>
                <a:gd name="T11" fmla="*/ 0 h 7"/>
              </a:gdLst>
              <a:ahLst/>
              <a:cxnLst>
                <a:cxn ang="0">
                  <a:pos x="T0" y="T1"/>
                </a:cxn>
                <a:cxn ang="0">
                  <a:pos x="T2" y="T3"/>
                </a:cxn>
                <a:cxn ang="0">
                  <a:pos x="T4" y="T5"/>
                </a:cxn>
                <a:cxn ang="0">
                  <a:pos x="T6" y="T7"/>
                </a:cxn>
                <a:cxn ang="0">
                  <a:pos x="T8" y="T9"/>
                </a:cxn>
                <a:cxn ang="0">
                  <a:pos x="T10" y="T11"/>
                </a:cxn>
              </a:cxnLst>
              <a:rect l="0" t="0" r="r" b="b"/>
              <a:pathLst>
                <a:path w="1" h="7">
                  <a:moveTo>
                    <a:pt x="0" y="0"/>
                  </a:moveTo>
                  <a:lnTo>
                    <a:pt x="0" y="1"/>
                  </a:lnTo>
                  <a:lnTo>
                    <a:pt x="0" y="3"/>
                  </a:lnTo>
                  <a:lnTo>
                    <a:pt x="0" y="5"/>
                  </a:lnTo>
                  <a:lnTo>
                    <a:pt x="0" y="6"/>
                  </a:lnTo>
                  <a:lnTo>
                    <a:pt x="0"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 name="Freeform 214">
              <a:extLst>
                <a:ext uri="{FF2B5EF4-FFF2-40B4-BE49-F238E27FC236}">
                  <a16:creationId xmlns:a16="http://schemas.microsoft.com/office/drawing/2014/main" id="{E2DB866C-946A-4C85-A9FB-8C69883FB476}"/>
                </a:ext>
              </a:extLst>
            </p:cNvPr>
            <p:cNvSpPr>
              <a:spLocks/>
            </p:cNvSpPr>
            <p:nvPr/>
          </p:nvSpPr>
          <p:spPr bwMode="auto">
            <a:xfrm>
              <a:off x="2174" y="3001"/>
              <a:ext cx="1" cy="7"/>
            </a:xfrm>
            <a:custGeom>
              <a:avLst/>
              <a:gdLst>
                <a:gd name="T0" fmla="*/ 0 w 1"/>
                <a:gd name="T1" fmla="*/ 6 h 7"/>
                <a:gd name="T2" fmla="*/ 0 w 1"/>
                <a:gd name="T3" fmla="*/ 5 h 7"/>
                <a:gd name="T4" fmla="*/ 0 w 1"/>
                <a:gd name="T5" fmla="*/ 3 h 7"/>
                <a:gd name="T6" fmla="*/ 0 w 1"/>
                <a:gd name="T7" fmla="*/ 1 h 7"/>
                <a:gd name="T8" fmla="*/ 0 w 1"/>
                <a:gd name="T9" fmla="*/ 0 h 7"/>
                <a:gd name="T10" fmla="*/ 0 w 1"/>
                <a:gd name="T11" fmla="*/ 6 h 7"/>
              </a:gdLst>
              <a:ahLst/>
              <a:cxnLst>
                <a:cxn ang="0">
                  <a:pos x="T0" y="T1"/>
                </a:cxn>
                <a:cxn ang="0">
                  <a:pos x="T2" y="T3"/>
                </a:cxn>
                <a:cxn ang="0">
                  <a:pos x="T4" y="T5"/>
                </a:cxn>
                <a:cxn ang="0">
                  <a:pos x="T6" y="T7"/>
                </a:cxn>
                <a:cxn ang="0">
                  <a:pos x="T8" y="T9"/>
                </a:cxn>
                <a:cxn ang="0">
                  <a:pos x="T10" y="T11"/>
                </a:cxn>
              </a:cxnLst>
              <a:rect l="0" t="0" r="r" b="b"/>
              <a:pathLst>
                <a:path w="1" h="7">
                  <a:moveTo>
                    <a:pt x="0" y="6"/>
                  </a:moveTo>
                  <a:lnTo>
                    <a:pt x="0" y="5"/>
                  </a:lnTo>
                  <a:lnTo>
                    <a:pt x="0" y="3"/>
                  </a:lnTo>
                  <a:lnTo>
                    <a:pt x="0" y="1"/>
                  </a:lnTo>
                  <a:lnTo>
                    <a:pt x="0" y="0"/>
                  </a:lnTo>
                  <a:lnTo>
                    <a:pt x="0" y="6"/>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7" name="Freeform 215">
              <a:extLst>
                <a:ext uri="{FF2B5EF4-FFF2-40B4-BE49-F238E27FC236}">
                  <a16:creationId xmlns:a16="http://schemas.microsoft.com/office/drawing/2014/main" id="{DA96C8F1-9EAA-4134-9847-B4237B4C92C6}"/>
                </a:ext>
              </a:extLst>
            </p:cNvPr>
            <p:cNvSpPr>
              <a:spLocks/>
            </p:cNvSpPr>
            <p:nvPr/>
          </p:nvSpPr>
          <p:spPr bwMode="auto">
            <a:xfrm>
              <a:off x="3581" y="2926"/>
              <a:ext cx="2" cy="7"/>
            </a:xfrm>
            <a:custGeom>
              <a:avLst/>
              <a:gdLst>
                <a:gd name="T0" fmla="*/ 0 w 2"/>
                <a:gd name="T1" fmla="*/ 0 h 6"/>
                <a:gd name="T2" fmla="*/ 1 w 2"/>
                <a:gd name="T3" fmla="*/ 0 h 6"/>
                <a:gd name="T4" fmla="*/ 1 w 2"/>
                <a:gd name="T5" fmla="*/ 2 h 6"/>
                <a:gd name="T6" fmla="*/ 1 w 2"/>
                <a:gd name="T7" fmla="*/ 4 h 6"/>
                <a:gd name="T8" fmla="*/ 0 w 2"/>
                <a:gd name="T9" fmla="*/ 5 h 6"/>
                <a:gd name="T10" fmla="*/ 0 w 2"/>
                <a:gd name="T11" fmla="*/ 0 h 6"/>
              </a:gdLst>
              <a:ahLst/>
              <a:cxnLst>
                <a:cxn ang="0">
                  <a:pos x="T0" y="T1"/>
                </a:cxn>
                <a:cxn ang="0">
                  <a:pos x="T2" y="T3"/>
                </a:cxn>
                <a:cxn ang="0">
                  <a:pos x="T4" y="T5"/>
                </a:cxn>
                <a:cxn ang="0">
                  <a:pos x="T6" y="T7"/>
                </a:cxn>
                <a:cxn ang="0">
                  <a:pos x="T8" y="T9"/>
                </a:cxn>
                <a:cxn ang="0">
                  <a:pos x="T10" y="T11"/>
                </a:cxn>
              </a:cxnLst>
              <a:rect l="0" t="0" r="r" b="b"/>
              <a:pathLst>
                <a:path w="2" h="6">
                  <a:moveTo>
                    <a:pt x="0" y="0"/>
                  </a:moveTo>
                  <a:lnTo>
                    <a:pt x="1" y="0"/>
                  </a:lnTo>
                  <a:lnTo>
                    <a:pt x="1" y="2"/>
                  </a:lnTo>
                  <a:lnTo>
                    <a:pt x="1" y="4"/>
                  </a:lnTo>
                  <a:lnTo>
                    <a:pt x="0" y="5"/>
                  </a:lnTo>
                  <a:lnTo>
                    <a:pt x="0"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8" name="Freeform 216">
              <a:extLst>
                <a:ext uri="{FF2B5EF4-FFF2-40B4-BE49-F238E27FC236}">
                  <a16:creationId xmlns:a16="http://schemas.microsoft.com/office/drawing/2014/main" id="{EE2ADB0C-EB23-4C7C-9D8F-C78F5AFD5D64}"/>
                </a:ext>
              </a:extLst>
            </p:cNvPr>
            <p:cNvSpPr>
              <a:spLocks/>
            </p:cNvSpPr>
            <p:nvPr/>
          </p:nvSpPr>
          <p:spPr bwMode="auto">
            <a:xfrm>
              <a:off x="2146" y="2926"/>
              <a:ext cx="1" cy="7"/>
            </a:xfrm>
            <a:custGeom>
              <a:avLst/>
              <a:gdLst>
                <a:gd name="T0" fmla="*/ 0 w 1"/>
                <a:gd name="T1" fmla="*/ 5 h 6"/>
                <a:gd name="T2" fmla="*/ 0 w 1"/>
                <a:gd name="T3" fmla="*/ 4 h 6"/>
                <a:gd name="T4" fmla="*/ 0 w 1"/>
                <a:gd name="T5" fmla="*/ 3 h 6"/>
                <a:gd name="T6" fmla="*/ 0 w 1"/>
                <a:gd name="T7" fmla="*/ 1 h 6"/>
                <a:gd name="T8" fmla="*/ 0 w 1"/>
                <a:gd name="T9" fmla="*/ 0 h 6"/>
                <a:gd name="T10" fmla="*/ 0 w 1"/>
                <a:gd name="T11" fmla="*/ 5 h 6"/>
              </a:gdLst>
              <a:ahLst/>
              <a:cxnLst>
                <a:cxn ang="0">
                  <a:pos x="T0" y="T1"/>
                </a:cxn>
                <a:cxn ang="0">
                  <a:pos x="T2" y="T3"/>
                </a:cxn>
                <a:cxn ang="0">
                  <a:pos x="T4" y="T5"/>
                </a:cxn>
                <a:cxn ang="0">
                  <a:pos x="T6" y="T7"/>
                </a:cxn>
                <a:cxn ang="0">
                  <a:pos x="T8" y="T9"/>
                </a:cxn>
                <a:cxn ang="0">
                  <a:pos x="T10" y="T11"/>
                </a:cxn>
              </a:cxnLst>
              <a:rect l="0" t="0" r="r" b="b"/>
              <a:pathLst>
                <a:path w="1" h="6">
                  <a:moveTo>
                    <a:pt x="0" y="5"/>
                  </a:moveTo>
                  <a:lnTo>
                    <a:pt x="0" y="4"/>
                  </a:lnTo>
                  <a:lnTo>
                    <a:pt x="0" y="3"/>
                  </a:lnTo>
                  <a:lnTo>
                    <a:pt x="0" y="1"/>
                  </a:lnTo>
                  <a:lnTo>
                    <a:pt x="0" y="0"/>
                  </a:lnTo>
                  <a:lnTo>
                    <a:pt x="0" y="5"/>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9" name="Freeform 217">
              <a:extLst>
                <a:ext uri="{FF2B5EF4-FFF2-40B4-BE49-F238E27FC236}">
                  <a16:creationId xmlns:a16="http://schemas.microsoft.com/office/drawing/2014/main" id="{23CF7106-C90C-409E-B7BA-2AD1A8C980A6}"/>
                </a:ext>
              </a:extLst>
            </p:cNvPr>
            <p:cNvSpPr>
              <a:spLocks/>
            </p:cNvSpPr>
            <p:nvPr/>
          </p:nvSpPr>
          <p:spPr bwMode="auto">
            <a:xfrm>
              <a:off x="4569" y="3001"/>
              <a:ext cx="2" cy="5"/>
            </a:xfrm>
            <a:custGeom>
              <a:avLst/>
              <a:gdLst>
                <a:gd name="T0" fmla="*/ 0 w 2"/>
                <a:gd name="T1" fmla="*/ 0 h 6"/>
                <a:gd name="T2" fmla="*/ 1 w 2"/>
                <a:gd name="T3" fmla="*/ 1 h 6"/>
                <a:gd name="T4" fmla="*/ 1 w 2"/>
                <a:gd name="T5" fmla="*/ 3 h 6"/>
                <a:gd name="T6" fmla="*/ 1 w 2"/>
                <a:gd name="T7" fmla="*/ 5 h 6"/>
                <a:gd name="T8" fmla="*/ 0 w 2"/>
                <a:gd name="T9" fmla="*/ 5 h 6"/>
                <a:gd name="T10" fmla="*/ 0 w 2"/>
                <a:gd name="T11" fmla="*/ 0 h 6"/>
              </a:gdLst>
              <a:ahLst/>
              <a:cxnLst>
                <a:cxn ang="0">
                  <a:pos x="T0" y="T1"/>
                </a:cxn>
                <a:cxn ang="0">
                  <a:pos x="T2" y="T3"/>
                </a:cxn>
                <a:cxn ang="0">
                  <a:pos x="T4" y="T5"/>
                </a:cxn>
                <a:cxn ang="0">
                  <a:pos x="T6" y="T7"/>
                </a:cxn>
                <a:cxn ang="0">
                  <a:pos x="T8" y="T9"/>
                </a:cxn>
                <a:cxn ang="0">
                  <a:pos x="T10" y="T11"/>
                </a:cxn>
              </a:cxnLst>
              <a:rect l="0" t="0" r="r" b="b"/>
              <a:pathLst>
                <a:path w="2" h="6">
                  <a:moveTo>
                    <a:pt x="0" y="0"/>
                  </a:moveTo>
                  <a:lnTo>
                    <a:pt x="1" y="1"/>
                  </a:lnTo>
                  <a:lnTo>
                    <a:pt x="1" y="3"/>
                  </a:lnTo>
                  <a:lnTo>
                    <a:pt x="1" y="5"/>
                  </a:lnTo>
                  <a:lnTo>
                    <a:pt x="0" y="5"/>
                  </a:lnTo>
                  <a:lnTo>
                    <a:pt x="0"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0" name="Freeform 218">
              <a:extLst>
                <a:ext uri="{FF2B5EF4-FFF2-40B4-BE49-F238E27FC236}">
                  <a16:creationId xmlns:a16="http://schemas.microsoft.com/office/drawing/2014/main" id="{CD32B10D-30F3-4206-8EED-1AAD2AC936DD}"/>
                </a:ext>
              </a:extLst>
            </p:cNvPr>
            <p:cNvSpPr>
              <a:spLocks/>
            </p:cNvSpPr>
            <p:nvPr/>
          </p:nvSpPr>
          <p:spPr bwMode="auto">
            <a:xfrm>
              <a:off x="4044" y="3001"/>
              <a:ext cx="522" cy="5"/>
            </a:xfrm>
            <a:custGeom>
              <a:avLst/>
              <a:gdLst>
                <a:gd name="T0" fmla="*/ 0 w 522"/>
                <a:gd name="T1" fmla="*/ 3 h 6"/>
                <a:gd name="T2" fmla="*/ 0 w 522"/>
                <a:gd name="T3" fmla="*/ 0 h 6"/>
                <a:gd name="T4" fmla="*/ 521 w 522"/>
                <a:gd name="T5" fmla="*/ 0 h 6"/>
                <a:gd name="T6" fmla="*/ 521 w 522"/>
                <a:gd name="T7" fmla="*/ 5 h 6"/>
                <a:gd name="T8" fmla="*/ 0 w 522"/>
                <a:gd name="T9" fmla="*/ 5 h 6"/>
                <a:gd name="T10" fmla="*/ 0 w 522"/>
                <a:gd name="T11" fmla="*/ 3 h 6"/>
              </a:gdLst>
              <a:ahLst/>
              <a:cxnLst>
                <a:cxn ang="0">
                  <a:pos x="T0" y="T1"/>
                </a:cxn>
                <a:cxn ang="0">
                  <a:pos x="T2" y="T3"/>
                </a:cxn>
                <a:cxn ang="0">
                  <a:pos x="T4" y="T5"/>
                </a:cxn>
                <a:cxn ang="0">
                  <a:pos x="T6" y="T7"/>
                </a:cxn>
                <a:cxn ang="0">
                  <a:pos x="T8" y="T9"/>
                </a:cxn>
                <a:cxn ang="0">
                  <a:pos x="T10" y="T11"/>
                </a:cxn>
              </a:cxnLst>
              <a:rect l="0" t="0" r="r" b="b"/>
              <a:pathLst>
                <a:path w="522" h="6">
                  <a:moveTo>
                    <a:pt x="0" y="3"/>
                  </a:moveTo>
                  <a:lnTo>
                    <a:pt x="0" y="0"/>
                  </a:lnTo>
                  <a:lnTo>
                    <a:pt x="521" y="0"/>
                  </a:lnTo>
                  <a:lnTo>
                    <a:pt x="521" y="5"/>
                  </a:lnTo>
                  <a:lnTo>
                    <a:pt x="0" y="5"/>
                  </a:lnTo>
                  <a:lnTo>
                    <a:pt x="0" y="3"/>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1" name="Freeform 219">
              <a:extLst>
                <a:ext uri="{FF2B5EF4-FFF2-40B4-BE49-F238E27FC236}">
                  <a16:creationId xmlns:a16="http://schemas.microsoft.com/office/drawing/2014/main" id="{CAAB48A9-CD07-4A8C-B673-DDA7F38DA5CB}"/>
                </a:ext>
              </a:extLst>
            </p:cNvPr>
            <p:cNvSpPr>
              <a:spLocks/>
            </p:cNvSpPr>
            <p:nvPr/>
          </p:nvSpPr>
          <p:spPr bwMode="auto">
            <a:xfrm>
              <a:off x="4039" y="3001"/>
              <a:ext cx="2" cy="5"/>
            </a:xfrm>
            <a:custGeom>
              <a:avLst/>
              <a:gdLst>
                <a:gd name="T0" fmla="*/ 1 w 2"/>
                <a:gd name="T1" fmla="*/ 5 h 6"/>
                <a:gd name="T2" fmla="*/ 0 w 2"/>
                <a:gd name="T3" fmla="*/ 5 h 6"/>
                <a:gd name="T4" fmla="*/ 0 w 2"/>
                <a:gd name="T5" fmla="*/ 3 h 6"/>
                <a:gd name="T6" fmla="*/ 0 w 2"/>
                <a:gd name="T7" fmla="*/ 1 h 6"/>
                <a:gd name="T8" fmla="*/ 1 w 2"/>
                <a:gd name="T9" fmla="*/ 0 h 6"/>
                <a:gd name="T10" fmla="*/ 1 w 2"/>
                <a:gd name="T11" fmla="*/ 5 h 6"/>
              </a:gdLst>
              <a:ahLst/>
              <a:cxnLst>
                <a:cxn ang="0">
                  <a:pos x="T0" y="T1"/>
                </a:cxn>
                <a:cxn ang="0">
                  <a:pos x="T2" y="T3"/>
                </a:cxn>
                <a:cxn ang="0">
                  <a:pos x="T4" y="T5"/>
                </a:cxn>
                <a:cxn ang="0">
                  <a:pos x="T6" y="T7"/>
                </a:cxn>
                <a:cxn ang="0">
                  <a:pos x="T8" y="T9"/>
                </a:cxn>
                <a:cxn ang="0">
                  <a:pos x="T10" y="T11"/>
                </a:cxn>
              </a:cxnLst>
              <a:rect l="0" t="0" r="r" b="b"/>
              <a:pathLst>
                <a:path w="2" h="6">
                  <a:moveTo>
                    <a:pt x="1" y="5"/>
                  </a:moveTo>
                  <a:lnTo>
                    <a:pt x="0" y="5"/>
                  </a:lnTo>
                  <a:lnTo>
                    <a:pt x="0" y="3"/>
                  </a:lnTo>
                  <a:lnTo>
                    <a:pt x="0" y="1"/>
                  </a:lnTo>
                  <a:lnTo>
                    <a:pt x="1" y="0"/>
                  </a:lnTo>
                  <a:lnTo>
                    <a:pt x="1" y="5"/>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2" name="Freeform 220">
              <a:extLst>
                <a:ext uri="{FF2B5EF4-FFF2-40B4-BE49-F238E27FC236}">
                  <a16:creationId xmlns:a16="http://schemas.microsoft.com/office/drawing/2014/main" id="{3339F5A5-3C37-4605-B294-841ED9F0F4DA}"/>
                </a:ext>
              </a:extLst>
            </p:cNvPr>
            <p:cNvSpPr>
              <a:spLocks/>
            </p:cNvSpPr>
            <p:nvPr/>
          </p:nvSpPr>
          <p:spPr bwMode="auto">
            <a:xfrm>
              <a:off x="4488" y="2925"/>
              <a:ext cx="1" cy="8"/>
            </a:xfrm>
            <a:custGeom>
              <a:avLst/>
              <a:gdLst>
                <a:gd name="T0" fmla="*/ 0 w 1"/>
                <a:gd name="T1" fmla="*/ 0 h 7"/>
                <a:gd name="T2" fmla="*/ 0 w 1"/>
                <a:gd name="T3" fmla="*/ 1 h 7"/>
                <a:gd name="T4" fmla="*/ 0 w 1"/>
                <a:gd name="T5" fmla="*/ 3 h 7"/>
                <a:gd name="T6" fmla="*/ 0 w 1"/>
                <a:gd name="T7" fmla="*/ 5 h 7"/>
                <a:gd name="T8" fmla="*/ 0 w 1"/>
                <a:gd name="T9" fmla="*/ 6 h 7"/>
                <a:gd name="T10" fmla="*/ 0 w 1"/>
                <a:gd name="T11" fmla="*/ 0 h 7"/>
              </a:gdLst>
              <a:ahLst/>
              <a:cxnLst>
                <a:cxn ang="0">
                  <a:pos x="T0" y="T1"/>
                </a:cxn>
                <a:cxn ang="0">
                  <a:pos x="T2" y="T3"/>
                </a:cxn>
                <a:cxn ang="0">
                  <a:pos x="T4" y="T5"/>
                </a:cxn>
                <a:cxn ang="0">
                  <a:pos x="T6" y="T7"/>
                </a:cxn>
                <a:cxn ang="0">
                  <a:pos x="T8" y="T9"/>
                </a:cxn>
                <a:cxn ang="0">
                  <a:pos x="T10" y="T11"/>
                </a:cxn>
              </a:cxnLst>
              <a:rect l="0" t="0" r="r" b="b"/>
              <a:pathLst>
                <a:path w="1" h="7">
                  <a:moveTo>
                    <a:pt x="0" y="0"/>
                  </a:moveTo>
                  <a:lnTo>
                    <a:pt x="0" y="1"/>
                  </a:lnTo>
                  <a:lnTo>
                    <a:pt x="0" y="3"/>
                  </a:lnTo>
                  <a:lnTo>
                    <a:pt x="0" y="5"/>
                  </a:lnTo>
                  <a:lnTo>
                    <a:pt x="0" y="6"/>
                  </a:lnTo>
                  <a:lnTo>
                    <a:pt x="0"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3" name="Freeform 221">
              <a:extLst>
                <a:ext uri="{FF2B5EF4-FFF2-40B4-BE49-F238E27FC236}">
                  <a16:creationId xmlns:a16="http://schemas.microsoft.com/office/drawing/2014/main" id="{61EA53B5-F243-42BF-971A-10C3C58C3157}"/>
                </a:ext>
              </a:extLst>
            </p:cNvPr>
            <p:cNvSpPr>
              <a:spLocks/>
            </p:cNvSpPr>
            <p:nvPr/>
          </p:nvSpPr>
          <p:spPr bwMode="auto">
            <a:xfrm>
              <a:off x="4018" y="2925"/>
              <a:ext cx="465" cy="8"/>
            </a:xfrm>
            <a:custGeom>
              <a:avLst/>
              <a:gdLst>
                <a:gd name="T0" fmla="*/ 0 w 465"/>
                <a:gd name="T1" fmla="*/ 3 h 7"/>
                <a:gd name="T2" fmla="*/ 0 w 465"/>
                <a:gd name="T3" fmla="*/ 0 h 7"/>
                <a:gd name="T4" fmla="*/ 464 w 465"/>
                <a:gd name="T5" fmla="*/ 0 h 7"/>
                <a:gd name="T6" fmla="*/ 464 w 465"/>
                <a:gd name="T7" fmla="*/ 6 h 7"/>
                <a:gd name="T8" fmla="*/ 0 w 465"/>
                <a:gd name="T9" fmla="*/ 6 h 7"/>
                <a:gd name="T10" fmla="*/ 0 w 465"/>
                <a:gd name="T11" fmla="*/ 3 h 7"/>
              </a:gdLst>
              <a:ahLst/>
              <a:cxnLst>
                <a:cxn ang="0">
                  <a:pos x="T0" y="T1"/>
                </a:cxn>
                <a:cxn ang="0">
                  <a:pos x="T2" y="T3"/>
                </a:cxn>
                <a:cxn ang="0">
                  <a:pos x="T4" y="T5"/>
                </a:cxn>
                <a:cxn ang="0">
                  <a:pos x="T6" y="T7"/>
                </a:cxn>
                <a:cxn ang="0">
                  <a:pos x="T8" y="T9"/>
                </a:cxn>
                <a:cxn ang="0">
                  <a:pos x="T10" y="T11"/>
                </a:cxn>
              </a:cxnLst>
              <a:rect l="0" t="0" r="r" b="b"/>
              <a:pathLst>
                <a:path w="465" h="7">
                  <a:moveTo>
                    <a:pt x="0" y="3"/>
                  </a:moveTo>
                  <a:lnTo>
                    <a:pt x="0" y="0"/>
                  </a:lnTo>
                  <a:lnTo>
                    <a:pt x="464" y="0"/>
                  </a:lnTo>
                  <a:lnTo>
                    <a:pt x="464" y="6"/>
                  </a:lnTo>
                  <a:lnTo>
                    <a:pt x="0" y="6"/>
                  </a:lnTo>
                  <a:lnTo>
                    <a:pt x="0" y="3"/>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4" name="Freeform 222">
              <a:extLst>
                <a:ext uri="{FF2B5EF4-FFF2-40B4-BE49-F238E27FC236}">
                  <a16:creationId xmlns:a16="http://schemas.microsoft.com/office/drawing/2014/main" id="{196C6609-144F-40E4-ACE1-F72B7C25A625}"/>
                </a:ext>
              </a:extLst>
            </p:cNvPr>
            <p:cNvSpPr>
              <a:spLocks/>
            </p:cNvSpPr>
            <p:nvPr/>
          </p:nvSpPr>
          <p:spPr bwMode="auto">
            <a:xfrm>
              <a:off x="4014" y="2925"/>
              <a:ext cx="1" cy="8"/>
            </a:xfrm>
            <a:custGeom>
              <a:avLst/>
              <a:gdLst>
                <a:gd name="T0" fmla="*/ 0 w 1"/>
                <a:gd name="T1" fmla="*/ 6 h 7"/>
                <a:gd name="T2" fmla="*/ 0 w 1"/>
                <a:gd name="T3" fmla="*/ 5 h 7"/>
                <a:gd name="T4" fmla="*/ 0 w 1"/>
                <a:gd name="T5" fmla="*/ 3 h 7"/>
                <a:gd name="T6" fmla="*/ 0 w 1"/>
                <a:gd name="T7" fmla="*/ 1 h 7"/>
                <a:gd name="T8" fmla="*/ 0 w 1"/>
                <a:gd name="T9" fmla="*/ 0 h 7"/>
                <a:gd name="T10" fmla="*/ 0 w 1"/>
                <a:gd name="T11" fmla="*/ 6 h 7"/>
              </a:gdLst>
              <a:ahLst/>
              <a:cxnLst>
                <a:cxn ang="0">
                  <a:pos x="T0" y="T1"/>
                </a:cxn>
                <a:cxn ang="0">
                  <a:pos x="T2" y="T3"/>
                </a:cxn>
                <a:cxn ang="0">
                  <a:pos x="T4" y="T5"/>
                </a:cxn>
                <a:cxn ang="0">
                  <a:pos x="T6" y="T7"/>
                </a:cxn>
                <a:cxn ang="0">
                  <a:pos x="T8" y="T9"/>
                </a:cxn>
                <a:cxn ang="0">
                  <a:pos x="T10" y="T11"/>
                </a:cxn>
              </a:cxnLst>
              <a:rect l="0" t="0" r="r" b="b"/>
              <a:pathLst>
                <a:path w="1" h="7">
                  <a:moveTo>
                    <a:pt x="0" y="6"/>
                  </a:moveTo>
                  <a:lnTo>
                    <a:pt x="0" y="5"/>
                  </a:lnTo>
                  <a:lnTo>
                    <a:pt x="0" y="3"/>
                  </a:lnTo>
                  <a:lnTo>
                    <a:pt x="0" y="1"/>
                  </a:lnTo>
                  <a:lnTo>
                    <a:pt x="0" y="0"/>
                  </a:lnTo>
                  <a:lnTo>
                    <a:pt x="0" y="6"/>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 name="Freeform 223">
              <a:extLst>
                <a:ext uri="{FF2B5EF4-FFF2-40B4-BE49-F238E27FC236}">
                  <a16:creationId xmlns:a16="http://schemas.microsoft.com/office/drawing/2014/main" id="{2F53A9CE-4550-400C-A4F5-7FA5936D7643}"/>
                </a:ext>
              </a:extLst>
            </p:cNvPr>
            <p:cNvSpPr>
              <a:spLocks/>
            </p:cNvSpPr>
            <p:nvPr/>
          </p:nvSpPr>
          <p:spPr bwMode="auto">
            <a:xfrm>
              <a:off x="3417" y="2678"/>
              <a:ext cx="24" cy="481"/>
            </a:xfrm>
            <a:custGeom>
              <a:avLst/>
              <a:gdLst>
                <a:gd name="T0" fmla="*/ 0 w 24"/>
                <a:gd name="T1" fmla="*/ 447 h 451"/>
                <a:gd name="T2" fmla="*/ 3 w 24"/>
                <a:gd name="T3" fmla="*/ 419 h 451"/>
                <a:gd name="T4" fmla="*/ 6 w 24"/>
                <a:gd name="T5" fmla="*/ 391 h 451"/>
                <a:gd name="T6" fmla="*/ 9 w 24"/>
                <a:gd name="T7" fmla="*/ 363 h 451"/>
                <a:gd name="T8" fmla="*/ 11 w 24"/>
                <a:gd name="T9" fmla="*/ 334 h 451"/>
                <a:gd name="T10" fmla="*/ 14 w 24"/>
                <a:gd name="T11" fmla="*/ 306 h 451"/>
                <a:gd name="T12" fmla="*/ 16 w 24"/>
                <a:gd name="T13" fmla="*/ 278 h 451"/>
                <a:gd name="T14" fmla="*/ 17 w 24"/>
                <a:gd name="T15" fmla="*/ 250 h 451"/>
                <a:gd name="T16" fmla="*/ 17 w 24"/>
                <a:gd name="T17" fmla="*/ 222 h 451"/>
                <a:gd name="T18" fmla="*/ 18 w 24"/>
                <a:gd name="T19" fmla="*/ 194 h 451"/>
                <a:gd name="T20" fmla="*/ 18 w 24"/>
                <a:gd name="T21" fmla="*/ 165 h 451"/>
                <a:gd name="T22" fmla="*/ 17 w 24"/>
                <a:gd name="T23" fmla="*/ 137 h 451"/>
                <a:gd name="T24" fmla="*/ 15 w 24"/>
                <a:gd name="T25" fmla="*/ 111 h 451"/>
                <a:gd name="T26" fmla="*/ 13 w 24"/>
                <a:gd name="T27" fmla="*/ 82 h 451"/>
                <a:gd name="T28" fmla="*/ 9 w 24"/>
                <a:gd name="T29" fmla="*/ 56 h 451"/>
                <a:gd name="T30" fmla="*/ 5 w 24"/>
                <a:gd name="T31" fmla="*/ 28 h 451"/>
                <a:gd name="T32" fmla="*/ 0 w 24"/>
                <a:gd name="T33" fmla="*/ 2 h 451"/>
                <a:gd name="T34" fmla="*/ 7 w 24"/>
                <a:gd name="T35" fmla="*/ 13 h 451"/>
                <a:gd name="T36" fmla="*/ 12 w 24"/>
                <a:gd name="T37" fmla="*/ 40 h 451"/>
                <a:gd name="T38" fmla="*/ 16 w 24"/>
                <a:gd name="T39" fmla="*/ 68 h 451"/>
                <a:gd name="T40" fmla="*/ 19 w 24"/>
                <a:gd name="T41" fmla="*/ 95 h 451"/>
                <a:gd name="T42" fmla="*/ 21 w 24"/>
                <a:gd name="T43" fmla="*/ 123 h 451"/>
                <a:gd name="T44" fmla="*/ 22 w 24"/>
                <a:gd name="T45" fmla="*/ 152 h 451"/>
                <a:gd name="T46" fmla="*/ 23 w 24"/>
                <a:gd name="T47" fmla="*/ 179 h 451"/>
                <a:gd name="T48" fmla="*/ 23 w 24"/>
                <a:gd name="T49" fmla="*/ 207 h 451"/>
                <a:gd name="T50" fmla="*/ 22 w 24"/>
                <a:gd name="T51" fmla="*/ 236 h 451"/>
                <a:gd name="T52" fmla="*/ 21 w 24"/>
                <a:gd name="T53" fmla="*/ 264 h 451"/>
                <a:gd name="T54" fmla="*/ 19 w 24"/>
                <a:gd name="T55" fmla="*/ 293 h 451"/>
                <a:gd name="T56" fmla="*/ 17 w 24"/>
                <a:gd name="T57" fmla="*/ 321 h 451"/>
                <a:gd name="T58" fmla="*/ 15 w 24"/>
                <a:gd name="T59" fmla="*/ 349 h 451"/>
                <a:gd name="T60" fmla="*/ 12 w 24"/>
                <a:gd name="T61" fmla="*/ 377 h 451"/>
                <a:gd name="T62" fmla="*/ 9 w 24"/>
                <a:gd name="T63" fmla="*/ 405 h 451"/>
                <a:gd name="T64" fmla="*/ 6 w 24"/>
                <a:gd name="T65" fmla="*/ 434 h 451"/>
                <a:gd name="T66" fmla="*/ 4 w 24"/>
                <a:gd name="T67" fmla="*/ 450 h 451"/>
                <a:gd name="T68" fmla="*/ 1 w 24"/>
                <a:gd name="T69" fmla="*/ 449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 h="451">
                  <a:moveTo>
                    <a:pt x="0" y="447"/>
                  </a:moveTo>
                  <a:lnTo>
                    <a:pt x="0" y="447"/>
                  </a:lnTo>
                  <a:lnTo>
                    <a:pt x="1" y="433"/>
                  </a:lnTo>
                  <a:lnTo>
                    <a:pt x="3" y="419"/>
                  </a:lnTo>
                  <a:lnTo>
                    <a:pt x="4" y="405"/>
                  </a:lnTo>
                  <a:lnTo>
                    <a:pt x="6" y="391"/>
                  </a:lnTo>
                  <a:lnTo>
                    <a:pt x="7" y="376"/>
                  </a:lnTo>
                  <a:lnTo>
                    <a:pt x="9" y="363"/>
                  </a:lnTo>
                  <a:lnTo>
                    <a:pt x="10" y="348"/>
                  </a:lnTo>
                  <a:lnTo>
                    <a:pt x="11" y="334"/>
                  </a:lnTo>
                  <a:lnTo>
                    <a:pt x="12" y="320"/>
                  </a:lnTo>
                  <a:lnTo>
                    <a:pt x="14" y="306"/>
                  </a:lnTo>
                  <a:lnTo>
                    <a:pt x="14" y="292"/>
                  </a:lnTo>
                  <a:lnTo>
                    <a:pt x="16" y="278"/>
                  </a:lnTo>
                  <a:lnTo>
                    <a:pt x="16" y="264"/>
                  </a:lnTo>
                  <a:lnTo>
                    <a:pt x="17" y="250"/>
                  </a:lnTo>
                  <a:lnTo>
                    <a:pt x="17" y="236"/>
                  </a:lnTo>
                  <a:lnTo>
                    <a:pt x="17" y="222"/>
                  </a:lnTo>
                  <a:lnTo>
                    <a:pt x="18" y="207"/>
                  </a:lnTo>
                  <a:lnTo>
                    <a:pt x="18" y="194"/>
                  </a:lnTo>
                  <a:lnTo>
                    <a:pt x="18" y="179"/>
                  </a:lnTo>
                  <a:lnTo>
                    <a:pt x="18" y="165"/>
                  </a:lnTo>
                  <a:lnTo>
                    <a:pt x="17" y="152"/>
                  </a:lnTo>
                  <a:lnTo>
                    <a:pt x="17" y="137"/>
                  </a:lnTo>
                  <a:lnTo>
                    <a:pt x="16" y="124"/>
                  </a:lnTo>
                  <a:lnTo>
                    <a:pt x="15" y="111"/>
                  </a:lnTo>
                  <a:lnTo>
                    <a:pt x="14" y="97"/>
                  </a:lnTo>
                  <a:lnTo>
                    <a:pt x="13" y="82"/>
                  </a:lnTo>
                  <a:lnTo>
                    <a:pt x="11" y="69"/>
                  </a:lnTo>
                  <a:lnTo>
                    <a:pt x="9" y="56"/>
                  </a:lnTo>
                  <a:lnTo>
                    <a:pt x="7" y="42"/>
                  </a:lnTo>
                  <a:lnTo>
                    <a:pt x="5" y="28"/>
                  </a:lnTo>
                  <a:lnTo>
                    <a:pt x="2" y="15"/>
                  </a:lnTo>
                  <a:lnTo>
                    <a:pt x="0" y="2"/>
                  </a:lnTo>
                  <a:lnTo>
                    <a:pt x="5" y="0"/>
                  </a:lnTo>
                  <a:lnTo>
                    <a:pt x="7" y="13"/>
                  </a:lnTo>
                  <a:lnTo>
                    <a:pt x="11" y="27"/>
                  </a:lnTo>
                  <a:lnTo>
                    <a:pt x="12" y="40"/>
                  </a:lnTo>
                  <a:lnTo>
                    <a:pt x="14" y="55"/>
                  </a:lnTo>
                  <a:lnTo>
                    <a:pt x="16" y="68"/>
                  </a:lnTo>
                  <a:lnTo>
                    <a:pt x="18" y="81"/>
                  </a:lnTo>
                  <a:lnTo>
                    <a:pt x="19" y="95"/>
                  </a:lnTo>
                  <a:lnTo>
                    <a:pt x="20" y="109"/>
                  </a:lnTo>
                  <a:lnTo>
                    <a:pt x="21" y="123"/>
                  </a:lnTo>
                  <a:lnTo>
                    <a:pt x="22" y="137"/>
                  </a:lnTo>
                  <a:lnTo>
                    <a:pt x="22" y="152"/>
                  </a:lnTo>
                  <a:lnTo>
                    <a:pt x="23" y="165"/>
                  </a:lnTo>
                  <a:lnTo>
                    <a:pt x="23" y="179"/>
                  </a:lnTo>
                  <a:lnTo>
                    <a:pt x="23" y="194"/>
                  </a:lnTo>
                  <a:lnTo>
                    <a:pt x="23" y="207"/>
                  </a:lnTo>
                  <a:lnTo>
                    <a:pt x="22" y="222"/>
                  </a:lnTo>
                  <a:lnTo>
                    <a:pt x="22" y="236"/>
                  </a:lnTo>
                  <a:lnTo>
                    <a:pt x="22" y="250"/>
                  </a:lnTo>
                  <a:lnTo>
                    <a:pt x="21" y="264"/>
                  </a:lnTo>
                  <a:lnTo>
                    <a:pt x="21" y="279"/>
                  </a:lnTo>
                  <a:lnTo>
                    <a:pt x="19" y="293"/>
                  </a:lnTo>
                  <a:lnTo>
                    <a:pt x="19" y="307"/>
                  </a:lnTo>
                  <a:lnTo>
                    <a:pt x="17" y="321"/>
                  </a:lnTo>
                  <a:lnTo>
                    <a:pt x="16" y="335"/>
                  </a:lnTo>
                  <a:lnTo>
                    <a:pt x="15" y="349"/>
                  </a:lnTo>
                  <a:lnTo>
                    <a:pt x="14" y="363"/>
                  </a:lnTo>
                  <a:lnTo>
                    <a:pt x="12" y="377"/>
                  </a:lnTo>
                  <a:lnTo>
                    <a:pt x="11" y="392"/>
                  </a:lnTo>
                  <a:lnTo>
                    <a:pt x="9" y="405"/>
                  </a:lnTo>
                  <a:lnTo>
                    <a:pt x="8" y="420"/>
                  </a:lnTo>
                  <a:lnTo>
                    <a:pt x="6" y="434"/>
                  </a:lnTo>
                  <a:lnTo>
                    <a:pt x="5" y="447"/>
                  </a:lnTo>
                  <a:lnTo>
                    <a:pt x="4" y="450"/>
                  </a:lnTo>
                  <a:lnTo>
                    <a:pt x="2" y="450"/>
                  </a:lnTo>
                  <a:lnTo>
                    <a:pt x="1" y="449"/>
                  </a:lnTo>
                  <a:lnTo>
                    <a:pt x="0" y="447"/>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 name="Freeform 224">
              <a:extLst>
                <a:ext uri="{FF2B5EF4-FFF2-40B4-BE49-F238E27FC236}">
                  <a16:creationId xmlns:a16="http://schemas.microsoft.com/office/drawing/2014/main" id="{092B165C-0A0C-4697-B228-15C075864B9A}"/>
                </a:ext>
              </a:extLst>
            </p:cNvPr>
            <p:cNvSpPr>
              <a:spLocks/>
            </p:cNvSpPr>
            <p:nvPr/>
          </p:nvSpPr>
          <p:spPr bwMode="auto">
            <a:xfrm>
              <a:off x="3391" y="3159"/>
              <a:ext cx="28" cy="29"/>
            </a:xfrm>
            <a:custGeom>
              <a:avLst/>
              <a:gdLst>
                <a:gd name="T0" fmla="*/ 3 w 28"/>
                <a:gd name="T1" fmla="*/ 20 h 27"/>
                <a:gd name="T2" fmla="*/ 3 w 28"/>
                <a:gd name="T3" fmla="*/ 20 h 27"/>
                <a:gd name="T4" fmla="*/ 7 w 28"/>
                <a:gd name="T5" fmla="*/ 19 h 27"/>
                <a:gd name="T6" fmla="*/ 10 w 28"/>
                <a:gd name="T7" fmla="*/ 18 h 27"/>
                <a:gd name="T8" fmla="*/ 14 w 28"/>
                <a:gd name="T9" fmla="*/ 16 h 27"/>
                <a:gd name="T10" fmla="*/ 16 w 28"/>
                <a:gd name="T11" fmla="*/ 14 h 27"/>
                <a:gd name="T12" fmla="*/ 18 w 28"/>
                <a:gd name="T13" fmla="*/ 11 h 27"/>
                <a:gd name="T14" fmla="*/ 20 w 28"/>
                <a:gd name="T15" fmla="*/ 8 h 27"/>
                <a:gd name="T16" fmla="*/ 21 w 28"/>
                <a:gd name="T17" fmla="*/ 4 h 27"/>
                <a:gd name="T18" fmla="*/ 22 w 28"/>
                <a:gd name="T19" fmla="*/ 0 h 27"/>
                <a:gd name="T20" fmla="*/ 27 w 28"/>
                <a:gd name="T21" fmla="*/ 1 h 27"/>
                <a:gd name="T22" fmla="*/ 26 w 28"/>
                <a:gd name="T23" fmla="*/ 5 h 27"/>
                <a:gd name="T24" fmla="*/ 24 w 28"/>
                <a:gd name="T25" fmla="*/ 10 h 27"/>
                <a:gd name="T26" fmla="*/ 22 w 28"/>
                <a:gd name="T27" fmla="*/ 15 h 27"/>
                <a:gd name="T28" fmla="*/ 20 w 28"/>
                <a:gd name="T29" fmla="*/ 18 h 27"/>
                <a:gd name="T30" fmla="*/ 16 w 28"/>
                <a:gd name="T31" fmla="*/ 21 h 27"/>
                <a:gd name="T32" fmla="*/ 13 w 28"/>
                <a:gd name="T33" fmla="*/ 24 h 27"/>
                <a:gd name="T34" fmla="*/ 8 w 28"/>
                <a:gd name="T35" fmla="*/ 25 h 27"/>
                <a:gd name="T36" fmla="*/ 3 w 28"/>
                <a:gd name="T37" fmla="*/ 26 h 27"/>
                <a:gd name="T38" fmla="*/ 1 w 28"/>
                <a:gd name="T39" fmla="*/ 25 h 27"/>
                <a:gd name="T40" fmla="*/ 0 w 28"/>
                <a:gd name="T41" fmla="*/ 23 h 27"/>
                <a:gd name="T42" fmla="*/ 1 w 28"/>
                <a:gd name="T43" fmla="*/ 21 h 27"/>
                <a:gd name="T44" fmla="*/ 3 w 28"/>
                <a:gd name="T45" fmla="*/ 2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7">
                  <a:moveTo>
                    <a:pt x="3" y="20"/>
                  </a:moveTo>
                  <a:lnTo>
                    <a:pt x="3" y="20"/>
                  </a:lnTo>
                  <a:lnTo>
                    <a:pt x="7" y="19"/>
                  </a:lnTo>
                  <a:lnTo>
                    <a:pt x="10" y="18"/>
                  </a:lnTo>
                  <a:lnTo>
                    <a:pt x="14" y="16"/>
                  </a:lnTo>
                  <a:lnTo>
                    <a:pt x="16" y="14"/>
                  </a:lnTo>
                  <a:lnTo>
                    <a:pt x="18" y="11"/>
                  </a:lnTo>
                  <a:lnTo>
                    <a:pt x="20" y="8"/>
                  </a:lnTo>
                  <a:lnTo>
                    <a:pt x="21" y="4"/>
                  </a:lnTo>
                  <a:lnTo>
                    <a:pt x="22" y="0"/>
                  </a:lnTo>
                  <a:lnTo>
                    <a:pt x="27" y="1"/>
                  </a:lnTo>
                  <a:lnTo>
                    <a:pt x="26" y="5"/>
                  </a:lnTo>
                  <a:lnTo>
                    <a:pt x="24" y="10"/>
                  </a:lnTo>
                  <a:lnTo>
                    <a:pt x="22" y="15"/>
                  </a:lnTo>
                  <a:lnTo>
                    <a:pt x="20" y="18"/>
                  </a:lnTo>
                  <a:lnTo>
                    <a:pt x="16" y="21"/>
                  </a:lnTo>
                  <a:lnTo>
                    <a:pt x="13" y="24"/>
                  </a:lnTo>
                  <a:lnTo>
                    <a:pt x="8" y="25"/>
                  </a:lnTo>
                  <a:lnTo>
                    <a:pt x="3" y="26"/>
                  </a:lnTo>
                  <a:lnTo>
                    <a:pt x="1" y="25"/>
                  </a:lnTo>
                  <a:lnTo>
                    <a:pt x="0" y="23"/>
                  </a:lnTo>
                  <a:lnTo>
                    <a:pt x="1" y="21"/>
                  </a:lnTo>
                  <a:lnTo>
                    <a:pt x="3" y="2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7" name="Freeform 225">
              <a:extLst>
                <a:ext uri="{FF2B5EF4-FFF2-40B4-BE49-F238E27FC236}">
                  <a16:creationId xmlns:a16="http://schemas.microsoft.com/office/drawing/2014/main" id="{445A5668-6165-49DA-8700-C831C1755D9C}"/>
                </a:ext>
              </a:extLst>
            </p:cNvPr>
            <p:cNvSpPr>
              <a:spLocks/>
            </p:cNvSpPr>
            <p:nvPr/>
          </p:nvSpPr>
          <p:spPr bwMode="auto">
            <a:xfrm>
              <a:off x="2305" y="3184"/>
              <a:ext cx="1085" cy="4"/>
            </a:xfrm>
            <a:custGeom>
              <a:avLst/>
              <a:gdLst>
                <a:gd name="T0" fmla="*/ 3 w 1085"/>
                <a:gd name="T1" fmla="*/ 0 h 4"/>
                <a:gd name="T2" fmla="*/ 3 w 1085"/>
                <a:gd name="T3" fmla="*/ 0 h 4"/>
                <a:gd name="T4" fmla="*/ 1084 w 1085"/>
                <a:gd name="T5" fmla="*/ 0 h 4"/>
                <a:gd name="T6" fmla="*/ 1084 w 1085"/>
                <a:gd name="T7" fmla="*/ 3 h 4"/>
                <a:gd name="T8" fmla="*/ 3 w 1085"/>
                <a:gd name="T9" fmla="*/ 3 h 4"/>
                <a:gd name="T10" fmla="*/ 1 w 1085"/>
                <a:gd name="T11" fmla="*/ 3 h 4"/>
                <a:gd name="T12" fmla="*/ 0 w 1085"/>
                <a:gd name="T13" fmla="*/ 2 h 4"/>
                <a:gd name="T14" fmla="*/ 1 w 1085"/>
                <a:gd name="T15" fmla="*/ 0 h 4"/>
                <a:gd name="T16" fmla="*/ 3 w 1085"/>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5" h="4">
                  <a:moveTo>
                    <a:pt x="3" y="0"/>
                  </a:moveTo>
                  <a:lnTo>
                    <a:pt x="3" y="0"/>
                  </a:lnTo>
                  <a:lnTo>
                    <a:pt x="1084" y="0"/>
                  </a:lnTo>
                  <a:lnTo>
                    <a:pt x="1084" y="3"/>
                  </a:lnTo>
                  <a:lnTo>
                    <a:pt x="3" y="3"/>
                  </a:lnTo>
                  <a:lnTo>
                    <a:pt x="1" y="3"/>
                  </a:lnTo>
                  <a:lnTo>
                    <a:pt x="0" y="2"/>
                  </a:lnTo>
                  <a:lnTo>
                    <a:pt x="1" y="0"/>
                  </a:lnTo>
                  <a:lnTo>
                    <a:pt x="3"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8" name="Freeform 226">
              <a:extLst>
                <a:ext uri="{FF2B5EF4-FFF2-40B4-BE49-F238E27FC236}">
                  <a16:creationId xmlns:a16="http://schemas.microsoft.com/office/drawing/2014/main" id="{0AB4EB49-030F-4514-A438-C2BEA5801CEF}"/>
                </a:ext>
              </a:extLst>
            </p:cNvPr>
            <p:cNvSpPr>
              <a:spLocks/>
            </p:cNvSpPr>
            <p:nvPr/>
          </p:nvSpPr>
          <p:spPr bwMode="auto">
            <a:xfrm>
              <a:off x="2218" y="3155"/>
              <a:ext cx="85" cy="33"/>
            </a:xfrm>
            <a:custGeom>
              <a:avLst/>
              <a:gdLst>
                <a:gd name="T0" fmla="*/ 6 w 85"/>
                <a:gd name="T1" fmla="*/ 3 h 31"/>
                <a:gd name="T2" fmla="*/ 6 w 85"/>
                <a:gd name="T3" fmla="*/ 2 h 31"/>
                <a:gd name="T4" fmla="*/ 7 w 85"/>
                <a:gd name="T5" fmla="*/ 6 h 31"/>
                <a:gd name="T6" fmla="*/ 9 w 85"/>
                <a:gd name="T7" fmla="*/ 8 h 31"/>
                <a:gd name="T8" fmla="*/ 12 w 85"/>
                <a:gd name="T9" fmla="*/ 11 h 31"/>
                <a:gd name="T10" fmla="*/ 15 w 85"/>
                <a:gd name="T11" fmla="*/ 14 h 31"/>
                <a:gd name="T12" fmla="*/ 19 w 85"/>
                <a:gd name="T13" fmla="*/ 16 h 31"/>
                <a:gd name="T14" fmla="*/ 24 w 85"/>
                <a:gd name="T15" fmla="*/ 17 h 31"/>
                <a:gd name="T16" fmla="*/ 28 w 85"/>
                <a:gd name="T17" fmla="*/ 19 h 31"/>
                <a:gd name="T18" fmla="*/ 34 w 85"/>
                <a:gd name="T19" fmla="*/ 20 h 31"/>
                <a:gd name="T20" fmla="*/ 40 w 85"/>
                <a:gd name="T21" fmla="*/ 22 h 31"/>
                <a:gd name="T22" fmla="*/ 46 w 85"/>
                <a:gd name="T23" fmla="*/ 23 h 31"/>
                <a:gd name="T24" fmla="*/ 52 w 85"/>
                <a:gd name="T25" fmla="*/ 23 h 31"/>
                <a:gd name="T26" fmla="*/ 59 w 85"/>
                <a:gd name="T27" fmla="*/ 23 h 31"/>
                <a:gd name="T28" fmla="*/ 65 w 85"/>
                <a:gd name="T29" fmla="*/ 24 h 31"/>
                <a:gd name="T30" fmla="*/ 72 w 85"/>
                <a:gd name="T31" fmla="*/ 24 h 31"/>
                <a:gd name="T32" fmla="*/ 77 w 85"/>
                <a:gd name="T33" fmla="*/ 24 h 31"/>
                <a:gd name="T34" fmla="*/ 84 w 85"/>
                <a:gd name="T35" fmla="*/ 24 h 31"/>
                <a:gd name="T36" fmla="*/ 84 w 85"/>
                <a:gd name="T37" fmla="*/ 30 h 31"/>
                <a:gd name="T38" fmla="*/ 77 w 85"/>
                <a:gd name="T39" fmla="*/ 30 h 31"/>
                <a:gd name="T40" fmla="*/ 72 w 85"/>
                <a:gd name="T41" fmla="*/ 30 h 31"/>
                <a:gd name="T42" fmla="*/ 65 w 85"/>
                <a:gd name="T43" fmla="*/ 30 h 31"/>
                <a:gd name="T44" fmla="*/ 59 w 85"/>
                <a:gd name="T45" fmla="*/ 29 h 31"/>
                <a:gd name="T46" fmla="*/ 52 w 85"/>
                <a:gd name="T47" fmla="*/ 29 h 31"/>
                <a:gd name="T48" fmla="*/ 46 w 85"/>
                <a:gd name="T49" fmla="*/ 29 h 31"/>
                <a:gd name="T50" fmla="*/ 39 w 85"/>
                <a:gd name="T51" fmla="*/ 28 h 31"/>
                <a:gd name="T52" fmla="*/ 33 w 85"/>
                <a:gd name="T53" fmla="*/ 26 h 31"/>
                <a:gd name="T54" fmla="*/ 27 w 85"/>
                <a:gd name="T55" fmla="*/ 25 h 31"/>
                <a:gd name="T56" fmla="*/ 22 w 85"/>
                <a:gd name="T57" fmla="*/ 23 h 31"/>
                <a:gd name="T58" fmla="*/ 17 w 85"/>
                <a:gd name="T59" fmla="*/ 21 h 31"/>
                <a:gd name="T60" fmla="*/ 12 w 85"/>
                <a:gd name="T61" fmla="*/ 19 h 31"/>
                <a:gd name="T62" fmla="*/ 8 w 85"/>
                <a:gd name="T63" fmla="*/ 16 h 31"/>
                <a:gd name="T64" fmla="*/ 5 w 85"/>
                <a:gd name="T65" fmla="*/ 13 h 31"/>
                <a:gd name="T66" fmla="*/ 2 w 85"/>
                <a:gd name="T67" fmla="*/ 8 h 31"/>
                <a:gd name="T68" fmla="*/ 0 w 85"/>
                <a:gd name="T69" fmla="*/ 4 h 31"/>
                <a:gd name="T70" fmla="*/ 1 w 85"/>
                <a:gd name="T71" fmla="*/ 2 h 31"/>
                <a:gd name="T72" fmla="*/ 2 w 85"/>
                <a:gd name="T73" fmla="*/ 0 h 31"/>
                <a:gd name="T74" fmla="*/ 5 w 85"/>
                <a:gd name="T75" fmla="*/ 1 h 31"/>
                <a:gd name="T76" fmla="*/ 6 w 85"/>
                <a:gd name="T77" fmla="*/ 2 h 31"/>
                <a:gd name="T78" fmla="*/ 6 w 85"/>
                <a:gd name="T79"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 h="31">
                  <a:moveTo>
                    <a:pt x="6" y="3"/>
                  </a:moveTo>
                  <a:lnTo>
                    <a:pt x="6" y="2"/>
                  </a:lnTo>
                  <a:lnTo>
                    <a:pt x="7" y="6"/>
                  </a:lnTo>
                  <a:lnTo>
                    <a:pt x="9" y="8"/>
                  </a:lnTo>
                  <a:lnTo>
                    <a:pt x="12" y="11"/>
                  </a:lnTo>
                  <a:lnTo>
                    <a:pt x="15" y="14"/>
                  </a:lnTo>
                  <a:lnTo>
                    <a:pt x="19" y="16"/>
                  </a:lnTo>
                  <a:lnTo>
                    <a:pt x="24" y="17"/>
                  </a:lnTo>
                  <a:lnTo>
                    <a:pt x="28" y="19"/>
                  </a:lnTo>
                  <a:lnTo>
                    <a:pt x="34" y="20"/>
                  </a:lnTo>
                  <a:lnTo>
                    <a:pt x="40" y="22"/>
                  </a:lnTo>
                  <a:lnTo>
                    <a:pt x="46" y="23"/>
                  </a:lnTo>
                  <a:lnTo>
                    <a:pt x="52" y="23"/>
                  </a:lnTo>
                  <a:lnTo>
                    <a:pt x="59" y="23"/>
                  </a:lnTo>
                  <a:lnTo>
                    <a:pt x="65" y="24"/>
                  </a:lnTo>
                  <a:lnTo>
                    <a:pt x="72" y="24"/>
                  </a:lnTo>
                  <a:lnTo>
                    <a:pt x="77" y="24"/>
                  </a:lnTo>
                  <a:lnTo>
                    <a:pt x="84" y="24"/>
                  </a:lnTo>
                  <a:lnTo>
                    <a:pt x="84" y="30"/>
                  </a:lnTo>
                  <a:lnTo>
                    <a:pt x="77" y="30"/>
                  </a:lnTo>
                  <a:lnTo>
                    <a:pt x="72" y="30"/>
                  </a:lnTo>
                  <a:lnTo>
                    <a:pt x="65" y="30"/>
                  </a:lnTo>
                  <a:lnTo>
                    <a:pt x="59" y="29"/>
                  </a:lnTo>
                  <a:lnTo>
                    <a:pt x="52" y="29"/>
                  </a:lnTo>
                  <a:lnTo>
                    <a:pt x="46" y="29"/>
                  </a:lnTo>
                  <a:lnTo>
                    <a:pt x="39" y="28"/>
                  </a:lnTo>
                  <a:lnTo>
                    <a:pt x="33" y="26"/>
                  </a:lnTo>
                  <a:lnTo>
                    <a:pt x="27" y="25"/>
                  </a:lnTo>
                  <a:lnTo>
                    <a:pt x="22" y="23"/>
                  </a:lnTo>
                  <a:lnTo>
                    <a:pt x="17" y="21"/>
                  </a:lnTo>
                  <a:lnTo>
                    <a:pt x="12" y="19"/>
                  </a:lnTo>
                  <a:lnTo>
                    <a:pt x="8" y="16"/>
                  </a:lnTo>
                  <a:lnTo>
                    <a:pt x="5" y="13"/>
                  </a:lnTo>
                  <a:lnTo>
                    <a:pt x="2" y="8"/>
                  </a:lnTo>
                  <a:lnTo>
                    <a:pt x="0" y="4"/>
                  </a:lnTo>
                  <a:lnTo>
                    <a:pt x="1" y="2"/>
                  </a:lnTo>
                  <a:lnTo>
                    <a:pt x="2" y="0"/>
                  </a:lnTo>
                  <a:lnTo>
                    <a:pt x="5" y="1"/>
                  </a:lnTo>
                  <a:lnTo>
                    <a:pt x="6" y="2"/>
                  </a:lnTo>
                  <a:lnTo>
                    <a:pt x="6" y="3"/>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9" name="Freeform 227">
              <a:extLst>
                <a:ext uri="{FF2B5EF4-FFF2-40B4-BE49-F238E27FC236}">
                  <a16:creationId xmlns:a16="http://schemas.microsoft.com/office/drawing/2014/main" id="{2F47A7DE-4727-4D69-BB51-431DA386DC8A}"/>
                </a:ext>
              </a:extLst>
            </p:cNvPr>
            <p:cNvSpPr>
              <a:spLocks/>
            </p:cNvSpPr>
            <p:nvPr/>
          </p:nvSpPr>
          <p:spPr bwMode="auto">
            <a:xfrm>
              <a:off x="2043" y="2406"/>
              <a:ext cx="228" cy="246"/>
            </a:xfrm>
            <a:custGeom>
              <a:avLst/>
              <a:gdLst>
                <a:gd name="T0" fmla="*/ 226 w 228"/>
                <a:gd name="T1" fmla="*/ 6 h 231"/>
                <a:gd name="T2" fmla="*/ 226 w 228"/>
                <a:gd name="T3" fmla="*/ 6 h 231"/>
                <a:gd name="T4" fmla="*/ 4 w 228"/>
                <a:gd name="T5" fmla="*/ 230 h 231"/>
                <a:gd name="T6" fmla="*/ 0 w 228"/>
                <a:gd name="T7" fmla="*/ 225 h 231"/>
                <a:gd name="T8" fmla="*/ 222 w 228"/>
                <a:gd name="T9" fmla="*/ 1 h 231"/>
                <a:gd name="T10" fmla="*/ 222 w 228"/>
                <a:gd name="T11" fmla="*/ 0 h 231"/>
                <a:gd name="T12" fmla="*/ 222 w 228"/>
                <a:gd name="T13" fmla="*/ 1 h 231"/>
                <a:gd name="T14" fmla="*/ 224 w 228"/>
                <a:gd name="T15" fmla="*/ 0 h 231"/>
                <a:gd name="T16" fmla="*/ 226 w 228"/>
                <a:gd name="T17" fmla="*/ 1 h 231"/>
                <a:gd name="T18" fmla="*/ 227 w 228"/>
                <a:gd name="T19" fmla="*/ 3 h 231"/>
                <a:gd name="T20" fmla="*/ 226 w 228"/>
                <a:gd name="T21" fmla="*/ 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231">
                  <a:moveTo>
                    <a:pt x="226" y="6"/>
                  </a:moveTo>
                  <a:lnTo>
                    <a:pt x="226" y="6"/>
                  </a:lnTo>
                  <a:lnTo>
                    <a:pt x="4" y="230"/>
                  </a:lnTo>
                  <a:lnTo>
                    <a:pt x="0" y="225"/>
                  </a:lnTo>
                  <a:lnTo>
                    <a:pt x="222" y="1"/>
                  </a:lnTo>
                  <a:lnTo>
                    <a:pt x="222" y="0"/>
                  </a:lnTo>
                  <a:lnTo>
                    <a:pt x="222" y="1"/>
                  </a:lnTo>
                  <a:lnTo>
                    <a:pt x="224" y="0"/>
                  </a:lnTo>
                  <a:lnTo>
                    <a:pt x="226" y="1"/>
                  </a:lnTo>
                  <a:lnTo>
                    <a:pt x="227" y="3"/>
                  </a:lnTo>
                  <a:lnTo>
                    <a:pt x="226" y="6"/>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0" name="Freeform 228">
              <a:extLst>
                <a:ext uri="{FF2B5EF4-FFF2-40B4-BE49-F238E27FC236}">
                  <a16:creationId xmlns:a16="http://schemas.microsoft.com/office/drawing/2014/main" id="{574FCAF9-E53F-4877-91FE-6C33024AD781}"/>
                </a:ext>
              </a:extLst>
            </p:cNvPr>
            <p:cNvSpPr>
              <a:spLocks/>
            </p:cNvSpPr>
            <p:nvPr/>
          </p:nvSpPr>
          <p:spPr bwMode="auto">
            <a:xfrm>
              <a:off x="2270" y="2368"/>
              <a:ext cx="117" cy="41"/>
            </a:xfrm>
            <a:custGeom>
              <a:avLst/>
              <a:gdLst>
                <a:gd name="T0" fmla="*/ 113 w 117"/>
                <a:gd name="T1" fmla="*/ 6 h 39"/>
                <a:gd name="T2" fmla="*/ 114 w 117"/>
                <a:gd name="T3" fmla="*/ 6 h 39"/>
                <a:gd name="T4" fmla="*/ 105 w 117"/>
                <a:gd name="T5" fmla="*/ 7 h 39"/>
                <a:gd name="T6" fmla="*/ 97 w 117"/>
                <a:gd name="T7" fmla="*/ 8 h 39"/>
                <a:gd name="T8" fmla="*/ 89 w 117"/>
                <a:gd name="T9" fmla="*/ 9 h 39"/>
                <a:gd name="T10" fmla="*/ 81 w 117"/>
                <a:gd name="T11" fmla="*/ 10 h 39"/>
                <a:gd name="T12" fmla="*/ 73 w 117"/>
                <a:gd name="T13" fmla="*/ 11 h 39"/>
                <a:gd name="T14" fmla="*/ 66 w 117"/>
                <a:gd name="T15" fmla="*/ 12 h 39"/>
                <a:gd name="T16" fmla="*/ 58 w 117"/>
                <a:gd name="T17" fmla="*/ 14 h 39"/>
                <a:gd name="T18" fmla="*/ 52 w 117"/>
                <a:gd name="T19" fmla="*/ 16 h 39"/>
                <a:gd name="T20" fmla="*/ 44 w 117"/>
                <a:gd name="T21" fmla="*/ 18 h 39"/>
                <a:gd name="T22" fmla="*/ 38 w 117"/>
                <a:gd name="T23" fmla="*/ 20 h 39"/>
                <a:gd name="T24" fmla="*/ 32 w 117"/>
                <a:gd name="T25" fmla="*/ 22 h 39"/>
                <a:gd name="T26" fmla="*/ 26 w 117"/>
                <a:gd name="T27" fmla="*/ 25 h 39"/>
                <a:gd name="T28" fmla="*/ 19 w 117"/>
                <a:gd name="T29" fmla="*/ 28 h 39"/>
                <a:gd name="T30" fmla="*/ 13 w 117"/>
                <a:gd name="T31" fmla="*/ 31 h 39"/>
                <a:gd name="T32" fmla="*/ 9 w 117"/>
                <a:gd name="T33" fmla="*/ 35 h 39"/>
                <a:gd name="T34" fmla="*/ 4 w 117"/>
                <a:gd name="T35" fmla="*/ 38 h 39"/>
                <a:gd name="T36" fmla="*/ 0 w 117"/>
                <a:gd name="T37" fmla="*/ 33 h 39"/>
                <a:gd name="T38" fmla="*/ 5 w 117"/>
                <a:gd name="T39" fmla="*/ 29 h 39"/>
                <a:gd name="T40" fmla="*/ 11 w 117"/>
                <a:gd name="T41" fmla="*/ 26 h 39"/>
                <a:gd name="T42" fmla="*/ 17 w 117"/>
                <a:gd name="T43" fmla="*/ 22 h 39"/>
                <a:gd name="T44" fmla="*/ 23 w 117"/>
                <a:gd name="T45" fmla="*/ 19 h 39"/>
                <a:gd name="T46" fmla="*/ 30 w 117"/>
                <a:gd name="T47" fmla="*/ 16 h 39"/>
                <a:gd name="T48" fmla="*/ 36 w 117"/>
                <a:gd name="T49" fmla="*/ 14 h 39"/>
                <a:gd name="T50" fmla="*/ 43 w 117"/>
                <a:gd name="T51" fmla="*/ 12 h 39"/>
                <a:gd name="T52" fmla="*/ 50 w 117"/>
                <a:gd name="T53" fmla="*/ 10 h 39"/>
                <a:gd name="T54" fmla="*/ 57 w 117"/>
                <a:gd name="T55" fmla="*/ 8 h 39"/>
                <a:gd name="T56" fmla="*/ 65 w 117"/>
                <a:gd name="T57" fmla="*/ 6 h 39"/>
                <a:gd name="T58" fmla="*/ 72 w 117"/>
                <a:gd name="T59" fmla="*/ 5 h 39"/>
                <a:gd name="T60" fmla="*/ 80 w 117"/>
                <a:gd name="T61" fmla="*/ 3 h 39"/>
                <a:gd name="T62" fmla="*/ 88 w 117"/>
                <a:gd name="T63" fmla="*/ 2 h 39"/>
                <a:gd name="T64" fmla="*/ 96 w 117"/>
                <a:gd name="T65" fmla="*/ 2 h 39"/>
                <a:gd name="T66" fmla="*/ 104 w 117"/>
                <a:gd name="T67" fmla="*/ 1 h 39"/>
                <a:gd name="T68" fmla="*/ 113 w 117"/>
                <a:gd name="T69" fmla="*/ 0 h 39"/>
                <a:gd name="T70" fmla="*/ 115 w 117"/>
                <a:gd name="T71" fmla="*/ 1 h 39"/>
                <a:gd name="T72" fmla="*/ 116 w 117"/>
                <a:gd name="T73" fmla="*/ 2 h 39"/>
                <a:gd name="T74" fmla="*/ 116 w 117"/>
                <a:gd name="T75" fmla="*/ 5 h 39"/>
                <a:gd name="T76" fmla="*/ 114 w 117"/>
                <a:gd name="T77" fmla="*/ 6 h 39"/>
                <a:gd name="T78" fmla="*/ 113 w 117"/>
                <a:gd name="T79" fmla="*/ 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7" h="39">
                  <a:moveTo>
                    <a:pt x="113" y="6"/>
                  </a:moveTo>
                  <a:lnTo>
                    <a:pt x="114" y="6"/>
                  </a:lnTo>
                  <a:lnTo>
                    <a:pt x="105" y="7"/>
                  </a:lnTo>
                  <a:lnTo>
                    <a:pt x="97" y="8"/>
                  </a:lnTo>
                  <a:lnTo>
                    <a:pt x="89" y="9"/>
                  </a:lnTo>
                  <a:lnTo>
                    <a:pt x="81" y="10"/>
                  </a:lnTo>
                  <a:lnTo>
                    <a:pt x="73" y="11"/>
                  </a:lnTo>
                  <a:lnTo>
                    <a:pt x="66" y="12"/>
                  </a:lnTo>
                  <a:lnTo>
                    <a:pt x="58" y="14"/>
                  </a:lnTo>
                  <a:lnTo>
                    <a:pt x="52" y="16"/>
                  </a:lnTo>
                  <a:lnTo>
                    <a:pt x="44" y="18"/>
                  </a:lnTo>
                  <a:lnTo>
                    <a:pt x="38" y="20"/>
                  </a:lnTo>
                  <a:lnTo>
                    <a:pt x="32" y="22"/>
                  </a:lnTo>
                  <a:lnTo>
                    <a:pt x="26" y="25"/>
                  </a:lnTo>
                  <a:lnTo>
                    <a:pt x="19" y="28"/>
                  </a:lnTo>
                  <a:lnTo>
                    <a:pt x="13" y="31"/>
                  </a:lnTo>
                  <a:lnTo>
                    <a:pt x="9" y="35"/>
                  </a:lnTo>
                  <a:lnTo>
                    <a:pt x="4" y="38"/>
                  </a:lnTo>
                  <a:lnTo>
                    <a:pt x="0" y="33"/>
                  </a:lnTo>
                  <a:lnTo>
                    <a:pt x="5" y="29"/>
                  </a:lnTo>
                  <a:lnTo>
                    <a:pt x="11" y="26"/>
                  </a:lnTo>
                  <a:lnTo>
                    <a:pt x="17" y="22"/>
                  </a:lnTo>
                  <a:lnTo>
                    <a:pt x="23" y="19"/>
                  </a:lnTo>
                  <a:lnTo>
                    <a:pt x="30" y="16"/>
                  </a:lnTo>
                  <a:lnTo>
                    <a:pt x="36" y="14"/>
                  </a:lnTo>
                  <a:lnTo>
                    <a:pt x="43" y="12"/>
                  </a:lnTo>
                  <a:lnTo>
                    <a:pt x="50" y="10"/>
                  </a:lnTo>
                  <a:lnTo>
                    <a:pt x="57" y="8"/>
                  </a:lnTo>
                  <a:lnTo>
                    <a:pt x="65" y="6"/>
                  </a:lnTo>
                  <a:lnTo>
                    <a:pt x="72" y="5"/>
                  </a:lnTo>
                  <a:lnTo>
                    <a:pt x="80" y="3"/>
                  </a:lnTo>
                  <a:lnTo>
                    <a:pt x="88" y="2"/>
                  </a:lnTo>
                  <a:lnTo>
                    <a:pt x="96" y="2"/>
                  </a:lnTo>
                  <a:lnTo>
                    <a:pt x="104" y="1"/>
                  </a:lnTo>
                  <a:lnTo>
                    <a:pt x="113" y="0"/>
                  </a:lnTo>
                  <a:lnTo>
                    <a:pt x="115" y="1"/>
                  </a:lnTo>
                  <a:lnTo>
                    <a:pt x="116" y="2"/>
                  </a:lnTo>
                  <a:lnTo>
                    <a:pt x="116" y="5"/>
                  </a:lnTo>
                  <a:lnTo>
                    <a:pt x="114" y="6"/>
                  </a:lnTo>
                  <a:lnTo>
                    <a:pt x="113" y="6"/>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1" name="Freeform 229">
              <a:extLst>
                <a:ext uri="{FF2B5EF4-FFF2-40B4-BE49-F238E27FC236}">
                  <a16:creationId xmlns:a16="http://schemas.microsoft.com/office/drawing/2014/main" id="{22D48C2B-9471-4FD2-883F-54A1844D3DC6}"/>
                </a:ext>
              </a:extLst>
            </p:cNvPr>
            <p:cNvSpPr>
              <a:spLocks/>
            </p:cNvSpPr>
            <p:nvPr/>
          </p:nvSpPr>
          <p:spPr bwMode="auto">
            <a:xfrm>
              <a:off x="2387" y="2352"/>
              <a:ext cx="574" cy="18"/>
            </a:xfrm>
            <a:custGeom>
              <a:avLst/>
              <a:gdLst>
                <a:gd name="T0" fmla="*/ 570 w 574"/>
                <a:gd name="T1" fmla="*/ 12 h 17"/>
                <a:gd name="T2" fmla="*/ 534 w 574"/>
                <a:gd name="T3" fmla="*/ 10 h 17"/>
                <a:gd name="T4" fmla="*/ 499 w 574"/>
                <a:gd name="T5" fmla="*/ 8 h 17"/>
                <a:gd name="T6" fmla="*/ 464 w 574"/>
                <a:gd name="T7" fmla="*/ 7 h 17"/>
                <a:gd name="T8" fmla="*/ 428 w 574"/>
                <a:gd name="T9" fmla="*/ 6 h 17"/>
                <a:gd name="T10" fmla="*/ 392 w 574"/>
                <a:gd name="T11" fmla="*/ 6 h 17"/>
                <a:gd name="T12" fmla="*/ 356 w 574"/>
                <a:gd name="T13" fmla="*/ 6 h 17"/>
                <a:gd name="T14" fmla="*/ 321 w 574"/>
                <a:gd name="T15" fmla="*/ 6 h 17"/>
                <a:gd name="T16" fmla="*/ 285 w 574"/>
                <a:gd name="T17" fmla="*/ 6 h 17"/>
                <a:gd name="T18" fmla="*/ 250 w 574"/>
                <a:gd name="T19" fmla="*/ 7 h 17"/>
                <a:gd name="T20" fmla="*/ 215 w 574"/>
                <a:gd name="T21" fmla="*/ 8 h 17"/>
                <a:gd name="T22" fmla="*/ 179 w 574"/>
                <a:gd name="T23" fmla="*/ 9 h 17"/>
                <a:gd name="T24" fmla="*/ 143 w 574"/>
                <a:gd name="T25" fmla="*/ 10 h 17"/>
                <a:gd name="T26" fmla="*/ 108 w 574"/>
                <a:gd name="T27" fmla="*/ 12 h 17"/>
                <a:gd name="T28" fmla="*/ 72 w 574"/>
                <a:gd name="T29" fmla="*/ 13 h 17"/>
                <a:gd name="T30" fmla="*/ 36 w 574"/>
                <a:gd name="T31" fmla="*/ 15 h 17"/>
                <a:gd name="T32" fmla="*/ 0 w 574"/>
                <a:gd name="T33" fmla="*/ 16 h 17"/>
                <a:gd name="T34" fmla="*/ 18 w 574"/>
                <a:gd name="T35" fmla="*/ 10 h 17"/>
                <a:gd name="T36" fmla="*/ 54 w 574"/>
                <a:gd name="T37" fmla="*/ 8 h 17"/>
                <a:gd name="T38" fmla="*/ 90 w 574"/>
                <a:gd name="T39" fmla="*/ 7 h 17"/>
                <a:gd name="T40" fmla="*/ 125 w 574"/>
                <a:gd name="T41" fmla="*/ 5 h 17"/>
                <a:gd name="T42" fmla="*/ 161 w 574"/>
                <a:gd name="T43" fmla="*/ 4 h 17"/>
                <a:gd name="T44" fmla="*/ 197 w 574"/>
                <a:gd name="T45" fmla="*/ 3 h 17"/>
                <a:gd name="T46" fmla="*/ 233 w 574"/>
                <a:gd name="T47" fmla="*/ 2 h 17"/>
                <a:gd name="T48" fmla="*/ 268 w 574"/>
                <a:gd name="T49" fmla="*/ 1 h 17"/>
                <a:gd name="T50" fmla="*/ 304 w 574"/>
                <a:gd name="T51" fmla="*/ 1 h 17"/>
                <a:gd name="T52" fmla="*/ 339 w 574"/>
                <a:gd name="T53" fmla="*/ 0 h 17"/>
                <a:gd name="T54" fmla="*/ 375 w 574"/>
                <a:gd name="T55" fmla="*/ 0 h 17"/>
                <a:gd name="T56" fmla="*/ 410 w 574"/>
                <a:gd name="T57" fmla="*/ 0 h 17"/>
                <a:gd name="T58" fmla="*/ 445 w 574"/>
                <a:gd name="T59" fmla="*/ 1 h 17"/>
                <a:gd name="T60" fmla="*/ 481 w 574"/>
                <a:gd name="T61" fmla="*/ 2 h 17"/>
                <a:gd name="T62" fmla="*/ 516 w 574"/>
                <a:gd name="T63" fmla="*/ 3 h 17"/>
                <a:gd name="T64" fmla="*/ 552 w 574"/>
                <a:gd name="T65" fmla="*/ 5 h 17"/>
                <a:gd name="T66" fmla="*/ 572 w 574"/>
                <a:gd name="T67" fmla="*/ 7 h 17"/>
                <a:gd name="T68" fmla="*/ 572 w 574"/>
                <a:gd name="T69" fmla="*/ 11 h 17"/>
                <a:gd name="T70" fmla="*/ 569 w 574"/>
                <a:gd name="T71"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4" h="17">
                  <a:moveTo>
                    <a:pt x="569" y="12"/>
                  </a:moveTo>
                  <a:lnTo>
                    <a:pt x="570" y="12"/>
                  </a:lnTo>
                  <a:lnTo>
                    <a:pt x="552" y="10"/>
                  </a:lnTo>
                  <a:lnTo>
                    <a:pt x="534" y="10"/>
                  </a:lnTo>
                  <a:lnTo>
                    <a:pt x="516" y="9"/>
                  </a:lnTo>
                  <a:lnTo>
                    <a:pt x="499" y="8"/>
                  </a:lnTo>
                  <a:lnTo>
                    <a:pt x="481" y="8"/>
                  </a:lnTo>
                  <a:lnTo>
                    <a:pt x="464" y="7"/>
                  </a:lnTo>
                  <a:lnTo>
                    <a:pt x="445" y="7"/>
                  </a:lnTo>
                  <a:lnTo>
                    <a:pt x="428" y="6"/>
                  </a:lnTo>
                  <a:lnTo>
                    <a:pt x="410" y="6"/>
                  </a:lnTo>
                  <a:lnTo>
                    <a:pt x="392" y="6"/>
                  </a:lnTo>
                  <a:lnTo>
                    <a:pt x="375" y="6"/>
                  </a:lnTo>
                  <a:lnTo>
                    <a:pt x="356" y="6"/>
                  </a:lnTo>
                  <a:lnTo>
                    <a:pt x="339" y="6"/>
                  </a:lnTo>
                  <a:lnTo>
                    <a:pt x="321" y="6"/>
                  </a:lnTo>
                  <a:lnTo>
                    <a:pt x="304" y="6"/>
                  </a:lnTo>
                  <a:lnTo>
                    <a:pt x="285" y="6"/>
                  </a:lnTo>
                  <a:lnTo>
                    <a:pt x="268" y="7"/>
                  </a:lnTo>
                  <a:lnTo>
                    <a:pt x="250" y="7"/>
                  </a:lnTo>
                  <a:lnTo>
                    <a:pt x="233" y="8"/>
                  </a:lnTo>
                  <a:lnTo>
                    <a:pt x="215" y="8"/>
                  </a:lnTo>
                  <a:lnTo>
                    <a:pt x="197" y="8"/>
                  </a:lnTo>
                  <a:lnTo>
                    <a:pt x="179" y="9"/>
                  </a:lnTo>
                  <a:lnTo>
                    <a:pt x="161" y="10"/>
                  </a:lnTo>
                  <a:lnTo>
                    <a:pt x="143" y="10"/>
                  </a:lnTo>
                  <a:lnTo>
                    <a:pt x="125" y="10"/>
                  </a:lnTo>
                  <a:lnTo>
                    <a:pt x="108" y="12"/>
                  </a:lnTo>
                  <a:lnTo>
                    <a:pt x="90" y="13"/>
                  </a:lnTo>
                  <a:lnTo>
                    <a:pt x="72" y="13"/>
                  </a:lnTo>
                  <a:lnTo>
                    <a:pt x="54" y="13"/>
                  </a:lnTo>
                  <a:lnTo>
                    <a:pt x="36" y="15"/>
                  </a:lnTo>
                  <a:lnTo>
                    <a:pt x="18" y="15"/>
                  </a:lnTo>
                  <a:lnTo>
                    <a:pt x="0" y="16"/>
                  </a:lnTo>
                  <a:lnTo>
                    <a:pt x="0" y="10"/>
                  </a:lnTo>
                  <a:lnTo>
                    <a:pt x="18" y="10"/>
                  </a:lnTo>
                  <a:lnTo>
                    <a:pt x="36" y="9"/>
                  </a:lnTo>
                  <a:lnTo>
                    <a:pt x="54" y="8"/>
                  </a:lnTo>
                  <a:lnTo>
                    <a:pt x="72" y="8"/>
                  </a:lnTo>
                  <a:lnTo>
                    <a:pt x="90" y="7"/>
                  </a:lnTo>
                  <a:lnTo>
                    <a:pt x="108" y="6"/>
                  </a:lnTo>
                  <a:lnTo>
                    <a:pt x="125" y="5"/>
                  </a:lnTo>
                  <a:lnTo>
                    <a:pt x="143" y="5"/>
                  </a:lnTo>
                  <a:lnTo>
                    <a:pt x="161" y="4"/>
                  </a:lnTo>
                  <a:lnTo>
                    <a:pt x="179" y="3"/>
                  </a:lnTo>
                  <a:lnTo>
                    <a:pt x="197" y="3"/>
                  </a:lnTo>
                  <a:lnTo>
                    <a:pt x="215" y="2"/>
                  </a:lnTo>
                  <a:lnTo>
                    <a:pt x="233" y="2"/>
                  </a:lnTo>
                  <a:lnTo>
                    <a:pt x="250" y="1"/>
                  </a:lnTo>
                  <a:lnTo>
                    <a:pt x="268" y="1"/>
                  </a:lnTo>
                  <a:lnTo>
                    <a:pt x="285" y="1"/>
                  </a:lnTo>
                  <a:lnTo>
                    <a:pt x="304" y="1"/>
                  </a:lnTo>
                  <a:lnTo>
                    <a:pt x="321" y="0"/>
                  </a:lnTo>
                  <a:lnTo>
                    <a:pt x="339" y="0"/>
                  </a:lnTo>
                  <a:lnTo>
                    <a:pt x="356" y="0"/>
                  </a:lnTo>
                  <a:lnTo>
                    <a:pt x="375" y="0"/>
                  </a:lnTo>
                  <a:lnTo>
                    <a:pt x="392" y="0"/>
                  </a:lnTo>
                  <a:lnTo>
                    <a:pt x="410" y="0"/>
                  </a:lnTo>
                  <a:lnTo>
                    <a:pt x="428" y="1"/>
                  </a:lnTo>
                  <a:lnTo>
                    <a:pt x="445" y="1"/>
                  </a:lnTo>
                  <a:lnTo>
                    <a:pt x="464" y="1"/>
                  </a:lnTo>
                  <a:lnTo>
                    <a:pt x="481" y="2"/>
                  </a:lnTo>
                  <a:lnTo>
                    <a:pt x="499" y="3"/>
                  </a:lnTo>
                  <a:lnTo>
                    <a:pt x="516" y="3"/>
                  </a:lnTo>
                  <a:lnTo>
                    <a:pt x="534" y="4"/>
                  </a:lnTo>
                  <a:lnTo>
                    <a:pt x="552" y="5"/>
                  </a:lnTo>
                  <a:lnTo>
                    <a:pt x="570" y="6"/>
                  </a:lnTo>
                  <a:lnTo>
                    <a:pt x="572" y="7"/>
                  </a:lnTo>
                  <a:lnTo>
                    <a:pt x="573" y="9"/>
                  </a:lnTo>
                  <a:lnTo>
                    <a:pt x="572" y="11"/>
                  </a:lnTo>
                  <a:lnTo>
                    <a:pt x="570" y="12"/>
                  </a:lnTo>
                  <a:lnTo>
                    <a:pt x="569" y="12"/>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2" name="Freeform 230">
              <a:extLst>
                <a:ext uri="{FF2B5EF4-FFF2-40B4-BE49-F238E27FC236}">
                  <a16:creationId xmlns:a16="http://schemas.microsoft.com/office/drawing/2014/main" id="{F51F913A-2E2A-4D9D-AD2D-6BF41675BDFE}"/>
                </a:ext>
              </a:extLst>
            </p:cNvPr>
            <p:cNvSpPr>
              <a:spLocks/>
            </p:cNvSpPr>
            <p:nvPr/>
          </p:nvSpPr>
          <p:spPr bwMode="auto">
            <a:xfrm>
              <a:off x="2961" y="2362"/>
              <a:ext cx="50" cy="18"/>
            </a:xfrm>
            <a:custGeom>
              <a:avLst/>
              <a:gdLst>
                <a:gd name="T0" fmla="*/ 45 w 50"/>
                <a:gd name="T1" fmla="*/ 15 h 17"/>
                <a:gd name="T2" fmla="*/ 46 w 50"/>
                <a:gd name="T3" fmla="*/ 16 h 17"/>
                <a:gd name="T4" fmla="*/ 40 w 50"/>
                <a:gd name="T5" fmla="*/ 14 h 17"/>
                <a:gd name="T6" fmla="*/ 35 w 50"/>
                <a:gd name="T7" fmla="*/ 13 h 17"/>
                <a:gd name="T8" fmla="*/ 29 w 50"/>
                <a:gd name="T9" fmla="*/ 11 h 17"/>
                <a:gd name="T10" fmla="*/ 23 w 50"/>
                <a:gd name="T11" fmla="*/ 10 h 17"/>
                <a:gd name="T12" fmla="*/ 18 w 50"/>
                <a:gd name="T13" fmla="*/ 8 h 17"/>
                <a:gd name="T14" fmla="*/ 12 w 50"/>
                <a:gd name="T15" fmla="*/ 6 h 17"/>
                <a:gd name="T16" fmla="*/ 6 w 50"/>
                <a:gd name="T17" fmla="*/ 6 h 17"/>
                <a:gd name="T18" fmla="*/ 0 w 50"/>
                <a:gd name="T19" fmla="*/ 5 h 17"/>
                <a:gd name="T20" fmla="*/ 1 w 50"/>
                <a:gd name="T21" fmla="*/ 0 h 17"/>
                <a:gd name="T22" fmla="*/ 7 w 50"/>
                <a:gd name="T23" fmla="*/ 1 h 17"/>
                <a:gd name="T24" fmla="*/ 13 w 50"/>
                <a:gd name="T25" fmla="*/ 1 h 17"/>
                <a:gd name="T26" fmla="*/ 19 w 50"/>
                <a:gd name="T27" fmla="*/ 3 h 17"/>
                <a:gd name="T28" fmla="*/ 25 w 50"/>
                <a:gd name="T29" fmla="*/ 4 h 17"/>
                <a:gd name="T30" fmla="*/ 31 w 50"/>
                <a:gd name="T31" fmla="*/ 6 h 17"/>
                <a:gd name="T32" fmla="*/ 37 w 50"/>
                <a:gd name="T33" fmla="*/ 8 h 17"/>
                <a:gd name="T34" fmla="*/ 41 w 50"/>
                <a:gd name="T35" fmla="*/ 9 h 17"/>
                <a:gd name="T36" fmla="*/ 47 w 50"/>
                <a:gd name="T37" fmla="*/ 11 h 17"/>
                <a:gd name="T38" fmla="*/ 48 w 50"/>
                <a:gd name="T39" fmla="*/ 11 h 17"/>
                <a:gd name="T40" fmla="*/ 47 w 50"/>
                <a:gd name="T41" fmla="*/ 11 h 17"/>
                <a:gd name="T42" fmla="*/ 49 w 50"/>
                <a:gd name="T43" fmla="*/ 12 h 17"/>
                <a:gd name="T44" fmla="*/ 49 w 50"/>
                <a:gd name="T45" fmla="*/ 13 h 17"/>
                <a:gd name="T46" fmla="*/ 48 w 50"/>
                <a:gd name="T47" fmla="*/ 15 h 17"/>
                <a:gd name="T48" fmla="*/ 46 w 50"/>
                <a:gd name="T49" fmla="*/ 16 h 17"/>
                <a:gd name="T50" fmla="*/ 45 w 50"/>
                <a:gd name="T51"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7">
                  <a:moveTo>
                    <a:pt x="45" y="15"/>
                  </a:moveTo>
                  <a:lnTo>
                    <a:pt x="46" y="16"/>
                  </a:lnTo>
                  <a:lnTo>
                    <a:pt x="40" y="14"/>
                  </a:lnTo>
                  <a:lnTo>
                    <a:pt x="35" y="13"/>
                  </a:lnTo>
                  <a:lnTo>
                    <a:pt x="29" y="11"/>
                  </a:lnTo>
                  <a:lnTo>
                    <a:pt x="23" y="10"/>
                  </a:lnTo>
                  <a:lnTo>
                    <a:pt x="18" y="8"/>
                  </a:lnTo>
                  <a:lnTo>
                    <a:pt x="12" y="6"/>
                  </a:lnTo>
                  <a:lnTo>
                    <a:pt x="6" y="6"/>
                  </a:lnTo>
                  <a:lnTo>
                    <a:pt x="0" y="5"/>
                  </a:lnTo>
                  <a:lnTo>
                    <a:pt x="1" y="0"/>
                  </a:lnTo>
                  <a:lnTo>
                    <a:pt x="7" y="1"/>
                  </a:lnTo>
                  <a:lnTo>
                    <a:pt x="13" y="1"/>
                  </a:lnTo>
                  <a:lnTo>
                    <a:pt x="19" y="3"/>
                  </a:lnTo>
                  <a:lnTo>
                    <a:pt x="25" y="4"/>
                  </a:lnTo>
                  <a:lnTo>
                    <a:pt x="31" y="6"/>
                  </a:lnTo>
                  <a:lnTo>
                    <a:pt x="37" y="8"/>
                  </a:lnTo>
                  <a:lnTo>
                    <a:pt x="41" y="9"/>
                  </a:lnTo>
                  <a:lnTo>
                    <a:pt x="47" y="11"/>
                  </a:lnTo>
                  <a:lnTo>
                    <a:pt x="48" y="11"/>
                  </a:lnTo>
                  <a:lnTo>
                    <a:pt x="47" y="11"/>
                  </a:lnTo>
                  <a:lnTo>
                    <a:pt x="49" y="12"/>
                  </a:lnTo>
                  <a:lnTo>
                    <a:pt x="49" y="13"/>
                  </a:lnTo>
                  <a:lnTo>
                    <a:pt x="48" y="15"/>
                  </a:lnTo>
                  <a:lnTo>
                    <a:pt x="46" y="16"/>
                  </a:lnTo>
                  <a:lnTo>
                    <a:pt x="45" y="15"/>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3" name="Freeform 231">
              <a:extLst>
                <a:ext uri="{FF2B5EF4-FFF2-40B4-BE49-F238E27FC236}">
                  <a16:creationId xmlns:a16="http://schemas.microsoft.com/office/drawing/2014/main" id="{12C20DD2-75D3-4360-837F-1DAA5FD8EC1A}"/>
                </a:ext>
              </a:extLst>
            </p:cNvPr>
            <p:cNvSpPr>
              <a:spLocks/>
            </p:cNvSpPr>
            <p:nvPr/>
          </p:nvSpPr>
          <p:spPr bwMode="auto">
            <a:xfrm>
              <a:off x="3010" y="2379"/>
              <a:ext cx="409" cy="299"/>
            </a:xfrm>
            <a:custGeom>
              <a:avLst/>
              <a:gdLst>
                <a:gd name="T0" fmla="*/ 403 w 409"/>
                <a:gd name="T1" fmla="*/ 278 h 280"/>
                <a:gd name="T2" fmla="*/ 375 w 409"/>
                <a:gd name="T3" fmla="*/ 256 h 280"/>
                <a:gd name="T4" fmla="*/ 349 w 409"/>
                <a:gd name="T5" fmla="*/ 235 h 280"/>
                <a:gd name="T6" fmla="*/ 322 w 409"/>
                <a:gd name="T7" fmla="*/ 215 h 280"/>
                <a:gd name="T8" fmla="*/ 297 w 409"/>
                <a:gd name="T9" fmla="*/ 196 h 280"/>
                <a:gd name="T10" fmla="*/ 271 w 409"/>
                <a:gd name="T11" fmla="*/ 178 h 280"/>
                <a:gd name="T12" fmla="*/ 246 w 409"/>
                <a:gd name="T13" fmla="*/ 161 h 280"/>
                <a:gd name="T14" fmla="*/ 222 w 409"/>
                <a:gd name="T15" fmla="*/ 144 h 280"/>
                <a:gd name="T16" fmla="*/ 198 w 409"/>
                <a:gd name="T17" fmla="*/ 128 h 280"/>
                <a:gd name="T18" fmla="*/ 174 w 409"/>
                <a:gd name="T19" fmla="*/ 112 h 280"/>
                <a:gd name="T20" fmla="*/ 150 w 409"/>
                <a:gd name="T21" fmla="*/ 96 h 280"/>
                <a:gd name="T22" fmla="*/ 127 w 409"/>
                <a:gd name="T23" fmla="*/ 80 h 280"/>
                <a:gd name="T24" fmla="*/ 102 w 409"/>
                <a:gd name="T25" fmla="*/ 66 h 280"/>
                <a:gd name="T26" fmla="*/ 78 w 409"/>
                <a:gd name="T27" fmla="*/ 51 h 280"/>
                <a:gd name="T28" fmla="*/ 53 w 409"/>
                <a:gd name="T29" fmla="*/ 36 h 280"/>
                <a:gd name="T30" fmla="*/ 27 w 409"/>
                <a:gd name="T31" fmla="*/ 21 h 280"/>
                <a:gd name="T32" fmla="*/ 0 w 409"/>
                <a:gd name="T33" fmla="*/ 6 h 280"/>
                <a:gd name="T34" fmla="*/ 16 w 409"/>
                <a:gd name="T35" fmla="*/ 8 h 280"/>
                <a:gd name="T36" fmla="*/ 42 w 409"/>
                <a:gd name="T37" fmla="*/ 23 h 280"/>
                <a:gd name="T38" fmla="*/ 68 w 409"/>
                <a:gd name="T39" fmla="*/ 38 h 280"/>
                <a:gd name="T40" fmla="*/ 92 w 409"/>
                <a:gd name="T41" fmla="*/ 53 h 280"/>
                <a:gd name="T42" fmla="*/ 117 w 409"/>
                <a:gd name="T43" fmla="*/ 68 h 280"/>
                <a:gd name="T44" fmla="*/ 142 w 409"/>
                <a:gd name="T45" fmla="*/ 83 h 280"/>
                <a:gd name="T46" fmla="*/ 165 w 409"/>
                <a:gd name="T47" fmla="*/ 98 h 280"/>
                <a:gd name="T48" fmla="*/ 190 w 409"/>
                <a:gd name="T49" fmla="*/ 113 h 280"/>
                <a:gd name="T50" fmla="*/ 214 w 409"/>
                <a:gd name="T51" fmla="*/ 129 h 280"/>
                <a:gd name="T52" fmla="*/ 238 w 409"/>
                <a:gd name="T53" fmla="*/ 146 h 280"/>
                <a:gd name="T54" fmla="*/ 262 w 409"/>
                <a:gd name="T55" fmla="*/ 163 h 280"/>
                <a:gd name="T56" fmla="*/ 288 w 409"/>
                <a:gd name="T57" fmla="*/ 181 h 280"/>
                <a:gd name="T58" fmla="*/ 313 w 409"/>
                <a:gd name="T59" fmla="*/ 200 h 280"/>
                <a:gd name="T60" fmla="*/ 339 w 409"/>
                <a:gd name="T61" fmla="*/ 220 h 280"/>
                <a:gd name="T62" fmla="*/ 365 w 409"/>
                <a:gd name="T63" fmla="*/ 240 h 280"/>
                <a:gd name="T64" fmla="*/ 393 w 409"/>
                <a:gd name="T65" fmla="*/ 261 h 280"/>
                <a:gd name="T66" fmla="*/ 408 w 409"/>
                <a:gd name="T67" fmla="*/ 275 h 280"/>
                <a:gd name="T68" fmla="*/ 408 w 409"/>
                <a:gd name="T69" fmla="*/ 275 h 280"/>
                <a:gd name="T70" fmla="*/ 406 w 409"/>
                <a:gd name="T71" fmla="*/ 279 h 280"/>
                <a:gd name="T72" fmla="*/ 402 w 409"/>
                <a:gd name="T73" fmla="*/ 276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9" h="280">
                  <a:moveTo>
                    <a:pt x="402" y="276"/>
                  </a:moveTo>
                  <a:lnTo>
                    <a:pt x="403" y="278"/>
                  </a:lnTo>
                  <a:lnTo>
                    <a:pt x="390" y="267"/>
                  </a:lnTo>
                  <a:lnTo>
                    <a:pt x="375" y="256"/>
                  </a:lnTo>
                  <a:lnTo>
                    <a:pt x="361" y="246"/>
                  </a:lnTo>
                  <a:lnTo>
                    <a:pt x="349" y="235"/>
                  </a:lnTo>
                  <a:lnTo>
                    <a:pt x="335" y="225"/>
                  </a:lnTo>
                  <a:lnTo>
                    <a:pt x="322" y="215"/>
                  </a:lnTo>
                  <a:lnTo>
                    <a:pt x="309" y="205"/>
                  </a:lnTo>
                  <a:lnTo>
                    <a:pt x="297" y="196"/>
                  </a:lnTo>
                  <a:lnTo>
                    <a:pt x="284" y="187"/>
                  </a:lnTo>
                  <a:lnTo>
                    <a:pt x="271" y="178"/>
                  </a:lnTo>
                  <a:lnTo>
                    <a:pt x="259" y="169"/>
                  </a:lnTo>
                  <a:lnTo>
                    <a:pt x="246" y="161"/>
                  </a:lnTo>
                  <a:lnTo>
                    <a:pt x="234" y="151"/>
                  </a:lnTo>
                  <a:lnTo>
                    <a:pt x="222" y="144"/>
                  </a:lnTo>
                  <a:lnTo>
                    <a:pt x="210" y="135"/>
                  </a:lnTo>
                  <a:lnTo>
                    <a:pt x="198" y="128"/>
                  </a:lnTo>
                  <a:lnTo>
                    <a:pt x="186" y="119"/>
                  </a:lnTo>
                  <a:lnTo>
                    <a:pt x="174" y="112"/>
                  </a:lnTo>
                  <a:lnTo>
                    <a:pt x="162" y="103"/>
                  </a:lnTo>
                  <a:lnTo>
                    <a:pt x="150" y="96"/>
                  </a:lnTo>
                  <a:lnTo>
                    <a:pt x="138" y="89"/>
                  </a:lnTo>
                  <a:lnTo>
                    <a:pt x="127" y="80"/>
                  </a:lnTo>
                  <a:lnTo>
                    <a:pt x="114" y="74"/>
                  </a:lnTo>
                  <a:lnTo>
                    <a:pt x="102" y="66"/>
                  </a:lnTo>
                  <a:lnTo>
                    <a:pt x="90" y="58"/>
                  </a:lnTo>
                  <a:lnTo>
                    <a:pt x="78" y="51"/>
                  </a:lnTo>
                  <a:lnTo>
                    <a:pt x="65" y="44"/>
                  </a:lnTo>
                  <a:lnTo>
                    <a:pt x="53" y="36"/>
                  </a:lnTo>
                  <a:lnTo>
                    <a:pt x="40" y="29"/>
                  </a:lnTo>
                  <a:lnTo>
                    <a:pt x="27" y="21"/>
                  </a:lnTo>
                  <a:lnTo>
                    <a:pt x="14" y="14"/>
                  </a:lnTo>
                  <a:lnTo>
                    <a:pt x="0" y="6"/>
                  </a:lnTo>
                  <a:lnTo>
                    <a:pt x="3" y="0"/>
                  </a:lnTo>
                  <a:lnTo>
                    <a:pt x="16" y="8"/>
                  </a:lnTo>
                  <a:lnTo>
                    <a:pt x="29" y="15"/>
                  </a:lnTo>
                  <a:lnTo>
                    <a:pt x="42" y="23"/>
                  </a:lnTo>
                  <a:lnTo>
                    <a:pt x="55" y="30"/>
                  </a:lnTo>
                  <a:lnTo>
                    <a:pt x="68" y="38"/>
                  </a:lnTo>
                  <a:lnTo>
                    <a:pt x="80" y="45"/>
                  </a:lnTo>
                  <a:lnTo>
                    <a:pt x="92" y="53"/>
                  </a:lnTo>
                  <a:lnTo>
                    <a:pt x="104" y="60"/>
                  </a:lnTo>
                  <a:lnTo>
                    <a:pt x="117" y="68"/>
                  </a:lnTo>
                  <a:lnTo>
                    <a:pt x="129" y="74"/>
                  </a:lnTo>
                  <a:lnTo>
                    <a:pt x="142" y="83"/>
                  </a:lnTo>
                  <a:lnTo>
                    <a:pt x="153" y="90"/>
                  </a:lnTo>
                  <a:lnTo>
                    <a:pt x="165" y="98"/>
                  </a:lnTo>
                  <a:lnTo>
                    <a:pt x="178" y="106"/>
                  </a:lnTo>
                  <a:lnTo>
                    <a:pt x="190" y="113"/>
                  </a:lnTo>
                  <a:lnTo>
                    <a:pt x="201" y="122"/>
                  </a:lnTo>
                  <a:lnTo>
                    <a:pt x="214" y="129"/>
                  </a:lnTo>
                  <a:lnTo>
                    <a:pt x="226" y="138"/>
                  </a:lnTo>
                  <a:lnTo>
                    <a:pt x="238" y="146"/>
                  </a:lnTo>
                  <a:lnTo>
                    <a:pt x="250" y="155"/>
                  </a:lnTo>
                  <a:lnTo>
                    <a:pt x="262" y="163"/>
                  </a:lnTo>
                  <a:lnTo>
                    <a:pt x="275" y="172"/>
                  </a:lnTo>
                  <a:lnTo>
                    <a:pt x="288" y="181"/>
                  </a:lnTo>
                  <a:lnTo>
                    <a:pt x="300" y="190"/>
                  </a:lnTo>
                  <a:lnTo>
                    <a:pt x="313" y="200"/>
                  </a:lnTo>
                  <a:lnTo>
                    <a:pt x="326" y="209"/>
                  </a:lnTo>
                  <a:lnTo>
                    <a:pt x="339" y="220"/>
                  </a:lnTo>
                  <a:lnTo>
                    <a:pt x="352" y="229"/>
                  </a:lnTo>
                  <a:lnTo>
                    <a:pt x="365" y="240"/>
                  </a:lnTo>
                  <a:lnTo>
                    <a:pt x="379" y="250"/>
                  </a:lnTo>
                  <a:lnTo>
                    <a:pt x="393" y="261"/>
                  </a:lnTo>
                  <a:lnTo>
                    <a:pt x="407" y="272"/>
                  </a:lnTo>
                  <a:lnTo>
                    <a:pt x="408" y="275"/>
                  </a:lnTo>
                  <a:lnTo>
                    <a:pt x="407" y="272"/>
                  </a:lnTo>
                  <a:lnTo>
                    <a:pt x="408" y="275"/>
                  </a:lnTo>
                  <a:lnTo>
                    <a:pt x="408" y="277"/>
                  </a:lnTo>
                  <a:lnTo>
                    <a:pt x="406" y="279"/>
                  </a:lnTo>
                  <a:lnTo>
                    <a:pt x="403" y="278"/>
                  </a:lnTo>
                  <a:lnTo>
                    <a:pt x="402" y="276"/>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4" name="Freeform 232">
              <a:extLst>
                <a:ext uri="{FF2B5EF4-FFF2-40B4-BE49-F238E27FC236}">
                  <a16:creationId xmlns:a16="http://schemas.microsoft.com/office/drawing/2014/main" id="{B80689AD-F7F4-4186-8135-01F342984FE9}"/>
                </a:ext>
              </a:extLst>
            </p:cNvPr>
            <p:cNvSpPr>
              <a:spLocks/>
            </p:cNvSpPr>
            <p:nvPr/>
          </p:nvSpPr>
          <p:spPr bwMode="auto">
            <a:xfrm>
              <a:off x="2708" y="2718"/>
              <a:ext cx="3" cy="2"/>
            </a:xfrm>
            <a:custGeom>
              <a:avLst/>
              <a:gdLst>
                <a:gd name="T0" fmla="*/ 0 w 3"/>
                <a:gd name="T1" fmla="*/ 0 h 1"/>
                <a:gd name="T2" fmla="*/ 0 w 3"/>
                <a:gd name="T3" fmla="*/ 0 h 1"/>
                <a:gd name="T4" fmla="*/ 1 w 3"/>
                <a:gd name="T5" fmla="*/ 0 h 1"/>
                <a:gd name="T6" fmla="*/ 2 w 3"/>
                <a:gd name="T7" fmla="*/ 0 h 1"/>
                <a:gd name="T8" fmla="*/ 2 w 3"/>
                <a:gd name="T9" fmla="*/ 0 h 1"/>
                <a:gd name="T10" fmla="*/ 0 w 3"/>
                <a:gd name="T11" fmla="*/ 0 h 1"/>
              </a:gdLst>
              <a:ahLst/>
              <a:cxnLst>
                <a:cxn ang="0">
                  <a:pos x="T0" y="T1"/>
                </a:cxn>
                <a:cxn ang="0">
                  <a:pos x="T2" y="T3"/>
                </a:cxn>
                <a:cxn ang="0">
                  <a:pos x="T4" y="T5"/>
                </a:cxn>
                <a:cxn ang="0">
                  <a:pos x="T6" y="T7"/>
                </a:cxn>
                <a:cxn ang="0">
                  <a:pos x="T8" y="T9"/>
                </a:cxn>
                <a:cxn ang="0">
                  <a:pos x="T10" y="T11"/>
                </a:cxn>
              </a:cxnLst>
              <a:rect l="0" t="0" r="r" b="b"/>
              <a:pathLst>
                <a:path w="3" h="1">
                  <a:moveTo>
                    <a:pt x="0" y="0"/>
                  </a:moveTo>
                  <a:lnTo>
                    <a:pt x="0" y="0"/>
                  </a:lnTo>
                  <a:lnTo>
                    <a:pt x="1" y="0"/>
                  </a:lnTo>
                  <a:lnTo>
                    <a:pt x="2" y="0"/>
                  </a:lnTo>
                  <a:lnTo>
                    <a:pt x="2" y="0"/>
                  </a:lnTo>
                  <a:lnTo>
                    <a:pt x="0"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 name="Freeform 233">
              <a:extLst>
                <a:ext uri="{FF2B5EF4-FFF2-40B4-BE49-F238E27FC236}">
                  <a16:creationId xmlns:a16="http://schemas.microsoft.com/office/drawing/2014/main" id="{9100DDCB-B2E0-4C1C-A0CB-C08AA1CBCE90}"/>
                </a:ext>
              </a:extLst>
            </p:cNvPr>
            <p:cNvSpPr>
              <a:spLocks/>
            </p:cNvSpPr>
            <p:nvPr/>
          </p:nvSpPr>
          <p:spPr bwMode="auto">
            <a:xfrm>
              <a:off x="2708" y="2722"/>
              <a:ext cx="64" cy="463"/>
            </a:xfrm>
            <a:custGeom>
              <a:avLst/>
              <a:gdLst>
                <a:gd name="T0" fmla="*/ 53 w 64"/>
                <a:gd name="T1" fmla="*/ 423 h 434"/>
                <a:gd name="T2" fmla="*/ 46 w 64"/>
                <a:gd name="T3" fmla="*/ 400 h 434"/>
                <a:gd name="T4" fmla="*/ 40 w 64"/>
                <a:gd name="T5" fmla="*/ 377 h 434"/>
                <a:gd name="T6" fmla="*/ 35 w 64"/>
                <a:gd name="T7" fmla="*/ 350 h 434"/>
                <a:gd name="T8" fmla="*/ 32 w 64"/>
                <a:gd name="T9" fmla="*/ 324 h 434"/>
                <a:gd name="T10" fmla="*/ 29 w 64"/>
                <a:gd name="T11" fmla="*/ 296 h 434"/>
                <a:gd name="T12" fmla="*/ 26 w 64"/>
                <a:gd name="T13" fmla="*/ 268 h 434"/>
                <a:gd name="T14" fmla="*/ 25 w 64"/>
                <a:gd name="T15" fmla="*/ 239 h 434"/>
                <a:gd name="T16" fmla="*/ 23 w 64"/>
                <a:gd name="T17" fmla="*/ 209 h 434"/>
                <a:gd name="T18" fmla="*/ 22 w 64"/>
                <a:gd name="T19" fmla="*/ 180 h 434"/>
                <a:gd name="T20" fmla="*/ 20 w 64"/>
                <a:gd name="T21" fmla="*/ 151 h 434"/>
                <a:gd name="T22" fmla="*/ 18 w 64"/>
                <a:gd name="T23" fmla="*/ 122 h 434"/>
                <a:gd name="T24" fmla="*/ 15 w 64"/>
                <a:gd name="T25" fmla="*/ 94 h 434"/>
                <a:gd name="T26" fmla="*/ 12 w 64"/>
                <a:gd name="T27" fmla="*/ 66 h 434"/>
                <a:gd name="T28" fmla="*/ 8 w 64"/>
                <a:gd name="T29" fmla="*/ 39 h 434"/>
                <a:gd name="T30" fmla="*/ 3 w 64"/>
                <a:gd name="T31" fmla="*/ 15 h 434"/>
                <a:gd name="T32" fmla="*/ 6 w 64"/>
                <a:gd name="T33" fmla="*/ 0 h 434"/>
                <a:gd name="T34" fmla="*/ 12 w 64"/>
                <a:gd name="T35" fmla="*/ 25 h 434"/>
                <a:gd name="T36" fmla="*/ 16 w 64"/>
                <a:gd name="T37" fmla="*/ 52 h 434"/>
                <a:gd name="T38" fmla="*/ 20 w 64"/>
                <a:gd name="T39" fmla="*/ 79 h 434"/>
                <a:gd name="T40" fmla="*/ 23 w 64"/>
                <a:gd name="T41" fmla="*/ 107 h 434"/>
                <a:gd name="T42" fmla="*/ 25 w 64"/>
                <a:gd name="T43" fmla="*/ 136 h 434"/>
                <a:gd name="T44" fmla="*/ 27 w 64"/>
                <a:gd name="T45" fmla="*/ 166 h 434"/>
                <a:gd name="T46" fmla="*/ 29 w 64"/>
                <a:gd name="T47" fmla="*/ 195 h 434"/>
                <a:gd name="T48" fmla="*/ 30 w 64"/>
                <a:gd name="T49" fmla="*/ 224 h 434"/>
                <a:gd name="T50" fmla="*/ 32 w 64"/>
                <a:gd name="T51" fmla="*/ 253 h 434"/>
                <a:gd name="T52" fmla="*/ 34 w 64"/>
                <a:gd name="T53" fmla="*/ 282 h 434"/>
                <a:gd name="T54" fmla="*/ 36 w 64"/>
                <a:gd name="T55" fmla="*/ 310 h 434"/>
                <a:gd name="T56" fmla="*/ 39 w 64"/>
                <a:gd name="T57" fmla="*/ 336 h 434"/>
                <a:gd name="T58" fmla="*/ 43 w 64"/>
                <a:gd name="T59" fmla="*/ 362 h 434"/>
                <a:gd name="T60" fmla="*/ 48 w 64"/>
                <a:gd name="T61" fmla="*/ 386 h 434"/>
                <a:gd name="T62" fmla="*/ 55 w 64"/>
                <a:gd name="T63" fmla="*/ 409 h 434"/>
                <a:gd name="T64" fmla="*/ 63 w 64"/>
                <a:gd name="T65" fmla="*/ 43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434">
                  <a:moveTo>
                    <a:pt x="58" y="433"/>
                  </a:moveTo>
                  <a:lnTo>
                    <a:pt x="53" y="423"/>
                  </a:lnTo>
                  <a:lnTo>
                    <a:pt x="49" y="412"/>
                  </a:lnTo>
                  <a:lnTo>
                    <a:pt x="46" y="400"/>
                  </a:lnTo>
                  <a:lnTo>
                    <a:pt x="42" y="389"/>
                  </a:lnTo>
                  <a:lnTo>
                    <a:pt x="40" y="377"/>
                  </a:lnTo>
                  <a:lnTo>
                    <a:pt x="37" y="363"/>
                  </a:lnTo>
                  <a:lnTo>
                    <a:pt x="35" y="350"/>
                  </a:lnTo>
                  <a:lnTo>
                    <a:pt x="33" y="337"/>
                  </a:lnTo>
                  <a:lnTo>
                    <a:pt x="32" y="324"/>
                  </a:lnTo>
                  <a:lnTo>
                    <a:pt x="30" y="311"/>
                  </a:lnTo>
                  <a:lnTo>
                    <a:pt x="29" y="296"/>
                  </a:lnTo>
                  <a:lnTo>
                    <a:pt x="28" y="283"/>
                  </a:lnTo>
                  <a:lnTo>
                    <a:pt x="26" y="268"/>
                  </a:lnTo>
                  <a:lnTo>
                    <a:pt x="26" y="253"/>
                  </a:lnTo>
                  <a:lnTo>
                    <a:pt x="25" y="239"/>
                  </a:lnTo>
                  <a:lnTo>
                    <a:pt x="24" y="224"/>
                  </a:lnTo>
                  <a:lnTo>
                    <a:pt x="23" y="209"/>
                  </a:lnTo>
                  <a:lnTo>
                    <a:pt x="23" y="195"/>
                  </a:lnTo>
                  <a:lnTo>
                    <a:pt x="22" y="180"/>
                  </a:lnTo>
                  <a:lnTo>
                    <a:pt x="21" y="166"/>
                  </a:lnTo>
                  <a:lnTo>
                    <a:pt x="20" y="151"/>
                  </a:lnTo>
                  <a:lnTo>
                    <a:pt x="19" y="137"/>
                  </a:lnTo>
                  <a:lnTo>
                    <a:pt x="18" y="122"/>
                  </a:lnTo>
                  <a:lnTo>
                    <a:pt x="17" y="108"/>
                  </a:lnTo>
                  <a:lnTo>
                    <a:pt x="15" y="94"/>
                  </a:lnTo>
                  <a:lnTo>
                    <a:pt x="14" y="80"/>
                  </a:lnTo>
                  <a:lnTo>
                    <a:pt x="12" y="66"/>
                  </a:lnTo>
                  <a:lnTo>
                    <a:pt x="10" y="53"/>
                  </a:lnTo>
                  <a:lnTo>
                    <a:pt x="8" y="39"/>
                  </a:lnTo>
                  <a:lnTo>
                    <a:pt x="6" y="26"/>
                  </a:lnTo>
                  <a:lnTo>
                    <a:pt x="3" y="15"/>
                  </a:lnTo>
                  <a:lnTo>
                    <a:pt x="0" y="3"/>
                  </a:lnTo>
                  <a:lnTo>
                    <a:pt x="6" y="0"/>
                  </a:lnTo>
                  <a:lnTo>
                    <a:pt x="9" y="13"/>
                  </a:lnTo>
                  <a:lnTo>
                    <a:pt x="12" y="25"/>
                  </a:lnTo>
                  <a:lnTo>
                    <a:pt x="14" y="38"/>
                  </a:lnTo>
                  <a:lnTo>
                    <a:pt x="16" y="52"/>
                  </a:lnTo>
                  <a:lnTo>
                    <a:pt x="18" y="65"/>
                  </a:lnTo>
                  <a:lnTo>
                    <a:pt x="20" y="79"/>
                  </a:lnTo>
                  <a:lnTo>
                    <a:pt x="21" y="93"/>
                  </a:lnTo>
                  <a:lnTo>
                    <a:pt x="23" y="107"/>
                  </a:lnTo>
                  <a:lnTo>
                    <a:pt x="24" y="121"/>
                  </a:lnTo>
                  <a:lnTo>
                    <a:pt x="25" y="136"/>
                  </a:lnTo>
                  <a:lnTo>
                    <a:pt x="26" y="151"/>
                  </a:lnTo>
                  <a:lnTo>
                    <a:pt x="27" y="166"/>
                  </a:lnTo>
                  <a:lnTo>
                    <a:pt x="28" y="180"/>
                  </a:lnTo>
                  <a:lnTo>
                    <a:pt x="29" y="195"/>
                  </a:lnTo>
                  <a:lnTo>
                    <a:pt x="29" y="209"/>
                  </a:lnTo>
                  <a:lnTo>
                    <a:pt x="30" y="224"/>
                  </a:lnTo>
                  <a:lnTo>
                    <a:pt x="31" y="239"/>
                  </a:lnTo>
                  <a:lnTo>
                    <a:pt x="32" y="253"/>
                  </a:lnTo>
                  <a:lnTo>
                    <a:pt x="32" y="267"/>
                  </a:lnTo>
                  <a:lnTo>
                    <a:pt x="34" y="282"/>
                  </a:lnTo>
                  <a:lnTo>
                    <a:pt x="34" y="295"/>
                  </a:lnTo>
                  <a:lnTo>
                    <a:pt x="36" y="310"/>
                  </a:lnTo>
                  <a:lnTo>
                    <a:pt x="37" y="323"/>
                  </a:lnTo>
                  <a:lnTo>
                    <a:pt x="39" y="336"/>
                  </a:lnTo>
                  <a:lnTo>
                    <a:pt x="41" y="349"/>
                  </a:lnTo>
                  <a:lnTo>
                    <a:pt x="43" y="362"/>
                  </a:lnTo>
                  <a:lnTo>
                    <a:pt x="46" y="375"/>
                  </a:lnTo>
                  <a:lnTo>
                    <a:pt x="48" y="386"/>
                  </a:lnTo>
                  <a:lnTo>
                    <a:pt x="52" y="398"/>
                  </a:lnTo>
                  <a:lnTo>
                    <a:pt x="55" y="409"/>
                  </a:lnTo>
                  <a:lnTo>
                    <a:pt x="59" y="420"/>
                  </a:lnTo>
                  <a:lnTo>
                    <a:pt x="63" y="430"/>
                  </a:lnTo>
                  <a:lnTo>
                    <a:pt x="58" y="433"/>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6" name="Freeform 234">
              <a:extLst>
                <a:ext uri="{FF2B5EF4-FFF2-40B4-BE49-F238E27FC236}">
                  <a16:creationId xmlns:a16="http://schemas.microsoft.com/office/drawing/2014/main" id="{57765AD5-709E-43A9-99C4-FB2B5CB4CA23}"/>
                </a:ext>
              </a:extLst>
            </p:cNvPr>
            <p:cNvSpPr>
              <a:spLocks/>
            </p:cNvSpPr>
            <p:nvPr/>
          </p:nvSpPr>
          <p:spPr bwMode="auto">
            <a:xfrm>
              <a:off x="2770" y="3187"/>
              <a:ext cx="2" cy="1"/>
            </a:xfrm>
            <a:custGeom>
              <a:avLst/>
              <a:gdLst>
                <a:gd name="T0" fmla="*/ 1 w 2"/>
                <a:gd name="T1" fmla="*/ 0 h 1"/>
                <a:gd name="T2" fmla="*/ 1 w 2"/>
                <a:gd name="T3" fmla="*/ 0 h 1"/>
                <a:gd name="T4" fmla="*/ 1 w 2"/>
                <a:gd name="T5" fmla="*/ 0 h 1"/>
                <a:gd name="T6" fmla="*/ 0 w 2"/>
                <a:gd name="T7" fmla="*/ 0 h 1"/>
                <a:gd name="T8" fmla="*/ 0 w 2"/>
                <a:gd name="T9" fmla="*/ 0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lnTo>
                    <a:pt x="1" y="0"/>
                  </a:lnTo>
                  <a:lnTo>
                    <a:pt x="1" y="0"/>
                  </a:lnTo>
                  <a:lnTo>
                    <a:pt x="0" y="0"/>
                  </a:lnTo>
                  <a:lnTo>
                    <a:pt x="0" y="0"/>
                  </a:lnTo>
                  <a:lnTo>
                    <a:pt x="1"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7" name="Freeform 235">
              <a:extLst>
                <a:ext uri="{FF2B5EF4-FFF2-40B4-BE49-F238E27FC236}">
                  <a16:creationId xmlns:a16="http://schemas.microsoft.com/office/drawing/2014/main" id="{08FCC10D-1D1C-4FA4-B7AE-802FD864CE32}"/>
                </a:ext>
              </a:extLst>
            </p:cNvPr>
            <p:cNvSpPr>
              <a:spLocks/>
            </p:cNvSpPr>
            <p:nvPr/>
          </p:nvSpPr>
          <p:spPr bwMode="auto">
            <a:xfrm>
              <a:off x="1801" y="2379"/>
              <a:ext cx="389" cy="250"/>
            </a:xfrm>
            <a:custGeom>
              <a:avLst/>
              <a:gdLst>
                <a:gd name="T0" fmla="*/ 0 w 389"/>
                <a:gd name="T1" fmla="*/ 230 h 234"/>
                <a:gd name="T2" fmla="*/ 6 w 389"/>
                <a:gd name="T3" fmla="*/ 230 h 234"/>
                <a:gd name="T4" fmla="*/ 12 w 389"/>
                <a:gd name="T5" fmla="*/ 230 h 234"/>
                <a:gd name="T6" fmla="*/ 20 w 389"/>
                <a:gd name="T7" fmla="*/ 230 h 234"/>
                <a:gd name="T8" fmla="*/ 27 w 389"/>
                <a:gd name="T9" fmla="*/ 230 h 234"/>
                <a:gd name="T10" fmla="*/ 34 w 389"/>
                <a:gd name="T11" fmla="*/ 231 h 234"/>
                <a:gd name="T12" fmla="*/ 41 w 389"/>
                <a:gd name="T13" fmla="*/ 232 h 234"/>
                <a:gd name="T14" fmla="*/ 49 w 389"/>
                <a:gd name="T15" fmla="*/ 232 h 234"/>
                <a:gd name="T16" fmla="*/ 55 w 389"/>
                <a:gd name="T17" fmla="*/ 232 h 234"/>
                <a:gd name="T18" fmla="*/ 62 w 389"/>
                <a:gd name="T19" fmla="*/ 233 h 234"/>
                <a:gd name="T20" fmla="*/ 68 w 389"/>
                <a:gd name="T21" fmla="*/ 233 h 234"/>
                <a:gd name="T22" fmla="*/ 74 w 389"/>
                <a:gd name="T23" fmla="*/ 233 h 234"/>
                <a:gd name="T24" fmla="*/ 80 w 389"/>
                <a:gd name="T25" fmla="*/ 233 h 234"/>
                <a:gd name="T26" fmla="*/ 85 w 389"/>
                <a:gd name="T27" fmla="*/ 233 h 234"/>
                <a:gd name="T28" fmla="*/ 89 w 389"/>
                <a:gd name="T29" fmla="*/ 232 h 234"/>
                <a:gd name="T30" fmla="*/ 92 w 389"/>
                <a:gd name="T31" fmla="*/ 231 h 234"/>
                <a:gd name="T32" fmla="*/ 95 w 389"/>
                <a:gd name="T33" fmla="*/ 230 h 234"/>
                <a:gd name="T34" fmla="*/ 386 w 389"/>
                <a:gd name="T35" fmla="*/ 15 h 234"/>
                <a:gd name="T36" fmla="*/ 387 w 389"/>
                <a:gd name="T37" fmla="*/ 14 h 234"/>
                <a:gd name="T38" fmla="*/ 388 w 389"/>
                <a:gd name="T39" fmla="*/ 12 h 234"/>
                <a:gd name="T40" fmla="*/ 388 w 389"/>
                <a:gd name="T41" fmla="*/ 10 h 234"/>
                <a:gd name="T42" fmla="*/ 387 w 389"/>
                <a:gd name="T43" fmla="*/ 8 h 234"/>
                <a:gd name="T44" fmla="*/ 386 w 389"/>
                <a:gd name="T45" fmla="*/ 6 h 234"/>
                <a:gd name="T46" fmla="*/ 385 w 389"/>
                <a:gd name="T47" fmla="*/ 3 h 234"/>
                <a:gd name="T48" fmla="*/ 383 w 389"/>
                <a:gd name="T49" fmla="*/ 2 h 234"/>
                <a:gd name="T50" fmla="*/ 383 w 389"/>
                <a:gd name="T51" fmla="*/ 0 h 234"/>
                <a:gd name="T52" fmla="*/ 0 w 389"/>
                <a:gd name="T53" fmla="*/ 23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9" h="234">
                  <a:moveTo>
                    <a:pt x="0" y="230"/>
                  </a:moveTo>
                  <a:lnTo>
                    <a:pt x="6" y="230"/>
                  </a:lnTo>
                  <a:lnTo>
                    <a:pt x="12" y="230"/>
                  </a:lnTo>
                  <a:lnTo>
                    <a:pt x="20" y="230"/>
                  </a:lnTo>
                  <a:lnTo>
                    <a:pt x="27" y="230"/>
                  </a:lnTo>
                  <a:lnTo>
                    <a:pt x="34" y="231"/>
                  </a:lnTo>
                  <a:lnTo>
                    <a:pt x="41" y="232"/>
                  </a:lnTo>
                  <a:lnTo>
                    <a:pt x="49" y="232"/>
                  </a:lnTo>
                  <a:lnTo>
                    <a:pt x="55" y="232"/>
                  </a:lnTo>
                  <a:lnTo>
                    <a:pt x="62" y="233"/>
                  </a:lnTo>
                  <a:lnTo>
                    <a:pt x="68" y="233"/>
                  </a:lnTo>
                  <a:lnTo>
                    <a:pt x="74" y="233"/>
                  </a:lnTo>
                  <a:lnTo>
                    <a:pt x="80" y="233"/>
                  </a:lnTo>
                  <a:lnTo>
                    <a:pt x="85" y="233"/>
                  </a:lnTo>
                  <a:lnTo>
                    <a:pt x="89" y="232"/>
                  </a:lnTo>
                  <a:lnTo>
                    <a:pt x="92" y="231"/>
                  </a:lnTo>
                  <a:lnTo>
                    <a:pt x="95" y="230"/>
                  </a:lnTo>
                  <a:lnTo>
                    <a:pt x="386" y="15"/>
                  </a:lnTo>
                  <a:lnTo>
                    <a:pt x="387" y="14"/>
                  </a:lnTo>
                  <a:lnTo>
                    <a:pt x="388" y="12"/>
                  </a:lnTo>
                  <a:lnTo>
                    <a:pt x="388" y="10"/>
                  </a:lnTo>
                  <a:lnTo>
                    <a:pt x="387" y="8"/>
                  </a:lnTo>
                  <a:lnTo>
                    <a:pt x="386" y="6"/>
                  </a:lnTo>
                  <a:lnTo>
                    <a:pt x="385" y="3"/>
                  </a:lnTo>
                  <a:lnTo>
                    <a:pt x="383" y="2"/>
                  </a:lnTo>
                  <a:lnTo>
                    <a:pt x="383" y="0"/>
                  </a:lnTo>
                  <a:lnTo>
                    <a:pt x="0" y="23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8" name="Freeform 236">
              <a:extLst>
                <a:ext uri="{FF2B5EF4-FFF2-40B4-BE49-F238E27FC236}">
                  <a16:creationId xmlns:a16="http://schemas.microsoft.com/office/drawing/2014/main" id="{2825F62D-D59F-4CB0-A433-E083C2B2B739}"/>
                </a:ext>
              </a:extLst>
            </p:cNvPr>
            <p:cNvSpPr>
              <a:spLocks/>
            </p:cNvSpPr>
            <p:nvPr/>
          </p:nvSpPr>
          <p:spPr bwMode="auto">
            <a:xfrm>
              <a:off x="1801" y="2627"/>
              <a:ext cx="96" cy="6"/>
            </a:xfrm>
            <a:custGeom>
              <a:avLst/>
              <a:gdLst>
                <a:gd name="T0" fmla="*/ 94 w 96"/>
                <a:gd name="T1" fmla="*/ 3 h 6"/>
                <a:gd name="T2" fmla="*/ 93 w 96"/>
                <a:gd name="T3" fmla="*/ 3 h 6"/>
                <a:gd name="T4" fmla="*/ 90 w 96"/>
                <a:gd name="T5" fmla="*/ 4 h 6"/>
                <a:gd name="T6" fmla="*/ 87 w 96"/>
                <a:gd name="T7" fmla="*/ 5 h 6"/>
                <a:gd name="T8" fmla="*/ 82 w 96"/>
                <a:gd name="T9" fmla="*/ 5 h 6"/>
                <a:gd name="T10" fmla="*/ 77 w 96"/>
                <a:gd name="T11" fmla="*/ 5 h 6"/>
                <a:gd name="T12" fmla="*/ 72 w 96"/>
                <a:gd name="T13" fmla="*/ 5 h 6"/>
                <a:gd name="T14" fmla="*/ 66 w 96"/>
                <a:gd name="T15" fmla="*/ 5 h 6"/>
                <a:gd name="T16" fmla="*/ 60 w 96"/>
                <a:gd name="T17" fmla="*/ 5 h 6"/>
                <a:gd name="T18" fmla="*/ 54 w 96"/>
                <a:gd name="T19" fmla="*/ 5 h 6"/>
                <a:gd name="T20" fmla="*/ 47 w 96"/>
                <a:gd name="T21" fmla="*/ 5 h 6"/>
                <a:gd name="T22" fmla="*/ 40 w 96"/>
                <a:gd name="T23" fmla="*/ 5 h 6"/>
                <a:gd name="T24" fmla="*/ 33 w 96"/>
                <a:gd name="T25" fmla="*/ 4 h 6"/>
                <a:gd name="T26" fmla="*/ 26 w 96"/>
                <a:gd name="T27" fmla="*/ 4 h 6"/>
                <a:gd name="T28" fmla="*/ 19 w 96"/>
                <a:gd name="T29" fmla="*/ 4 h 6"/>
                <a:gd name="T30" fmla="*/ 12 w 96"/>
                <a:gd name="T31" fmla="*/ 4 h 6"/>
                <a:gd name="T32" fmla="*/ 6 w 96"/>
                <a:gd name="T33" fmla="*/ 3 h 6"/>
                <a:gd name="T34" fmla="*/ 0 w 96"/>
                <a:gd name="T35" fmla="*/ 3 h 6"/>
                <a:gd name="T36" fmla="*/ 0 w 96"/>
                <a:gd name="T37" fmla="*/ 0 h 6"/>
                <a:gd name="T38" fmla="*/ 6 w 96"/>
                <a:gd name="T39" fmla="*/ 0 h 6"/>
                <a:gd name="T40" fmla="*/ 12 w 96"/>
                <a:gd name="T41" fmla="*/ 0 h 6"/>
                <a:gd name="T42" fmla="*/ 19 w 96"/>
                <a:gd name="T43" fmla="*/ 0 h 6"/>
                <a:gd name="T44" fmla="*/ 26 w 96"/>
                <a:gd name="T45" fmla="*/ 0 h 6"/>
                <a:gd name="T46" fmla="*/ 33 w 96"/>
                <a:gd name="T47" fmla="*/ 1 h 6"/>
                <a:gd name="T48" fmla="*/ 40 w 96"/>
                <a:gd name="T49" fmla="*/ 1 h 6"/>
                <a:gd name="T50" fmla="*/ 47 w 96"/>
                <a:gd name="T51" fmla="*/ 1 h 6"/>
                <a:gd name="T52" fmla="*/ 54 w 96"/>
                <a:gd name="T53" fmla="*/ 1 h 6"/>
                <a:gd name="T54" fmla="*/ 60 w 96"/>
                <a:gd name="T55" fmla="*/ 2 h 6"/>
                <a:gd name="T56" fmla="*/ 66 w 96"/>
                <a:gd name="T57" fmla="*/ 2 h 6"/>
                <a:gd name="T58" fmla="*/ 72 w 96"/>
                <a:gd name="T59" fmla="*/ 2 h 6"/>
                <a:gd name="T60" fmla="*/ 77 w 96"/>
                <a:gd name="T61" fmla="*/ 2 h 6"/>
                <a:gd name="T62" fmla="*/ 82 w 96"/>
                <a:gd name="T63" fmla="*/ 2 h 6"/>
                <a:gd name="T64" fmla="*/ 86 w 96"/>
                <a:gd name="T65" fmla="*/ 1 h 6"/>
                <a:gd name="T66" fmla="*/ 88 w 96"/>
                <a:gd name="T67" fmla="*/ 1 h 6"/>
                <a:gd name="T68" fmla="*/ 91 w 96"/>
                <a:gd name="T69" fmla="*/ 0 h 6"/>
                <a:gd name="T70" fmla="*/ 90 w 96"/>
                <a:gd name="T71" fmla="*/ 0 h 6"/>
                <a:gd name="T72" fmla="*/ 91 w 96"/>
                <a:gd name="T73" fmla="*/ 0 h 6"/>
                <a:gd name="T74" fmla="*/ 93 w 96"/>
                <a:gd name="T75" fmla="*/ 0 h 6"/>
                <a:gd name="T76" fmla="*/ 94 w 96"/>
                <a:gd name="T77" fmla="*/ 1 h 6"/>
                <a:gd name="T78" fmla="*/ 95 w 96"/>
                <a:gd name="T79" fmla="*/ 3 h 6"/>
                <a:gd name="T80" fmla="*/ 93 w 96"/>
                <a:gd name="T81" fmla="*/ 3 h 6"/>
                <a:gd name="T82" fmla="*/ 94 w 96"/>
                <a:gd name="T83"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 h="6">
                  <a:moveTo>
                    <a:pt x="94" y="3"/>
                  </a:moveTo>
                  <a:lnTo>
                    <a:pt x="93" y="3"/>
                  </a:lnTo>
                  <a:lnTo>
                    <a:pt x="90" y="4"/>
                  </a:lnTo>
                  <a:lnTo>
                    <a:pt x="87" y="5"/>
                  </a:lnTo>
                  <a:lnTo>
                    <a:pt x="82" y="5"/>
                  </a:lnTo>
                  <a:lnTo>
                    <a:pt x="77" y="5"/>
                  </a:lnTo>
                  <a:lnTo>
                    <a:pt x="72" y="5"/>
                  </a:lnTo>
                  <a:lnTo>
                    <a:pt x="66" y="5"/>
                  </a:lnTo>
                  <a:lnTo>
                    <a:pt x="60" y="5"/>
                  </a:lnTo>
                  <a:lnTo>
                    <a:pt x="54" y="5"/>
                  </a:lnTo>
                  <a:lnTo>
                    <a:pt x="47" y="5"/>
                  </a:lnTo>
                  <a:lnTo>
                    <a:pt x="40" y="5"/>
                  </a:lnTo>
                  <a:lnTo>
                    <a:pt x="33" y="4"/>
                  </a:lnTo>
                  <a:lnTo>
                    <a:pt x="26" y="4"/>
                  </a:lnTo>
                  <a:lnTo>
                    <a:pt x="19" y="4"/>
                  </a:lnTo>
                  <a:lnTo>
                    <a:pt x="12" y="4"/>
                  </a:lnTo>
                  <a:lnTo>
                    <a:pt x="6" y="3"/>
                  </a:lnTo>
                  <a:lnTo>
                    <a:pt x="0" y="3"/>
                  </a:lnTo>
                  <a:lnTo>
                    <a:pt x="0" y="0"/>
                  </a:lnTo>
                  <a:lnTo>
                    <a:pt x="6" y="0"/>
                  </a:lnTo>
                  <a:lnTo>
                    <a:pt x="12" y="0"/>
                  </a:lnTo>
                  <a:lnTo>
                    <a:pt x="19" y="0"/>
                  </a:lnTo>
                  <a:lnTo>
                    <a:pt x="26" y="0"/>
                  </a:lnTo>
                  <a:lnTo>
                    <a:pt x="33" y="1"/>
                  </a:lnTo>
                  <a:lnTo>
                    <a:pt x="40" y="1"/>
                  </a:lnTo>
                  <a:lnTo>
                    <a:pt x="47" y="1"/>
                  </a:lnTo>
                  <a:lnTo>
                    <a:pt x="54" y="1"/>
                  </a:lnTo>
                  <a:lnTo>
                    <a:pt x="60" y="2"/>
                  </a:lnTo>
                  <a:lnTo>
                    <a:pt x="66" y="2"/>
                  </a:lnTo>
                  <a:lnTo>
                    <a:pt x="72" y="2"/>
                  </a:lnTo>
                  <a:lnTo>
                    <a:pt x="77" y="2"/>
                  </a:lnTo>
                  <a:lnTo>
                    <a:pt x="82" y="2"/>
                  </a:lnTo>
                  <a:lnTo>
                    <a:pt x="86" y="1"/>
                  </a:lnTo>
                  <a:lnTo>
                    <a:pt x="88" y="1"/>
                  </a:lnTo>
                  <a:lnTo>
                    <a:pt x="91" y="0"/>
                  </a:lnTo>
                  <a:lnTo>
                    <a:pt x="90" y="0"/>
                  </a:lnTo>
                  <a:lnTo>
                    <a:pt x="91" y="0"/>
                  </a:lnTo>
                  <a:lnTo>
                    <a:pt x="93" y="0"/>
                  </a:lnTo>
                  <a:lnTo>
                    <a:pt x="94" y="1"/>
                  </a:lnTo>
                  <a:lnTo>
                    <a:pt x="95" y="3"/>
                  </a:lnTo>
                  <a:lnTo>
                    <a:pt x="93" y="3"/>
                  </a:lnTo>
                  <a:lnTo>
                    <a:pt x="94" y="3"/>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9" name="Freeform 237">
              <a:extLst>
                <a:ext uri="{FF2B5EF4-FFF2-40B4-BE49-F238E27FC236}">
                  <a16:creationId xmlns:a16="http://schemas.microsoft.com/office/drawing/2014/main" id="{D7F203A9-D237-443F-A9B1-5A0952BD825F}"/>
                </a:ext>
              </a:extLst>
            </p:cNvPr>
            <p:cNvSpPr>
              <a:spLocks/>
            </p:cNvSpPr>
            <p:nvPr/>
          </p:nvSpPr>
          <p:spPr bwMode="auto">
            <a:xfrm>
              <a:off x="1895" y="2393"/>
              <a:ext cx="296" cy="236"/>
            </a:xfrm>
            <a:custGeom>
              <a:avLst/>
              <a:gdLst>
                <a:gd name="T0" fmla="*/ 294 w 296"/>
                <a:gd name="T1" fmla="*/ 6 h 222"/>
                <a:gd name="T2" fmla="*/ 294 w 296"/>
                <a:gd name="T3" fmla="*/ 7 h 222"/>
                <a:gd name="T4" fmla="*/ 4 w 296"/>
                <a:gd name="T5" fmla="*/ 221 h 222"/>
                <a:gd name="T6" fmla="*/ 0 w 296"/>
                <a:gd name="T7" fmla="*/ 215 h 222"/>
                <a:gd name="T8" fmla="*/ 290 w 296"/>
                <a:gd name="T9" fmla="*/ 1 h 222"/>
                <a:gd name="T10" fmla="*/ 290 w 296"/>
                <a:gd name="T11" fmla="*/ 1 h 222"/>
                <a:gd name="T12" fmla="*/ 290 w 296"/>
                <a:gd name="T13" fmla="*/ 1 h 222"/>
                <a:gd name="T14" fmla="*/ 293 w 296"/>
                <a:gd name="T15" fmla="*/ 0 h 222"/>
                <a:gd name="T16" fmla="*/ 295 w 296"/>
                <a:gd name="T17" fmla="*/ 2 h 222"/>
                <a:gd name="T18" fmla="*/ 295 w 296"/>
                <a:gd name="T19" fmla="*/ 4 h 222"/>
                <a:gd name="T20" fmla="*/ 294 w 296"/>
                <a:gd name="T21" fmla="*/ 7 h 222"/>
                <a:gd name="T22" fmla="*/ 294 w 296"/>
                <a:gd name="T23" fmla="*/ 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22">
                  <a:moveTo>
                    <a:pt x="294" y="6"/>
                  </a:moveTo>
                  <a:lnTo>
                    <a:pt x="294" y="7"/>
                  </a:lnTo>
                  <a:lnTo>
                    <a:pt x="4" y="221"/>
                  </a:lnTo>
                  <a:lnTo>
                    <a:pt x="0" y="215"/>
                  </a:lnTo>
                  <a:lnTo>
                    <a:pt x="290" y="1"/>
                  </a:lnTo>
                  <a:lnTo>
                    <a:pt x="290" y="1"/>
                  </a:lnTo>
                  <a:lnTo>
                    <a:pt x="290" y="1"/>
                  </a:lnTo>
                  <a:lnTo>
                    <a:pt x="293" y="0"/>
                  </a:lnTo>
                  <a:lnTo>
                    <a:pt x="295" y="2"/>
                  </a:lnTo>
                  <a:lnTo>
                    <a:pt x="295" y="4"/>
                  </a:lnTo>
                  <a:lnTo>
                    <a:pt x="294" y="7"/>
                  </a:lnTo>
                  <a:lnTo>
                    <a:pt x="294" y="6"/>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0" name="Freeform 238">
              <a:extLst>
                <a:ext uri="{FF2B5EF4-FFF2-40B4-BE49-F238E27FC236}">
                  <a16:creationId xmlns:a16="http://schemas.microsoft.com/office/drawing/2014/main" id="{CE56A828-4DB9-4DE5-B358-A26718A1A0BB}"/>
                </a:ext>
              </a:extLst>
            </p:cNvPr>
            <p:cNvSpPr>
              <a:spLocks/>
            </p:cNvSpPr>
            <p:nvPr/>
          </p:nvSpPr>
          <p:spPr bwMode="auto">
            <a:xfrm>
              <a:off x="2186" y="2374"/>
              <a:ext cx="8" cy="19"/>
            </a:xfrm>
            <a:custGeom>
              <a:avLst/>
              <a:gdLst>
                <a:gd name="T0" fmla="*/ 1 w 8"/>
                <a:gd name="T1" fmla="*/ 0 h 18"/>
                <a:gd name="T2" fmla="*/ 4 w 8"/>
                <a:gd name="T3" fmla="*/ 1 h 18"/>
                <a:gd name="T4" fmla="*/ 4 w 8"/>
                <a:gd name="T5" fmla="*/ 3 h 18"/>
                <a:gd name="T6" fmla="*/ 5 w 8"/>
                <a:gd name="T7" fmla="*/ 4 h 18"/>
                <a:gd name="T8" fmla="*/ 6 w 8"/>
                <a:gd name="T9" fmla="*/ 6 h 18"/>
                <a:gd name="T10" fmla="*/ 6 w 8"/>
                <a:gd name="T11" fmla="*/ 7 h 18"/>
                <a:gd name="T12" fmla="*/ 7 w 8"/>
                <a:gd name="T13" fmla="*/ 10 h 18"/>
                <a:gd name="T14" fmla="*/ 7 w 8"/>
                <a:gd name="T15" fmla="*/ 13 h 18"/>
                <a:gd name="T16" fmla="*/ 7 w 8"/>
                <a:gd name="T17" fmla="*/ 15 h 18"/>
                <a:gd name="T18" fmla="*/ 5 w 8"/>
                <a:gd name="T19" fmla="*/ 17 h 18"/>
                <a:gd name="T20" fmla="*/ 2 w 8"/>
                <a:gd name="T21" fmla="*/ 13 h 18"/>
                <a:gd name="T22" fmla="*/ 3 w 8"/>
                <a:gd name="T23" fmla="*/ 12 h 18"/>
                <a:gd name="T24" fmla="*/ 3 w 8"/>
                <a:gd name="T25" fmla="*/ 12 h 18"/>
                <a:gd name="T26" fmla="*/ 3 w 8"/>
                <a:gd name="T27" fmla="*/ 10 h 18"/>
                <a:gd name="T28" fmla="*/ 2 w 8"/>
                <a:gd name="T29" fmla="*/ 8 h 18"/>
                <a:gd name="T30" fmla="*/ 2 w 8"/>
                <a:gd name="T31" fmla="*/ 7 h 18"/>
                <a:gd name="T32" fmla="*/ 1 w 8"/>
                <a:gd name="T33" fmla="*/ 5 h 18"/>
                <a:gd name="T34" fmla="*/ 0 w 8"/>
                <a:gd name="T35" fmla="*/ 4 h 18"/>
                <a:gd name="T36" fmla="*/ 3 w 8"/>
                <a:gd name="T37" fmla="*/ 5 h 18"/>
                <a:gd name="T38" fmla="*/ 0 w 8"/>
                <a:gd name="T39" fmla="*/ 4 h 18"/>
                <a:gd name="T40" fmla="*/ 0 w 8"/>
                <a:gd name="T41" fmla="*/ 2 h 18"/>
                <a:gd name="T42" fmla="*/ 1 w 8"/>
                <a:gd name="T43" fmla="*/ 0 h 18"/>
                <a:gd name="T44" fmla="*/ 2 w 8"/>
                <a:gd name="T45" fmla="*/ 0 h 18"/>
                <a:gd name="T46" fmla="*/ 4 w 8"/>
                <a:gd name="T47" fmla="*/ 1 h 18"/>
                <a:gd name="T48" fmla="*/ 1 w 8"/>
                <a:gd name="T4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 h="18">
                  <a:moveTo>
                    <a:pt x="1" y="0"/>
                  </a:moveTo>
                  <a:lnTo>
                    <a:pt x="4" y="1"/>
                  </a:lnTo>
                  <a:lnTo>
                    <a:pt x="4" y="3"/>
                  </a:lnTo>
                  <a:lnTo>
                    <a:pt x="5" y="4"/>
                  </a:lnTo>
                  <a:lnTo>
                    <a:pt x="6" y="6"/>
                  </a:lnTo>
                  <a:lnTo>
                    <a:pt x="6" y="7"/>
                  </a:lnTo>
                  <a:lnTo>
                    <a:pt x="7" y="10"/>
                  </a:lnTo>
                  <a:lnTo>
                    <a:pt x="7" y="13"/>
                  </a:lnTo>
                  <a:lnTo>
                    <a:pt x="7" y="15"/>
                  </a:lnTo>
                  <a:lnTo>
                    <a:pt x="5" y="17"/>
                  </a:lnTo>
                  <a:lnTo>
                    <a:pt x="2" y="13"/>
                  </a:lnTo>
                  <a:lnTo>
                    <a:pt x="3" y="12"/>
                  </a:lnTo>
                  <a:lnTo>
                    <a:pt x="3" y="12"/>
                  </a:lnTo>
                  <a:lnTo>
                    <a:pt x="3" y="10"/>
                  </a:lnTo>
                  <a:lnTo>
                    <a:pt x="2" y="8"/>
                  </a:lnTo>
                  <a:lnTo>
                    <a:pt x="2" y="7"/>
                  </a:lnTo>
                  <a:lnTo>
                    <a:pt x="1" y="5"/>
                  </a:lnTo>
                  <a:lnTo>
                    <a:pt x="0" y="4"/>
                  </a:lnTo>
                  <a:lnTo>
                    <a:pt x="3" y="5"/>
                  </a:lnTo>
                  <a:lnTo>
                    <a:pt x="0" y="4"/>
                  </a:lnTo>
                  <a:lnTo>
                    <a:pt x="0" y="2"/>
                  </a:lnTo>
                  <a:lnTo>
                    <a:pt x="1" y="0"/>
                  </a:lnTo>
                  <a:lnTo>
                    <a:pt x="2" y="0"/>
                  </a:lnTo>
                  <a:lnTo>
                    <a:pt x="4" y="1"/>
                  </a:lnTo>
                  <a:lnTo>
                    <a:pt x="1"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1" name="Freeform 239">
              <a:extLst>
                <a:ext uri="{FF2B5EF4-FFF2-40B4-BE49-F238E27FC236}">
                  <a16:creationId xmlns:a16="http://schemas.microsoft.com/office/drawing/2014/main" id="{E043F515-FE35-4F0E-A18E-2ADDC758647E}"/>
                </a:ext>
              </a:extLst>
            </p:cNvPr>
            <p:cNvSpPr>
              <a:spLocks/>
            </p:cNvSpPr>
            <p:nvPr/>
          </p:nvSpPr>
          <p:spPr bwMode="auto">
            <a:xfrm>
              <a:off x="1798" y="2374"/>
              <a:ext cx="389" cy="255"/>
            </a:xfrm>
            <a:custGeom>
              <a:avLst/>
              <a:gdLst>
                <a:gd name="T0" fmla="*/ 3 w 389"/>
                <a:gd name="T1" fmla="*/ 238 h 239"/>
                <a:gd name="T2" fmla="*/ 2 w 389"/>
                <a:gd name="T3" fmla="*/ 232 h 239"/>
                <a:gd name="T4" fmla="*/ 386 w 389"/>
                <a:gd name="T5" fmla="*/ 0 h 239"/>
                <a:gd name="T6" fmla="*/ 388 w 389"/>
                <a:gd name="T7" fmla="*/ 6 h 239"/>
                <a:gd name="T8" fmla="*/ 5 w 389"/>
                <a:gd name="T9" fmla="*/ 238 h 239"/>
                <a:gd name="T10" fmla="*/ 3 w 389"/>
                <a:gd name="T11" fmla="*/ 231 h 239"/>
                <a:gd name="T12" fmla="*/ 5 w 389"/>
                <a:gd name="T13" fmla="*/ 238 h 239"/>
                <a:gd name="T14" fmla="*/ 2 w 389"/>
                <a:gd name="T15" fmla="*/ 238 h 239"/>
                <a:gd name="T16" fmla="*/ 0 w 389"/>
                <a:gd name="T17" fmla="*/ 236 h 239"/>
                <a:gd name="T18" fmla="*/ 0 w 389"/>
                <a:gd name="T19" fmla="*/ 234 h 239"/>
                <a:gd name="T20" fmla="*/ 2 w 389"/>
                <a:gd name="T21" fmla="*/ 232 h 239"/>
                <a:gd name="T22" fmla="*/ 3 w 389"/>
                <a:gd name="T23" fmla="*/ 238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9" h="239">
                  <a:moveTo>
                    <a:pt x="3" y="238"/>
                  </a:moveTo>
                  <a:lnTo>
                    <a:pt x="2" y="232"/>
                  </a:lnTo>
                  <a:lnTo>
                    <a:pt x="386" y="0"/>
                  </a:lnTo>
                  <a:lnTo>
                    <a:pt x="388" y="6"/>
                  </a:lnTo>
                  <a:lnTo>
                    <a:pt x="5" y="238"/>
                  </a:lnTo>
                  <a:lnTo>
                    <a:pt x="3" y="231"/>
                  </a:lnTo>
                  <a:lnTo>
                    <a:pt x="5" y="238"/>
                  </a:lnTo>
                  <a:lnTo>
                    <a:pt x="2" y="238"/>
                  </a:lnTo>
                  <a:lnTo>
                    <a:pt x="0" y="236"/>
                  </a:lnTo>
                  <a:lnTo>
                    <a:pt x="0" y="234"/>
                  </a:lnTo>
                  <a:lnTo>
                    <a:pt x="2" y="232"/>
                  </a:lnTo>
                  <a:lnTo>
                    <a:pt x="3" y="238"/>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2" name="Freeform 240">
              <a:extLst>
                <a:ext uri="{FF2B5EF4-FFF2-40B4-BE49-F238E27FC236}">
                  <a16:creationId xmlns:a16="http://schemas.microsoft.com/office/drawing/2014/main" id="{06DA6337-43C6-4421-B136-442095733180}"/>
                </a:ext>
              </a:extLst>
            </p:cNvPr>
            <p:cNvSpPr>
              <a:spLocks/>
            </p:cNvSpPr>
            <p:nvPr/>
          </p:nvSpPr>
          <p:spPr bwMode="auto">
            <a:xfrm>
              <a:off x="2183" y="2374"/>
              <a:ext cx="14" cy="11"/>
            </a:xfrm>
            <a:custGeom>
              <a:avLst/>
              <a:gdLst>
                <a:gd name="T0" fmla="*/ 1 w 14"/>
                <a:gd name="T1" fmla="*/ 9 h 10"/>
                <a:gd name="T2" fmla="*/ 0 w 14"/>
                <a:gd name="T3" fmla="*/ 7 h 10"/>
                <a:gd name="T4" fmla="*/ 1 w 14"/>
                <a:gd name="T5" fmla="*/ 4 h 10"/>
                <a:gd name="T6" fmla="*/ 2 w 14"/>
                <a:gd name="T7" fmla="*/ 2 h 10"/>
                <a:gd name="T8" fmla="*/ 4 w 14"/>
                <a:gd name="T9" fmla="*/ 1 h 10"/>
                <a:gd name="T10" fmla="*/ 6 w 14"/>
                <a:gd name="T11" fmla="*/ 0 h 10"/>
                <a:gd name="T12" fmla="*/ 8 w 14"/>
                <a:gd name="T13" fmla="*/ 0 h 10"/>
                <a:gd name="T14" fmla="*/ 11 w 14"/>
                <a:gd name="T15" fmla="*/ 1 h 10"/>
                <a:gd name="T16" fmla="*/ 13 w 14"/>
                <a:gd name="T17" fmla="*/ 3 h 10"/>
                <a:gd name="T18" fmla="*/ 1 w 14"/>
                <a:gd name="T19"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0">
                  <a:moveTo>
                    <a:pt x="1" y="9"/>
                  </a:moveTo>
                  <a:lnTo>
                    <a:pt x="0" y="7"/>
                  </a:lnTo>
                  <a:lnTo>
                    <a:pt x="1" y="4"/>
                  </a:lnTo>
                  <a:lnTo>
                    <a:pt x="2" y="2"/>
                  </a:lnTo>
                  <a:lnTo>
                    <a:pt x="4" y="1"/>
                  </a:lnTo>
                  <a:lnTo>
                    <a:pt x="6" y="0"/>
                  </a:lnTo>
                  <a:lnTo>
                    <a:pt x="8" y="0"/>
                  </a:lnTo>
                  <a:lnTo>
                    <a:pt x="11" y="1"/>
                  </a:lnTo>
                  <a:lnTo>
                    <a:pt x="13" y="3"/>
                  </a:lnTo>
                  <a:lnTo>
                    <a:pt x="1" y="9"/>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3" name="Freeform 241">
              <a:extLst>
                <a:ext uri="{FF2B5EF4-FFF2-40B4-BE49-F238E27FC236}">
                  <a16:creationId xmlns:a16="http://schemas.microsoft.com/office/drawing/2014/main" id="{75CA1F12-C04A-4032-8B1E-7882CB7A8BB8}"/>
                </a:ext>
              </a:extLst>
            </p:cNvPr>
            <p:cNvSpPr>
              <a:spLocks/>
            </p:cNvSpPr>
            <p:nvPr/>
          </p:nvSpPr>
          <p:spPr bwMode="auto">
            <a:xfrm>
              <a:off x="2183" y="2379"/>
              <a:ext cx="16" cy="23"/>
            </a:xfrm>
            <a:custGeom>
              <a:avLst/>
              <a:gdLst>
                <a:gd name="T0" fmla="*/ 3 w 16"/>
                <a:gd name="T1" fmla="*/ 5 h 21"/>
                <a:gd name="T2" fmla="*/ 3 w 16"/>
                <a:gd name="T3" fmla="*/ 5 h 21"/>
                <a:gd name="T4" fmla="*/ 2 w 16"/>
                <a:gd name="T5" fmla="*/ 6 h 21"/>
                <a:gd name="T6" fmla="*/ 2 w 16"/>
                <a:gd name="T7" fmla="*/ 9 h 21"/>
                <a:gd name="T8" fmla="*/ 2 w 16"/>
                <a:gd name="T9" fmla="*/ 9 h 21"/>
                <a:gd name="T10" fmla="*/ 1 w 16"/>
                <a:gd name="T11" fmla="*/ 8 h 21"/>
                <a:gd name="T12" fmla="*/ 13 w 16"/>
                <a:gd name="T13" fmla="*/ 0 h 21"/>
                <a:gd name="T14" fmla="*/ 14 w 16"/>
                <a:gd name="T15" fmla="*/ 4 h 21"/>
                <a:gd name="T16" fmla="*/ 15 w 16"/>
                <a:gd name="T17" fmla="*/ 9 h 21"/>
                <a:gd name="T18" fmla="*/ 13 w 16"/>
                <a:gd name="T19" fmla="*/ 15 h 21"/>
                <a:gd name="T20" fmla="*/ 10 w 16"/>
                <a:gd name="T21" fmla="*/ 19 h 21"/>
                <a:gd name="T22" fmla="*/ 10 w 16"/>
                <a:gd name="T23" fmla="*/ 19 h 21"/>
                <a:gd name="T24" fmla="*/ 10 w 16"/>
                <a:gd name="T25" fmla="*/ 19 h 21"/>
                <a:gd name="T26" fmla="*/ 8 w 16"/>
                <a:gd name="T27" fmla="*/ 20 h 21"/>
                <a:gd name="T28" fmla="*/ 5 w 16"/>
                <a:gd name="T29" fmla="*/ 20 h 21"/>
                <a:gd name="T30" fmla="*/ 2 w 16"/>
                <a:gd name="T31" fmla="*/ 18 h 21"/>
                <a:gd name="T32" fmla="*/ 1 w 16"/>
                <a:gd name="T33" fmla="*/ 16 h 21"/>
                <a:gd name="T34" fmla="*/ 0 w 16"/>
                <a:gd name="T35" fmla="*/ 13 h 21"/>
                <a:gd name="T36" fmla="*/ 0 w 16"/>
                <a:gd name="T37" fmla="*/ 10 h 21"/>
                <a:gd name="T38" fmla="*/ 1 w 16"/>
                <a:gd name="T39" fmla="*/ 7 h 21"/>
                <a:gd name="T40" fmla="*/ 3 w 16"/>
                <a:gd name="T41" fmla="*/ 5 h 21"/>
                <a:gd name="T42" fmla="*/ 3 w 16"/>
                <a:gd name="T43"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21">
                  <a:moveTo>
                    <a:pt x="3" y="5"/>
                  </a:moveTo>
                  <a:lnTo>
                    <a:pt x="3" y="5"/>
                  </a:lnTo>
                  <a:lnTo>
                    <a:pt x="2" y="6"/>
                  </a:lnTo>
                  <a:lnTo>
                    <a:pt x="2" y="9"/>
                  </a:lnTo>
                  <a:lnTo>
                    <a:pt x="2" y="9"/>
                  </a:lnTo>
                  <a:lnTo>
                    <a:pt x="1" y="8"/>
                  </a:lnTo>
                  <a:lnTo>
                    <a:pt x="13" y="0"/>
                  </a:lnTo>
                  <a:lnTo>
                    <a:pt x="14" y="4"/>
                  </a:lnTo>
                  <a:lnTo>
                    <a:pt x="15" y="9"/>
                  </a:lnTo>
                  <a:lnTo>
                    <a:pt x="13" y="15"/>
                  </a:lnTo>
                  <a:lnTo>
                    <a:pt x="10" y="19"/>
                  </a:lnTo>
                  <a:lnTo>
                    <a:pt x="10" y="19"/>
                  </a:lnTo>
                  <a:lnTo>
                    <a:pt x="10" y="19"/>
                  </a:lnTo>
                  <a:lnTo>
                    <a:pt x="8" y="20"/>
                  </a:lnTo>
                  <a:lnTo>
                    <a:pt x="5" y="20"/>
                  </a:lnTo>
                  <a:lnTo>
                    <a:pt x="2" y="18"/>
                  </a:lnTo>
                  <a:lnTo>
                    <a:pt x="1" y="16"/>
                  </a:lnTo>
                  <a:lnTo>
                    <a:pt x="0" y="13"/>
                  </a:lnTo>
                  <a:lnTo>
                    <a:pt x="0" y="10"/>
                  </a:lnTo>
                  <a:lnTo>
                    <a:pt x="1" y="7"/>
                  </a:lnTo>
                  <a:lnTo>
                    <a:pt x="3" y="5"/>
                  </a:lnTo>
                  <a:lnTo>
                    <a:pt x="3" y="5"/>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4" name="Freeform 242">
              <a:extLst>
                <a:ext uri="{FF2B5EF4-FFF2-40B4-BE49-F238E27FC236}">
                  <a16:creationId xmlns:a16="http://schemas.microsoft.com/office/drawing/2014/main" id="{AA007F25-B6A2-4BB8-8F65-60A4759F57B2}"/>
                </a:ext>
              </a:extLst>
            </p:cNvPr>
            <p:cNvSpPr>
              <a:spLocks/>
            </p:cNvSpPr>
            <p:nvPr/>
          </p:nvSpPr>
          <p:spPr bwMode="auto">
            <a:xfrm>
              <a:off x="1891" y="2386"/>
              <a:ext cx="303" cy="248"/>
            </a:xfrm>
            <a:custGeom>
              <a:avLst/>
              <a:gdLst>
                <a:gd name="T0" fmla="*/ 3 w 303"/>
                <a:gd name="T1" fmla="*/ 215 h 233"/>
                <a:gd name="T2" fmla="*/ 4 w 303"/>
                <a:gd name="T3" fmla="*/ 214 h 233"/>
                <a:gd name="T4" fmla="*/ 292 w 303"/>
                <a:gd name="T5" fmla="*/ 0 h 233"/>
                <a:gd name="T6" fmla="*/ 302 w 303"/>
                <a:gd name="T7" fmla="*/ 16 h 233"/>
                <a:gd name="T8" fmla="*/ 14 w 303"/>
                <a:gd name="T9" fmla="*/ 230 h 233"/>
                <a:gd name="T10" fmla="*/ 15 w 303"/>
                <a:gd name="T11" fmla="*/ 229 h 233"/>
                <a:gd name="T12" fmla="*/ 14 w 303"/>
                <a:gd name="T13" fmla="*/ 230 h 233"/>
                <a:gd name="T14" fmla="*/ 11 w 303"/>
                <a:gd name="T15" fmla="*/ 232 h 233"/>
                <a:gd name="T16" fmla="*/ 7 w 303"/>
                <a:gd name="T17" fmla="*/ 232 h 233"/>
                <a:gd name="T18" fmla="*/ 4 w 303"/>
                <a:gd name="T19" fmla="*/ 230 h 233"/>
                <a:gd name="T20" fmla="*/ 2 w 303"/>
                <a:gd name="T21" fmla="*/ 227 h 233"/>
                <a:gd name="T22" fmla="*/ 0 w 303"/>
                <a:gd name="T23" fmla="*/ 224 h 233"/>
                <a:gd name="T24" fmla="*/ 0 w 303"/>
                <a:gd name="T25" fmla="*/ 220 h 233"/>
                <a:gd name="T26" fmla="*/ 2 w 303"/>
                <a:gd name="T27" fmla="*/ 217 h 233"/>
                <a:gd name="T28" fmla="*/ 4 w 303"/>
                <a:gd name="T29" fmla="*/ 214 h 233"/>
                <a:gd name="T30" fmla="*/ 3 w 303"/>
                <a:gd name="T31" fmla="*/ 215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3" h="233">
                  <a:moveTo>
                    <a:pt x="3" y="215"/>
                  </a:moveTo>
                  <a:lnTo>
                    <a:pt x="4" y="214"/>
                  </a:lnTo>
                  <a:lnTo>
                    <a:pt x="292" y="0"/>
                  </a:lnTo>
                  <a:lnTo>
                    <a:pt x="302" y="16"/>
                  </a:lnTo>
                  <a:lnTo>
                    <a:pt x="14" y="230"/>
                  </a:lnTo>
                  <a:lnTo>
                    <a:pt x="15" y="229"/>
                  </a:lnTo>
                  <a:lnTo>
                    <a:pt x="14" y="230"/>
                  </a:lnTo>
                  <a:lnTo>
                    <a:pt x="11" y="232"/>
                  </a:lnTo>
                  <a:lnTo>
                    <a:pt x="7" y="232"/>
                  </a:lnTo>
                  <a:lnTo>
                    <a:pt x="4" y="230"/>
                  </a:lnTo>
                  <a:lnTo>
                    <a:pt x="2" y="227"/>
                  </a:lnTo>
                  <a:lnTo>
                    <a:pt x="0" y="224"/>
                  </a:lnTo>
                  <a:lnTo>
                    <a:pt x="0" y="220"/>
                  </a:lnTo>
                  <a:lnTo>
                    <a:pt x="2" y="217"/>
                  </a:lnTo>
                  <a:lnTo>
                    <a:pt x="4" y="214"/>
                  </a:lnTo>
                  <a:lnTo>
                    <a:pt x="3" y="215"/>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 name="Freeform 243">
              <a:extLst>
                <a:ext uri="{FF2B5EF4-FFF2-40B4-BE49-F238E27FC236}">
                  <a16:creationId xmlns:a16="http://schemas.microsoft.com/office/drawing/2014/main" id="{500F6919-18C3-46CB-9DB4-E64CF0555F78}"/>
                </a:ext>
              </a:extLst>
            </p:cNvPr>
            <p:cNvSpPr>
              <a:spLocks/>
            </p:cNvSpPr>
            <p:nvPr/>
          </p:nvSpPr>
          <p:spPr bwMode="auto">
            <a:xfrm>
              <a:off x="1806" y="2620"/>
              <a:ext cx="97" cy="21"/>
            </a:xfrm>
            <a:custGeom>
              <a:avLst/>
              <a:gdLst>
                <a:gd name="T0" fmla="*/ 0 w 97"/>
                <a:gd name="T1" fmla="*/ 0 h 19"/>
                <a:gd name="T2" fmla="*/ 6 w 97"/>
                <a:gd name="T3" fmla="*/ 0 h 19"/>
                <a:gd name="T4" fmla="*/ 13 w 97"/>
                <a:gd name="T5" fmla="*/ 0 h 19"/>
                <a:gd name="T6" fmla="*/ 19 w 97"/>
                <a:gd name="T7" fmla="*/ 1 h 19"/>
                <a:gd name="T8" fmla="*/ 25 w 97"/>
                <a:gd name="T9" fmla="*/ 1 h 19"/>
                <a:gd name="T10" fmla="*/ 33 w 97"/>
                <a:gd name="T11" fmla="*/ 1 h 19"/>
                <a:gd name="T12" fmla="*/ 39 w 97"/>
                <a:gd name="T13" fmla="*/ 1 h 19"/>
                <a:gd name="T14" fmla="*/ 47 w 97"/>
                <a:gd name="T15" fmla="*/ 2 h 19"/>
                <a:gd name="T16" fmla="*/ 53 w 97"/>
                <a:gd name="T17" fmla="*/ 2 h 19"/>
                <a:gd name="T18" fmla="*/ 60 w 97"/>
                <a:gd name="T19" fmla="*/ 3 h 19"/>
                <a:gd name="T20" fmla="*/ 65 w 97"/>
                <a:gd name="T21" fmla="*/ 3 h 19"/>
                <a:gd name="T22" fmla="*/ 71 w 97"/>
                <a:gd name="T23" fmla="*/ 3 h 19"/>
                <a:gd name="T24" fmla="*/ 75 w 97"/>
                <a:gd name="T25" fmla="*/ 2 h 19"/>
                <a:gd name="T26" fmla="*/ 80 w 97"/>
                <a:gd name="T27" fmla="*/ 2 h 19"/>
                <a:gd name="T28" fmla="*/ 82 w 97"/>
                <a:gd name="T29" fmla="*/ 1 h 19"/>
                <a:gd name="T30" fmla="*/ 84 w 97"/>
                <a:gd name="T31" fmla="*/ 1 h 19"/>
                <a:gd name="T32" fmla="*/ 96 w 97"/>
                <a:gd name="T33" fmla="*/ 12 h 19"/>
                <a:gd name="T34" fmla="*/ 92 w 97"/>
                <a:gd name="T35" fmla="*/ 15 h 19"/>
                <a:gd name="T36" fmla="*/ 87 w 97"/>
                <a:gd name="T37" fmla="*/ 16 h 19"/>
                <a:gd name="T38" fmla="*/ 82 w 97"/>
                <a:gd name="T39" fmla="*/ 17 h 19"/>
                <a:gd name="T40" fmla="*/ 77 w 97"/>
                <a:gd name="T41" fmla="*/ 17 h 19"/>
                <a:gd name="T42" fmla="*/ 71 w 97"/>
                <a:gd name="T43" fmla="*/ 18 h 19"/>
                <a:gd name="T44" fmla="*/ 65 w 97"/>
                <a:gd name="T45" fmla="*/ 18 h 19"/>
                <a:gd name="T46" fmla="*/ 59 w 97"/>
                <a:gd name="T47" fmla="*/ 18 h 19"/>
                <a:gd name="T48" fmla="*/ 52 w 97"/>
                <a:gd name="T49" fmla="*/ 17 h 19"/>
                <a:gd name="T50" fmla="*/ 45 w 97"/>
                <a:gd name="T51" fmla="*/ 17 h 19"/>
                <a:gd name="T52" fmla="*/ 39 w 97"/>
                <a:gd name="T53" fmla="*/ 17 h 19"/>
                <a:gd name="T54" fmla="*/ 31 w 97"/>
                <a:gd name="T55" fmla="*/ 16 h 19"/>
                <a:gd name="T56" fmla="*/ 25 w 97"/>
                <a:gd name="T57" fmla="*/ 16 h 19"/>
                <a:gd name="T58" fmla="*/ 19 w 97"/>
                <a:gd name="T59" fmla="*/ 16 h 19"/>
                <a:gd name="T60" fmla="*/ 11 w 97"/>
                <a:gd name="T61" fmla="*/ 15 h 19"/>
                <a:gd name="T62" fmla="*/ 6 w 97"/>
                <a:gd name="T63" fmla="*/ 15 h 19"/>
                <a:gd name="T64" fmla="*/ 0 w 97"/>
                <a:gd name="T65" fmla="*/ 15 h 19"/>
                <a:gd name="T66" fmla="*/ 0 w 97"/>
                <a:gd name="T6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7" h="19">
                  <a:moveTo>
                    <a:pt x="0" y="0"/>
                  </a:moveTo>
                  <a:lnTo>
                    <a:pt x="6" y="0"/>
                  </a:lnTo>
                  <a:lnTo>
                    <a:pt x="13" y="0"/>
                  </a:lnTo>
                  <a:lnTo>
                    <a:pt x="19" y="1"/>
                  </a:lnTo>
                  <a:lnTo>
                    <a:pt x="25" y="1"/>
                  </a:lnTo>
                  <a:lnTo>
                    <a:pt x="33" y="1"/>
                  </a:lnTo>
                  <a:lnTo>
                    <a:pt x="39" y="1"/>
                  </a:lnTo>
                  <a:lnTo>
                    <a:pt x="47" y="2"/>
                  </a:lnTo>
                  <a:lnTo>
                    <a:pt x="53" y="2"/>
                  </a:lnTo>
                  <a:lnTo>
                    <a:pt x="60" y="3"/>
                  </a:lnTo>
                  <a:lnTo>
                    <a:pt x="65" y="3"/>
                  </a:lnTo>
                  <a:lnTo>
                    <a:pt x="71" y="3"/>
                  </a:lnTo>
                  <a:lnTo>
                    <a:pt x="75" y="2"/>
                  </a:lnTo>
                  <a:lnTo>
                    <a:pt x="80" y="2"/>
                  </a:lnTo>
                  <a:lnTo>
                    <a:pt x="82" y="1"/>
                  </a:lnTo>
                  <a:lnTo>
                    <a:pt x="84" y="1"/>
                  </a:lnTo>
                  <a:lnTo>
                    <a:pt x="96" y="12"/>
                  </a:lnTo>
                  <a:lnTo>
                    <a:pt x="92" y="15"/>
                  </a:lnTo>
                  <a:lnTo>
                    <a:pt x="87" y="16"/>
                  </a:lnTo>
                  <a:lnTo>
                    <a:pt x="82" y="17"/>
                  </a:lnTo>
                  <a:lnTo>
                    <a:pt x="77" y="17"/>
                  </a:lnTo>
                  <a:lnTo>
                    <a:pt x="71" y="18"/>
                  </a:lnTo>
                  <a:lnTo>
                    <a:pt x="65" y="18"/>
                  </a:lnTo>
                  <a:lnTo>
                    <a:pt x="59" y="18"/>
                  </a:lnTo>
                  <a:lnTo>
                    <a:pt x="52" y="17"/>
                  </a:lnTo>
                  <a:lnTo>
                    <a:pt x="45" y="17"/>
                  </a:lnTo>
                  <a:lnTo>
                    <a:pt x="39" y="17"/>
                  </a:lnTo>
                  <a:lnTo>
                    <a:pt x="31" y="16"/>
                  </a:lnTo>
                  <a:lnTo>
                    <a:pt x="25" y="16"/>
                  </a:lnTo>
                  <a:lnTo>
                    <a:pt x="19" y="16"/>
                  </a:lnTo>
                  <a:lnTo>
                    <a:pt x="11" y="15"/>
                  </a:lnTo>
                  <a:lnTo>
                    <a:pt x="6" y="15"/>
                  </a:lnTo>
                  <a:lnTo>
                    <a:pt x="0" y="15"/>
                  </a:lnTo>
                  <a:lnTo>
                    <a:pt x="0"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 name="Freeform 244">
              <a:extLst>
                <a:ext uri="{FF2B5EF4-FFF2-40B4-BE49-F238E27FC236}">
                  <a16:creationId xmlns:a16="http://schemas.microsoft.com/office/drawing/2014/main" id="{9C346DC8-8C27-4C0B-85FD-330F663B2E22}"/>
                </a:ext>
              </a:extLst>
            </p:cNvPr>
            <p:cNvSpPr>
              <a:spLocks/>
            </p:cNvSpPr>
            <p:nvPr/>
          </p:nvSpPr>
          <p:spPr bwMode="auto">
            <a:xfrm>
              <a:off x="1798" y="2620"/>
              <a:ext cx="5" cy="15"/>
            </a:xfrm>
            <a:custGeom>
              <a:avLst/>
              <a:gdLst>
                <a:gd name="T0" fmla="*/ 4 w 5"/>
                <a:gd name="T1" fmla="*/ 13 h 14"/>
                <a:gd name="T2" fmla="*/ 2 w 5"/>
                <a:gd name="T3" fmla="*/ 13 h 14"/>
                <a:gd name="T4" fmla="*/ 1 w 5"/>
                <a:gd name="T5" fmla="*/ 11 h 14"/>
                <a:gd name="T6" fmla="*/ 0 w 5"/>
                <a:gd name="T7" fmla="*/ 9 h 14"/>
                <a:gd name="T8" fmla="*/ 0 w 5"/>
                <a:gd name="T9" fmla="*/ 7 h 14"/>
                <a:gd name="T10" fmla="*/ 0 w 5"/>
                <a:gd name="T11" fmla="*/ 5 h 14"/>
                <a:gd name="T12" fmla="*/ 1 w 5"/>
                <a:gd name="T13" fmla="*/ 2 h 14"/>
                <a:gd name="T14" fmla="*/ 2 w 5"/>
                <a:gd name="T15" fmla="*/ 1 h 14"/>
                <a:gd name="T16" fmla="*/ 4 w 5"/>
                <a:gd name="T17" fmla="*/ 0 h 14"/>
                <a:gd name="T18" fmla="*/ 4 w 5"/>
                <a:gd name="T19"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4">
                  <a:moveTo>
                    <a:pt x="4" y="13"/>
                  </a:moveTo>
                  <a:lnTo>
                    <a:pt x="2" y="13"/>
                  </a:lnTo>
                  <a:lnTo>
                    <a:pt x="1" y="11"/>
                  </a:lnTo>
                  <a:lnTo>
                    <a:pt x="0" y="9"/>
                  </a:lnTo>
                  <a:lnTo>
                    <a:pt x="0" y="7"/>
                  </a:lnTo>
                  <a:lnTo>
                    <a:pt x="0" y="5"/>
                  </a:lnTo>
                  <a:lnTo>
                    <a:pt x="1" y="2"/>
                  </a:lnTo>
                  <a:lnTo>
                    <a:pt x="2" y="1"/>
                  </a:lnTo>
                  <a:lnTo>
                    <a:pt x="4" y="0"/>
                  </a:lnTo>
                  <a:lnTo>
                    <a:pt x="4" y="13"/>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7" name="Freeform 245">
              <a:extLst>
                <a:ext uri="{FF2B5EF4-FFF2-40B4-BE49-F238E27FC236}">
                  <a16:creationId xmlns:a16="http://schemas.microsoft.com/office/drawing/2014/main" id="{DFC1750F-5EDE-4A36-863C-BA05C0105BFC}"/>
                </a:ext>
              </a:extLst>
            </p:cNvPr>
            <p:cNvSpPr>
              <a:spLocks/>
            </p:cNvSpPr>
            <p:nvPr/>
          </p:nvSpPr>
          <p:spPr bwMode="auto">
            <a:xfrm>
              <a:off x="2748" y="2787"/>
              <a:ext cx="88" cy="52"/>
            </a:xfrm>
            <a:custGeom>
              <a:avLst/>
              <a:gdLst>
                <a:gd name="T0" fmla="*/ 75 w 88"/>
                <a:gd name="T1" fmla="*/ 0 h 49"/>
                <a:gd name="T2" fmla="*/ 13 w 88"/>
                <a:gd name="T3" fmla="*/ 0 h 49"/>
                <a:gd name="T4" fmla="*/ 10 w 88"/>
                <a:gd name="T5" fmla="*/ 0 h 49"/>
                <a:gd name="T6" fmla="*/ 8 w 88"/>
                <a:gd name="T7" fmla="*/ 1 h 49"/>
                <a:gd name="T8" fmla="*/ 6 w 88"/>
                <a:gd name="T9" fmla="*/ 2 h 49"/>
                <a:gd name="T10" fmla="*/ 4 w 88"/>
                <a:gd name="T11" fmla="*/ 3 h 49"/>
                <a:gd name="T12" fmla="*/ 2 w 88"/>
                <a:gd name="T13" fmla="*/ 5 h 49"/>
                <a:gd name="T14" fmla="*/ 1 w 88"/>
                <a:gd name="T15" fmla="*/ 7 h 49"/>
                <a:gd name="T16" fmla="*/ 1 w 88"/>
                <a:gd name="T17" fmla="*/ 9 h 49"/>
                <a:gd name="T18" fmla="*/ 0 w 88"/>
                <a:gd name="T19" fmla="*/ 11 h 49"/>
                <a:gd name="T20" fmla="*/ 0 w 88"/>
                <a:gd name="T21" fmla="*/ 37 h 49"/>
                <a:gd name="T22" fmla="*/ 1 w 88"/>
                <a:gd name="T23" fmla="*/ 39 h 49"/>
                <a:gd name="T24" fmla="*/ 1 w 88"/>
                <a:gd name="T25" fmla="*/ 41 h 49"/>
                <a:gd name="T26" fmla="*/ 2 w 88"/>
                <a:gd name="T27" fmla="*/ 43 h 49"/>
                <a:gd name="T28" fmla="*/ 4 w 88"/>
                <a:gd name="T29" fmla="*/ 45 h 49"/>
                <a:gd name="T30" fmla="*/ 6 w 88"/>
                <a:gd name="T31" fmla="*/ 46 h 49"/>
                <a:gd name="T32" fmla="*/ 8 w 88"/>
                <a:gd name="T33" fmla="*/ 47 h 49"/>
                <a:gd name="T34" fmla="*/ 10 w 88"/>
                <a:gd name="T35" fmla="*/ 48 h 49"/>
                <a:gd name="T36" fmla="*/ 13 w 88"/>
                <a:gd name="T37" fmla="*/ 48 h 49"/>
                <a:gd name="T38" fmla="*/ 75 w 88"/>
                <a:gd name="T39" fmla="*/ 48 h 49"/>
                <a:gd name="T40" fmla="*/ 79 w 88"/>
                <a:gd name="T41" fmla="*/ 47 h 49"/>
                <a:gd name="T42" fmla="*/ 83 w 88"/>
                <a:gd name="T43" fmla="*/ 45 h 49"/>
                <a:gd name="T44" fmla="*/ 86 w 88"/>
                <a:gd name="T45" fmla="*/ 41 h 49"/>
                <a:gd name="T46" fmla="*/ 87 w 88"/>
                <a:gd name="T47" fmla="*/ 37 h 49"/>
                <a:gd name="T48" fmla="*/ 87 w 88"/>
                <a:gd name="T49" fmla="*/ 11 h 49"/>
                <a:gd name="T50" fmla="*/ 86 w 88"/>
                <a:gd name="T51" fmla="*/ 7 h 49"/>
                <a:gd name="T52" fmla="*/ 83 w 88"/>
                <a:gd name="T53" fmla="*/ 3 h 49"/>
                <a:gd name="T54" fmla="*/ 79 w 88"/>
                <a:gd name="T55" fmla="*/ 1 h 49"/>
                <a:gd name="T56" fmla="*/ 75 w 88"/>
                <a:gd name="T5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49">
                  <a:moveTo>
                    <a:pt x="75" y="0"/>
                  </a:moveTo>
                  <a:lnTo>
                    <a:pt x="13" y="0"/>
                  </a:lnTo>
                  <a:lnTo>
                    <a:pt x="10" y="0"/>
                  </a:lnTo>
                  <a:lnTo>
                    <a:pt x="8" y="1"/>
                  </a:lnTo>
                  <a:lnTo>
                    <a:pt x="6" y="2"/>
                  </a:lnTo>
                  <a:lnTo>
                    <a:pt x="4" y="3"/>
                  </a:lnTo>
                  <a:lnTo>
                    <a:pt x="2" y="5"/>
                  </a:lnTo>
                  <a:lnTo>
                    <a:pt x="1" y="7"/>
                  </a:lnTo>
                  <a:lnTo>
                    <a:pt x="1" y="9"/>
                  </a:lnTo>
                  <a:lnTo>
                    <a:pt x="0" y="11"/>
                  </a:lnTo>
                  <a:lnTo>
                    <a:pt x="0" y="37"/>
                  </a:lnTo>
                  <a:lnTo>
                    <a:pt x="1" y="39"/>
                  </a:lnTo>
                  <a:lnTo>
                    <a:pt x="1" y="41"/>
                  </a:lnTo>
                  <a:lnTo>
                    <a:pt x="2" y="43"/>
                  </a:lnTo>
                  <a:lnTo>
                    <a:pt x="4" y="45"/>
                  </a:lnTo>
                  <a:lnTo>
                    <a:pt x="6" y="46"/>
                  </a:lnTo>
                  <a:lnTo>
                    <a:pt x="8" y="47"/>
                  </a:lnTo>
                  <a:lnTo>
                    <a:pt x="10" y="48"/>
                  </a:lnTo>
                  <a:lnTo>
                    <a:pt x="13" y="48"/>
                  </a:lnTo>
                  <a:lnTo>
                    <a:pt x="75" y="48"/>
                  </a:lnTo>
                  <a:lnTo>
                    <a:pt x="79" y="47"/>
                  </a:lnTo>
                  <a:lnTo>
                    <a:pt x="83" y="45"/>
                  </a:lnTo>
                  <a:lnTo>
                    <a:pt x="86" y="41"/>
                  </a:lnTo>
                  <a:lnTo>
                    <a:pt x="87" y="37"/>
                  </a:lnTo>
                  <a:lnTo>
                    <a:pt x="87" y="11"/>
                  </a:lnTo>
                  <a:lnTo>
                    <a:pt x="86" y="7"/>
                  </a:lnTo>
                  <a:lnTo>
                    <a:pt x="83" y="3"/>
                  </a:lnTo>
                  <a:lnTo>
                    <a:pt x="79" y="1"/>
                  </a:lnTo>
                  <a:lnTo>
                    <a:pt x="75"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8" name="Freeform 246">
              <a:extLst>
                <a:ext uri="{FF2B5EF4-FFF2-40B4-BE49-F238E27FC236}">
                  <a16:creationId xmlns:a16="http://schemas.microsoft.com/office/drawing/2014/main" id="{D202877C-AE5E-4FA5-9335-DCEF6ED9A5C7}"/>
                </a:ext>
              </a:extLst>
            </p:cNvPr>
            <p:cNvSpPr>
              <a:spLocks/>
            </p:cNvSpPr>
            <p:nvPr/>
          </p:nvSpPr>
          <p:spPr bwMode="auto">
            <a:xfrm>
              <a:off x="2762" y="2784"/>
              <a:ext cx="61" cy="2"/>
            </a:xfrm>
            <a:custGeom>
              <a:avLst/>
              <a:gdLst>
                <a:gd name="T0" fmla="*/ 0 w 61"/>
                <a:gd name="T1" fmla="*/ 0 h 2"/>
                <a:gd name="T2" fmla="*/ 0 w 61"/>
                <a:gd name="T3" fmla="*/ 0 h 2"/>
                <a:gd name="T4" fmla="*/ 60 w 61"/>
                <a:gd name="T5" fmla="*/ 0 h 2"/>
                <a:gd name="T6" fmla="*/ 60 w 61"/>
                <a:gd name="T7" fmla="*/ 1 h 2"/>
                <a:gd name="T8" fmla="*/ 0 w 61"/>
                <a:gd name="T9" fmla="*/ 1 h 2"/>
                <a:gd name="T10" fmla="*/ 0 w 61"/>
                <a:gd name="T11" fmla="*/ 0 h 2"/>
              </a:gdLst>
              <a:ahLst/>
              <a:cxnLst>
                <a:cxn ang="0">
                  <a:pos x="T0" y="T1"/>
                </a:cxn>
                <a:cxn ang="0">
                  <a:pos x="T2" y="T3"/>
                </a:cxn>
                <a:cxn ang="0">
                  <a:pos x="T4" y="T5"/>
                </a:cxn>
                <a:cxn ang="0">
                  <a:pos x="T6" y="T7"/>
                </a:cxn>
                <a:cxn ang="0">
                  <a:pos x="T8" y="T9"/>
                </a:cxn>
                <a:cxn ang="0">
                  <a:pos x="T10" y="T11"/>
                </a:cxn>
              </a:cxnLst>
              <a:rect l="0" t="0" r="r" b="b"/>
              <a:pathLst>
                <a:path w="61" h="2">
                  <a:moveTo>
                    <a:pt x="0" y="0"/>
                  </a:moveTo>
                  <a:lnTo>
                    <a:pt x="0" y="0"/>
                  </a:lnTo>
                  <a:lnTo>
                    <a:pt x="60" y="0"/>
                  </a:lnTo>
                  <a:lnTo>
                    <a:pt x="60" y="1"/>
                  </a:lnTo>
                  <a:lnTo>
                    <a:pt x="0" y="1"/>
                  </a:lnTo>
                  <a:lnTo>
                    <a:pt x="0"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9" name="Freeform 247">
              <a:extLst>
                <a:ext uri="{FF2B5EF4-FFF2-40B4-BE49-F238E27FC236}">
                  <a16:creationId xmlns:a16="http://schemas.microsoft.com/office/drawing/2014/main" id="{BB5CAE9D-8082-4D86-94BD-784F97965D65}"/>
                </a:ext>
              </a:extLst>
            </p:cNvPr>
            <p:cNvSpPr>
              <a:spLocks/>
            </p:cNvSpPr>
            <p:nvPr/>
          </p:nvSpPr>
          <p:spPr bwMode="auto">
            <a:xfrm>
              <a:off x="2744" y="2784"/>
              <a:ext cx="13" cy="12"/>
            </a:xfrm>
            <a:custGeom>
              <a:avLst/>
              <a:gdLst>
                <a:gd name="T0" fmla="*/ 0 w 13"/>
                <a:gd name="T1" fmla="*/ 11 h 12"/>
                <a:gd name="T2" fmla="*/ 0 w 13"/>
                <a:gd name="T3" fmla="*/ 11 h 12"/>
                <a:gd name="T4" fmla="*/ 1 w 13"/>
                <a:gd name="T5" fmla="*/ 9 h 12"/>
                <a:gd name="T6" fmla="*/ 1 w 13"/>
                <a:gd name="T7" fmla="*/ 6 h 12"/>
                <a:gd name="T8" fmla="*/ 2 w 13"/>
                <a:gd name="T9" fmla="*/ 5 h 12"/>
                <a:gd name="T10" fmla="*/ 4 w 13"/>
                <a:gd name="T11" fmla="*/ 3 h 12"/>
                <a:gd name="T12" fmla="*/ 5 w 13"/>
                <a:gd name="T13" fmla="*/ 1 h 12"/>
                <a:gd name="T14" fmla="*/ 8 w 13"/>
                <a:gd name="T15" fmla="*/ 1 h 12"/>
                <a:gd name="T16" fmla="*/ 10 w 13"/>
                <a:gd name="T17" fmla="*/ 0 h 12"/>
                <a:gd name="T18" fmla="*/ 12 w 13"/>
                <a:gd name="T19" fmla="*/ 0 h 12"/>
                <a:gd name="T20" fmla="*/ 12 w 13"/>
                <a:gd name="T21" fmla="*/ 5 h 12"/>
                <a:gd name="T22" fmla="*/ 10 w 13"/>
                <a:gd name="T23" fmla="*/ 5 h 12"/>
                <a:gd name="T24" fmla="*/ 9 w 13"/>
                <a:gd name="T25" fmla="*/ 5 h 12"/>
                <a:gd name="T26" fmla="*/ 8 w 13"/>
                <a:gd name="T27" fmla="*/ 5 h 12"/>
                <a:gd name="T28" fmla="*/ 7 w 13"/>
                <a:gd name="T29" fmla="*/ 6 h 12"/>
                <a:gd name="T30" fmla="*/ 6 w 13"/>
                <a:gd name="T31" fmla="*/ 7 h 12"/>
                <a:gd name="T32" fmla="*/ 5 w 13"/>
                <a:gd name="T33" fmla="*/ 8 h 12"/>
                <a:gd name="T34" fmla="*/ 5 w 13"/>
                <a:gd name="T35" fmla="*/ 9 h 12"/>
                <a:gd name="T36" fmla="*/ 4 w 13"/>
                <a:gd name="T37" fmla="*/ 11 h 12"/>
                <a:gd name="T38" fmla="*/ 0 w 13"/>
                <a:gd name="T39"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2">
                  <a:moveTo>
                    <a:pt x="0" y="11"/>
                  </a:moveTo>
                  <a:lnTo>
                    <a:pt x="0" y="11"/>
                  </a:lnTo>
                  <a:lnTo>
                    <a:pt x="1" y="9"/>
                  </a:lnTo>
                  <a:lnTo>
                    <a:pt x="1" y="6"/>
                  </a:lnTo>
                  <a:lnTo>
                    <a:pt x="2" y="5"/>
                  </a:lnTo>
                  <a:lnTo>
                    <a:pt x="4" y="3"/>
                  </a:lnTo>
                  <a:lnTo>
                    <a:pt x="5" y="1"/>
                  </a:lnTo>
                  <a:lnTo>
                    <a:pt x="8" y="1"/>
                  </a:lnTo>
                  <a:lnTo>
                    <a:pt x="10" y="0"/>
                  </a:lnTo>
                  <a:lnTo>
                    <a:pt x="12" y="0"/>
                  </a:lnTo>
                  <a:lnTo>
                    <a:pt x="12" y="5"/>
                  </a:lnTo>
                  <a:lnTo>
                    <a:pt x="10" y="5"/>
                  </a:lnTo>
                  <a:lnTo>
                    <a:pt x="9" y="5"/>
                  </a:lnTo>
                  <a:lnTo>
                    <a:pt x="8" y="5"/>
                  </a:lnTo>
                  <a:lnTo>
                    <a:pt x="7" y="6"/>
                  </a:lnTo>
                  <a:lnTo>
                    <a:pt x="6" y="7"/>
                  </a:lnTo>
                  <a:lnTo>
                    <a:pt x="5" y="8"/>
                  </a:lnTo>
                  <a:lnTo>
                    <a:pt x="5" y="9"/>
                  </a:lnTo>
                  <a:lnTo>
                    <a:pt x="4" y="11"/>
                  </a:lnTo>
                  <a:lnTo>
                    <a:pt x="0" y="11"/>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 name="Freeform 248">
              <a:extLst>
                <a:ext uri="{FF2B5EF4-FFF2-40B4-BE49-F238E27FC236}">
                  <a16:creationId xmlns:a16="http://schemas.microsoft.com/office/drawing/2014/main" id="{24F1E383-6A4F-4DA7-957D-C1CC29BE8906}"/>
                </a:ext>
              </a:extLst>
            </p:cNvPr>
            <p:cNvSpPr>
              <a:spLocks/>
            </p:cNvSpPr>
            <p:nvPr/>
          </p:nvSpPr>
          <p:spPr bwMode="auto">
            <a:xfrm>
              <a:off x="2744" y="2801"/>
              <a:ext cx="3" cy="26"/>
            </a:xfrm>
            <a:custGeom>
              <a:avLst/>
              <a:gdLst>
                <a:gd name="T0" fmla="*/ 0 w 3"/>
                <a:gd name="T1" fmla="*/ 24 h 25"/>
                <a:gd name="T2" fmla="*/ 0 w 3"/>
                <a:gd name="T3" fmla="*/ 24 h 25"/>
                <a:gd name="T4" fmla="*/ 0 w 3"/>
                <a:gd name="T5" fmla="*/ 0 h 25"/>
                <a:gd name="T6" fmla="*/ 2 w 3"/>
                <a:gd name="T7" fmla="*/ 0 h 25"/>
                <a:gd name="T8" fmla="*/ 2 w 3"/>
                <a:gd name="T9" fmla="*/ 24 h 25"/>
                <a:gd name="T10" fmla="*/ 0 w 3"/>
                <a:gd name="T11" fmla="*/ 24 h 25"/>
              </a:gdLst>
              <a:ahLst/>
              <a:cxnLst>
                <a:cxn ang="0">
                  <a:pos x="T0" y="T1"/>
                </a:cxn>
                <a:cxn ang="0">
                  <a:pos x="T2" y="T3"/>
                </a:cxn>
                <a:cxn ang="0">
                  <a:pos x="T4" y="T5"/>
                </a:cxn>
                <a:cxn ang="0">
                  <a:pos x="T6" y="T7"/>
                </a:cxn>
                <a:cxn ang="0">
                  <a:pos x="T8" y="T9"/>
                </a:cxn>
                <a:cxn ang="0">
                  <a:pos x="T10" y="T11"/>
                </a:cxn>
              </a:cxnLst>
              <a:rect l="0" t="0" r="r" b="b"/>
              <a:pathLst>
                <a:path w="3" h="25">
                  <a:moveTo>
                    <a:pt x="0" y="24"/>
                  </a:moveTo>
                  <a:lnTo>
                    <a:pt x="0" y="24"/>
                  </a:lnTo>
                  <a:lnTo>
                    <a:pt x="0" y="0"/>
                  </a:lnTo>
                  <a:lnTo>
                    <a:pt x="2" y="0"/>
                  </a:lnTo>
                  <a:lnTo>
                    <a:pt x="2" y="24"/>
                  </a:lnTo>
                  <a:lnTo>
                    <a:pt x="0" y="24"/>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1" name="Freeform 249">
              <a:extLst>
                <a:ext uri="{FF2B5EF4-FFF2-40B4-BE49-F238E27FC236}">
                  <a16:creationId xmlns:a16="http://schemas.microsoft.com/office/drawing/2014/main" id="{B229C575-9E70-4C22-A408-B769C5441E45}"/>
                </a:ext>
              </a:extLst>
            </p:cNvPr>
            <p:cNvSpPr>
              <a:spLocks/>
            </p:cNvSpPr>
            <p:nvPr/>
          </p:nvSpPr>
          <p:spPr bwMode="auto">
            <a:xfrm>
              <a:off x="2744" y="2832"/>
              <a:ext cx="13" cy="12"/>
            </a:xfrm>
            <a:custGeom>
              <a:avLst/>
              <a:gdLst>
                <a:gd name="T0" fmla="*/ 12 w 13"/>
                <a:gd name="T1" fmla="*/ 11 h 12"/>
                <a:gd name="T2" fmla="*/ 12 w 13"/>
                <a:gd name="T3" fmla="*/ 11 h 12"/>
                <a:gd name="T4" fmla="*/ 10 w 13"/>
                <a:gd name="T5" fmla="*/ 11 h 12"/>
                <a:gd name="T6" fmla="*/ 8 w 13"/>
                <a:gd name="T7" fmla="*/ 10 h 12"/>
                <a:gd name="T8" fmla="*/ 5 w 13"/>
                <a:gd name="T9" fmla="*/ 10 h 12"/>
                <a:gd name="T10" fmla="*/ 4 w 13"/>
                <a:gd name="T11" fmla="*/ 8 h 12"/>
                <a:gd name="T12" fmla="*/ 2 w 13"/>
                <a:gd name="T13" fmla="*/ 6 h 12"/>
                <a:gd name="T14" fmla="*/ 1 w 13"/>
                <a:gd name="T15" fmla="*/ 5 h 12"/>
                <a:gd name="T16" fmla="*/ 1 w 13"/>
                <a:gd name="T17" fmla="*/ 2 h 12"/>
                <a:gd name="T18" fmla="*/ 0 w 13"/>
                <a:gd name="T19" fmla="*/ 0 h 12"/>
                <a:gd name="T20" fmla="*/ 4 w 13"/>
                <a:gd name="T21" fmla="*/ 0 h 12"/>
                <a:gd name="T22" fmla="*/ 5 w 13"/>
                <a:gd name="T23" fmla="*/ 2 h 12"/>
                <a:gd name="T24" fmla="*/ 5 w 13"/>
                <a:gd name="T25" fmla="*/ 3 h 12"/>
                <a:gd name="T26" fmla="*/ 6 w 13"/>
                <a:gd name="T27" fmla="*/ 4 h 12"/>
                <a:gd name="T28" fmla="*/ 7 w 13"/>
                <a:gd name="T29" fmla="*/ 5 h 12"/>
                <a:gd name="T30" fmla="*/ 8 w 13"/>
                <a:gd name="T31" fmla="*/ 6 h 12"/>
                <a:gd name="T32" fmla="*/ 9 w 13"/>
                <a:gd name="T33" fmla="*/ 6 h 12"/>
                <a:gd name="T34" fmla="*/ 10 w 13"/>
                <a:gd name="T35" fmla="*/ 6 h 12"/>
                <a:gd name="T36" fmla="*/ 12 w 13"/>
                <a:gd name="T37" fmla="*/ 6 h 12"/>
                <a:gd name="T38" fmla="*/ 12 w 13"/>
                <a:gd name="T39"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2">
                  <a:moveTo>
                    <a:pt x="12" y="11"/>
                  </a:moveTo>
                  <a:lnTo>
                    <a:pt x="12" y="11"/>
                  </a:lnTo>
                  <a:lnTo>
                    <a:pt x="10" y="11"/>
                  </a:lnTo>
                  <a:lnTo>
                    <a:pt x="8" y="10"/>
                  </a:lnTo>
                  <a:lnTo>
                    <a:pt x="5" y="10"/>
                  </a:lnTo>
                  <a:lnTo>
                    <a:pt x="4" y="8"/>
                  </a:lnTo>
                  <a:lnTo>
                    <a:pt x="2" y="6"/>
                  </a:lnTo>
                  <a:lnTo>
                    <a:pt x="1" y="5"/>
                  </a:lnTo>
                  <a:lnTo>
                    <a:pt x="1" y="2"/>
                  </a:lnTo>
                  <a:lnTo>
                    <a:pt x="0" y="0"/>
                  </a:lnTo>
                  <a:lnTo>
                    <a:pt x="4" y="0"/>
                  </a:lnTo>
                  <a:lnTo>
                    <a:pt x="5" y="2"/>
                  </a:lnTo>
                  <a:lnTo>
                    <a:pt x="5" y="3"/>
                  </a:lnTo>
                  <a:lnTo>
                    <a:pt x="6" y="4"/>
                  </a:lnTo>
                  <a:lnTo>
                    <a:pt x="7" y="5"/>
                  </a:lnTo>
                  <a:lnTo>
                    <a:pt x="8" y="6"/>
                  </a:lnTo>
                  <a:lnTo>
                    <a:pt x="9" y="6"/>
                  </a:lnTo>
                  <a:lnTo>
                    <a:pt x="10" y="6"/>
                  </a:lnTo>
                  <a:lnTo>
                    <a:pt x="12" y="6"/>
                  </a:lnTo>
                  <a:lnTo>
                    <a:pt x="12" y="11"/>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2" name="Freeform 250">
              <a:extLst>
                <a:ext uri="{FF2B5EF4-FFF2-40B4-BE49-F238E27FC236}">
                  <a16:creationId xmlns:a16="http://schemas.microsoft.com/office/drawing/2014/main" id="{86A1565B-2403-457E-84F4-D5D28AA43D05}"/>
                </a:ext>
              </a:extLst>
            </p:cNvPr>
            <p:cNvSpPr>
              <a:spLocks/>
            </p:cNvSpPr>
            <p:nvPr/>
          </p:nvSpPr>
          <p:spPr bwMode="auto">
            <a:xfrm>
              <a:off x="2762" y="2842"/>
              <a:ext cx="61" cy="2"/>
            </a:xfrm>
            <a:custGeom>
              <a:avLst/>
              <a:gdLst>
                <a:gd name="T0" fmla="*/ 60 w 61"/>
                <a:gd name="T1" fmla="*/ 1 h 2"/>
                <a:gd name="T2" fmla="*/ 60 w 61"/>
                <a:gd name="T3" fmla="*/ 1 h 2"/>
                <a:gd name="T4" fmla="*/ 0 w 61"/>
                <a:gd name="T5" fmla="*/ 1 h 2"/>
                <a:gd name="T6" fmla="*/ 0 w 61"/>
                <a:gd name="T7" fmla="*/ 0 h 2"/>
                <a:gd name="T8" fmla="*/ 60 w 61"/>
                <a:gd name="T9" fmla="*/ 0 h 2"/>
                <a:gd name="T10" fmla="*/ 60 w 61"/>
                <a:gd name="T11" fmla="*/ 1 h 2"/>
              </a:gdLst>
              <a:ahLst/>
              <a:cxnLst>
                <a:cxn ang="0">
                  <a:pos x="T0" y="T1"/>
                </a:cxn>
                <a:cxn ang="0">
                  <a:pos x="T2" y="T3"/>
                </a:cxn>
                <a:cxn ang="0">
                  <a:pos x="T4" y="T5"/>
                </a:cxn>
                <a:cxn ang="0">
                  <a:pos x="T6" y="T7"/>
                </a:cxn>
                <a:cxn ang="0">
                  <a:pos x="T8" y="T9"/>
                </a:cxn>
                <a:cxn ang="0">
                  <a:pos x="T10" y="T11"/>
                </a:cxn>
              </a:cxnLst>
              <a:rect l="0" t="0" r="r" b="b"/>
              <a:pathLst>
                <a:path w="61" h="2">
                  <a:moveTo>
                    <a:pt x="60" y="1"/>
                  </a:moveTo>
                  <a:lnTo>
                    <a:pt x="60" y="1"/>
                  </a:lnTo>
                  <a:lnTo>
                    <a:pt x="0" y="1"/>
                  </a:lnTo>
                  <a:lnTo>
                    <a:pt x="0" y="0"/>
                  </a:lnTo>
                  <a:lnTo>
                    <a:pt x="60" y="0"/>
                  </a:lnTo>
                  <a:lnTo>
                    <a:pt x="60" y="1"/>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3" name="Freeform 251">
              <a:extLst>
                <a:ext uri="{FF2B5EF4-FFF2-40B4-BE49-F238E27FC236}">
                  <a16:creationId xmlns:a16="http://schemas.microsoft.com/office/drawing/2014/main" id="{3E7C66D5-A125-4D16-931C-D5FA1C174CE5}"/>
                </a:ext>
              </a:extLst>
            </p:cNvPr>
            <p:cNvSpPr>
              <a:spLocks/>
            </p:cNvSpPr>
            <p:nvPr/>
          </p:nvSpPr>
          <p:spPr bwMode="auto">
            <a:xfrm>
              <a:off x="2827" y="2832"/>
              <a:ext cx="12" cy="12"/>
            </a:xfrm>
            <a:custGeom>
              <a:avLst/>
              <a:gdLst>
                <a:gd name="T0" fmla="*/ 11 w 12"/>
                <a:gd name="T1" fmla="*/ 0 h 12"/>
                <a:gd name="T2" fmla="*/ 11 w 12"/>
                <a:gd name="T3" fmla="*/ 0 h 12"/>
                <a:gd name="T4" fmla="*/ 10 w 12"/>
                <a:gd name="T5" fmla="*/ 5 h 12"/>
                <a:gd name="T6" fmla="*/ 7 w 12"/>
                <a:gd name="T7" fmla="*/ 8 h 12"/>
                <a:gd name="T8" fmla="*/ 4 w 12"/>
                <a:gd name="T9" fmla="*/ 10 h 12"/>
                <a:gd name="T10" fmla="*/ 0 w 12"/>
                <a:gd name="T11" fmla="*/ 11 h 12"/>
                <a:gd name="T12" fmla="*/ 0 w 12"/>
                <a:gd name="T13" fmla="*/ 6 h 12"/>
                <a:gd name="T14" fmla="*/ 3 w 12"/>
                <a:gd name="T15" fmla="*/ 6 h 12"/>
                <a:gd name="T16" fmla="*/ 5 w 12"/>
                <a:gd name="T17" fmla="*/ 5 h 12"/>
                <a:gd name="T18" fmla="*/ 6 w 12"/>
                <a:gd name="T19" fmla="*/ 3 h 12"/>
                <a:gd name="T20" fmla="*/ 7 w 12"/>
                <a:gd name="T21" fmla="*/ 0 h 12"/>
                <a:gd name="T22" fmla="*/ 11 w 12"/>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2">
                  <a:moveTo>
                    <a:pt x="11" y="0"/>
                  </a:moveTo>
                  <a:lnTo>
                    <a:pt x="11" y="0"/>
                  </a:lnTo>
                  <a:lnTo>
                    <a:pt x="10" y="5"/>
                  </a:lnTo>
                  <a:lnTo>
                    <a:pt x="7" y="8"/>
                  </a:lnTo>
                  <a:lnTo>
                    <a:pt x="4" y="10"/>
                  </a:lnTo>
                  <a:lnTo>
                    <a:pt x="0" y="11"/>
                  </a:lnTo>
                  <a:lnTo>
                    <a:pt x="0" y="6"/>
                  </a:lnTo>
                  <a:lnTo>
                    <a:pt x="3" y="6"/>
                  </a:lnTo>
                  <a:lnTo>
                    <a:pt x="5" y="5"/>
                  </a:lnTo>
                  <a:lnTo>
                    <a:pt x="6" y="3"/>
                  </a:lnTo>
                  <a:lnTo>
                    <a:pt x="7" y="0"/>
                  </a:lnTo>
                  <a:lnTo>
                    <a:pt x="11"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4" name="Freeform 252">
              <a:extLst>
                <a:ext uri="{FF2B5EF4-FFF2-40B4-BE49-F238E27FC236}">
                  <a16:creationId xmlns:a16="http://schemas.microsoft.com/office/drawing/2014/main" id="{C31F0627-D63F-48C7-88B2-73F32CA9B252}"/>
                </a:ext>
              </a:extLst>
            </p:cNvPr>
            <p:cNvSpPr>
              <a:spLocks/>
            </p:cNvSpPr>
            <p:nvPr/>
          </p:nvSpPr>
          <p:spPr bwMode="auto">
            <a:xfrm>
              <a:off x="2836" y="2801"/>
              <a:ext cx="3" cy="26"/>
            </a:xfrm>
            <a:custGeom>
              <a:avLst/>
              <a:gdLst>
                <a:gd name="T0" fmla="*/ 2 w 3"/>
                <a:gd name="T1" fmla="*/ 0 h 25"/>
                <a:gd name="T2" fmla="*/ 2 w 3"/>
                <a:gd name="T3" fmla="*/ 0 h 25"/>
                <a:gd name="T4" fmla="*/ 2 w 3"/>
                <a:gd name="T5" fmla="*/ 24 h 25"/>
                <a:gd name="T6" fmla="*/ 0 w 3"/>
                <a:gd name="T7" fmla="*/ 24 h 25"/>
                <a:gd name="T8" fmla="*/ 0 w 3"/>
                <a:gd name="T9" fmla="*/ 0 h 25"/>
                <a:gd name="T10" fmla="*/ 2 w 3"/>
                <a:gd name="T11" fmla="*/ 0 h 25"/>
              </a:gdLst>
              <a:ahLst/>
              <a:cxnLst>
                <a:cxn ang="0">
                  <a:pos x="T0" y="T1"/>
                </a:cxn>
                <a:cxn ang="0">
                  <a:pos x="T2" y="T3"/>
                </a:cxn>
                <a:cxn ang="0">
                  <a:pos x="T4" y="T5"/>
                </a:cxn>
                <a:cxn ang="0">
                  <a:pos x="T6" y="T7"/>
                </a:cxn>
                <a:cxn ang="0">
                  <a:pos x="T8" y="T9"/>
                </a:cxn>
                <a:cxn ang="0">
                  <a:pos x="T10" y="T11"/>
                </a:cxn>
              </a:cxnLst>
              <a:rect l="0" t="0" r="r" b="b"/>
              <a:pathLst>
                <a:path w="3" h="25">
                  <a:moveTo>
                    <a:pt x="2" y="0"/>
                  </a:moveTo>
                  <a:lnTo>
                    <a:pt x="2" y="0"/>
                  </a:lnTo>
                  <a:lnTo>
                    <a:pt x="2" y="24"/>
                  </a:lnTo>
                  <a:lnTo>
                    <a:pt x="0" y="24"/>
                  </a:lnTo>
                  <a:lnTo>
                    <a:pt x="0" y="0"/>
                  </a:lnTo>
                  <a:lnTo>
                    <a:pt x="2"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 name="Freeform 253">
              <a:extLst>
                <a:ext uri="{FF2B5EF4-FFF2-40B4-BE49-F238E27FC236}">
                  <a16:creationId xmlns:a16="http://schemas.microsoft.com/office/drawing/2014/main" id="{3B8295C6-A20A-4729-950B-AA91485FB6BE}"/>
                </a:ext>
              </a:extLst>
            </p:cNvPr>
            <p:cNvSpPr>
              <a:spLocks/>
            </p:cNvSpPr>
            <p:nvPr/>
          </p:nvSpPr>
          <p:spPr bwMode="auto">
            <a:xfrm>
              <a:off x="2827" y="2784"/>
              <a:ext cx="12" cy="12"/>
            </a:xfrm>
            <a:custGeom>
              <a:avLst/>
              <a:gdLst>
                <a:gd name="T0" fmla="*/ 0 w 12"/>
                <a:gd name="T1" fmla="*/ 0 h 12"/>
                <a:gd name="T2" fmla="*/ 0 w 12"/>
                <a:gd name="T3" fmla="*/ 0 h 12"/>
                <a:gd name="T4" fmla="*/ 4 w 12"/>
                <a:gd name="T5" fmla="*/ 1 h 12"/>
                <a:gd name="T6" fmla="*/ 7 w 12"/>
                <a:gd name="T7" fmla="*/ 3 h 12"/>
                <a:gd name="T8" fmla="*/ 10 w 12"/>
                <a:gd name="T9" fmla="*/ 6 h 12"/>
                <a:gd name="T10" fmla="*/ 11 w 12"/>
                <a:gd name="T11" fmla="*/ 11 h 12"/>
                <a:gd name="T12" fmla="*/ 7 w 12"/>
                <a:gd name="T13" fmla="*/ 11 h 12"/>
                <a:gd name="T14" fmla="*/ 6 w 12"/>
                <a:gd name="T15" fmla="*/ 8 h 12"/>
                <a:gd name="T16" fmla="*/ 5 w 12"/>
                <a:gd name="T17" fmla="*/ 6 h 12"/>
                <a:gd name="T18" fmla="*/ 3 w 12"/>
                <a:gd name="T19" fmla="*/ 5 h 12"/>
                <a:gd name="T20" fmla="*/ 0 w 12"/>
                <a:gd name="T21" fmla="*/ 5 h 12"/>
                <a:gd name="T22" fmla="*/ 0 w 12"/>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2">
                  <a:moveTo>
                    <a:pt x="0" y="0"/>
                  </a:moveTo>
                  <a:lnTo>
                    <a:pt x="0" y="0"/>
                  </a:lnTo>
                  <a:lnTo>
                    <a:pt x="4" y="1"/>
                  </a:lnTo>
                  <a:lnTo>
                    <a:pt x="7" y="3"/>
                  </a:lnTo>
                  <a:lnTo>
                    <a:pt x="10" y="6"/>
                  </a:lnTo>
                  <a:lnTo>
                    <a:pt x="11" y="11"/>
                  </a:lnTo>
                  <a:lnTo>
                    <a:pt x="7" y="11"/>
                  </a:lnTo>
                  <a:lnTo>
                    <a:pt x="6" y="8"/>
                  </a:lnTo>
                  <a:lnTo>
                    <a:pt x="5" y="6"/>
                  </a:lnTo>
                  <a:lnTo>
                    <a:pt x="3" y="5"/>
                  </a:lnTo>
                  <a:lnTo>
                    <a:pt x="0" y="5"/>
                  </a:lnTo>
                  <a:lnTo>
                    <a:pt x="0"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 name="Freeform 254">
              <a:extLst>
                <a:ext uri="{FF2B5EF4-FFF2-40B4-BE49-F238E27FC236}">
                  <a16:creationId xmlns:a16="http://schemas.microsoft.com/office/drawing/2014/main" id="{B9B31A9A-D7D9-44F7-B384-CF250C27973B}"/>
                </a:ext>
              </a:extLst>
            </p:cNvPr>
            <p:cNvSpPr>
              <a:spLocks/>
            </p:cNvSpPr>
            <p:nvPr/>
          </p:nvSpPr>
          <p:spPr bwMode="auto">
            <a:xfrm>
              <a:off x="2748" y="2793"/>
              <a:ext cx="87" cy="34"/>
            </a:xfrm>
            <a:custGeom>
              <a:avLst/>
              <a:gdLst>
                <a:gd name="T0" fmla="*/ 74 w 87"/>
                <a:gd name="T1" fmla="*/ 0 h 33"/>
                <a:gd name="T2" fmla="*/ 13 w 87"/>
                <a:gd name="T3" fmla="*/ 0 h 33"/>
                <a:gd name="T4" fmla="*/ 10 w 87"/>
                <a:gd name="T5" fmla="*/ 0 h 33"/>
                <a:gd name="T6" fmla="*/ 8 w 87"/>
                <a:gd name="T7" fmla="*/ 0 h 33"/>
                <a:gd name="T8" fmla="*/ 6 w 87"/>
                <a:gd name="T9" fmla="*/ 2 h 33"/>
                <a:gd name="T10" fmla="*/ 4 w 87"/>
                <a:gd name="T11" fmla="*/ 2 h 33"/>
                <a:gd name="T12" fmla="*/ 2 w 87"/>
                <a:gd name="T13" fmla="*/ 3 h 33"/>
                <a:gd name="T14" fmla="*/ 1 w 87"/>
                <a:gd name="T15" fmla="*/ 5 h 33"/>
                <a:gd name="T16" fmla="*/ 1 w 87"/>
                <a:gd name="T17" fmla="*/ 6 h 33"/>
                <a:gd name="T18" fmla="*/ 0 w 87"/>
                <a:gd name="T19" fmla="*/ 8 h 33"/>
                <a:gd name="T20" fmla="*/ 0 w 87"/>
                <a:gd name="T21" fmla="*/ 24 h 33"/>
                <a:gd name="T22" fmla="*/ 1 w 87"/>
                <a:gd name="T23" fmla="*/ 26 h 33"/>
                <a:gd name="T24" fmla="*/ 1 w 87"/>
                <a:gd name="T25" fmla="*/ 27 h 33"/>
                <a:gd name="T26" fmla="*/ 2 w 87"/>
                <a:gd name="T27" fmla="*/ 29 h 33"/>
                <a:gd name="T28" fmla="*/ 4 w 87"/>
                <a:gd name="T29" fmla="*/ 30 h 33"/>
                <a:gd name="T30" fmla="*/ 6 w 87"/>
                <a:gd name="T31" fmla="*/ 30 h 33"/>
                <a:gd name="T32" fmla="*/ 8 w 87"/>
                <a:gd name="T33" fmla="*/ 31 h 33"/>
                <a:gd name="T34" fmla="*/ 10 w 87"/>
                <a:gd name="T35" fmla="*/ 32 h 33"/>
                <a:gd name="T36" fmla="*/ 13 w 87"/>
                <a:gd name="T37" fmla="*/ 32 h 33"/>
                <a:gd name="T38" fmla="*/ 74 w 87"/>
                <a:gd name="T39" fmla="*/ 32 h 33"/>
                <a:gd name="T40" fmla="*/ 79 w 87"/>
                <a:gd name="T41" fmla="*/ 31 h 33"/>
                <a:gd name="T42" fmla="*/ 82 w 87"/>
                <a:gd name="T43" fmla="*/ 30 h 33"/>
                <a:gd name="T44" fmla="*/ 85 w 87"/>
                <a:gd name="T45" fmla="*/ 27 h 33"/>
                <a:gd name="T46" fmla="*/ 86 w 87"/>
                <a:gd name="T47" fmla="*/ 24 h 33"/>
                <a:gd name="T48" fmla="*/ 86 w 87"/>
                <a:gd name="T49" fmla="*/ 8 h 33"/>
                <a:gd name="T50" fmla="*/ 85 w 87"/>
                <a:gd name="T51" fmla="*/ 5 h 33"/>
                <a:gd name="T52" fmla="*/ 82 w 87"/>
                <a:gd name="T53" fmla="*/ 2 h 33"/>
                <a:gd name="T54" fmla="*/ 79 w 87"/>
                <a:gd name="T55" fmla="*/ 0 h 33"/>
                <a:gd name="T56" fmla="*/ 74 w 87"/>
                <a:gd name="T5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7" h="33">
                  <a:moveTo>
                    <a:pt x="74" y="0"/>
                  </a:moveTo>
                  <a:lnTo>
                    <a:pt x="13" y="0"/>
                  </a:lnTo>
                  <a:lnTo>
                    <a:pt x="10" y="0"/>
                  </a:lnTo>
                  <a:lnTo>
                    <a:pt x="8" y="0"/>
                  </a:lnTo>
                  <a:lnTo>
                    <a:pt x="6" y="2"/>
                  </a:lnTo>
                  <a:lnTo>
                    <a:pt x="4" y="2"/>
                  </a:lnTo>
                  <a:lnTo>
                    <a:pt x="2" y="3"/>
                  </a:lnTo>
                  <a:lnTo>
                    <a:pt x="1" y="5"/>
                  </a:lnTo>
                  <a:lnTo>
                    <a:pt x="1" y="6"/>
                  </a:lnTo>
                  <a:lnTo>
                    <a:pt x="0" y="8"/>
                  </a:lnTo>
                  <a:lnTo>
                    <a:pt x="0" y="24"/>
                  </a:lnTo>
                  <a:lnTo>
                    <a:pt x="1" y="26"/>
                  </a:lnTo>
                  <a:lnTo>
                    <a:pt x="1" y="27"/>
                  </a:lnTo>
                  <a:lnTo>
                    <a:pt x="2" y="29"/>
                  </a:lnTo>
                  <a:lnTo>
                    <a:pt x="4" y="30"/>
                  </a:lnTo>
                  <a:lnTo>
                    <a:pt x="6" y="30"/>
                  </a:lnTo>
                  <a:lnTo>
                    <a:pt x="8" y="31"/>
                  </a:lnTo>
                  <a:lnTo>
                    <a:pt x="10" y="32"/>
                  </a:lnTo>
                  <a:lnTo>
                    <a:pt x="13" y="32"/>
                  </a:lnTo>
                  <a:lnTo>
                    <a:pt x="74" y="32"/>
                  </a:lnTo>
                  <a:lnTo>
                    <a:pt x="79" y="31"/>
                  </a:lnTo>
                  <a:lnTo>
                    <a:pt x="82" y="30"/>
                  </a:lnTo>
                  <a:lnTo>
                    <a:pt x="85" y="27"/>
                  </a:lnTo>
                  <a:lnTo>
                    <a:pt x="86" y="24"/>
                  </a:lnTo>
                  <a:lnTo>
                    <a:pt x="86" y="8"/>
                  </a:lnTo>
                  <a:lnTo>
                    <a:pt x="85" y="5"/>
                  </a:lnTo>
                  <a:lnTo>
                    <a:pt x="82" y="2"/>
                  </a:lnTo>
                  <a:lnTo>
                    <a:pt x="79" y="0"/>
                  </a:lnTo>
                  <a:lnTo>
                    <a:pt x="74"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7" name="Freeform 255">
              <a:extLst>
                <a:ext uri="{FF2B5EF4-FFF2-40B4-BE49-F238E27FC236}">
                  <a16:creationId xmlns:a16="http://schemas.microsoft.com/office/drawing/2014/main" id="{07D20890-C415-4AC5-A737-788852815B21}"/>
                </a:ext>
              </a:extLst>
            </p:cNvPr>
            <p:cNvSpPr>
              <a:spLocks/>
            </p:cNvSpPr>
            <p:nvPr/>
          </p:nvSpPr>
          <p:spPr bwMode="auto">
            <a:xfrm>
              <a:off x="2762" y="2789"/>
              <a:ext cx="61" cy="2"/>
            </a:xfrm>
            <a:custGeom>
              <a:avLst/>
              <a:gdLst>
                <a:gd name="T0" fmla="*/ 0 w 61"/>
                <a:gd name="T1" fmla="*/ 0 h 2"/>
                <a:gd name="T2" fmla="*/ 0 w 61"/>
                <a:gd name="T3" fmla="*/ 0 h 2"/>
                <a:gd name="T4" fmla="*/ 60 w 61"/>
                <a:gd name="T5" fmla="*/ 0 h 2"/>
                <a:gd name="T6" fmla="*/ 60 w 61"/>
                <a:gd name="T7" fmla="*/ 1 h 2"/>
                <a:gd name="T8" fmla="*/ 0 w 61"/>
                <a:gd name="T9" fmla="*/ 1 h 2"/>
                <a:gd name="T10" fmla="*/ 0 w 61"/>
                <a:gd name="T11" fmla="*/ 0 h 2"/>
              </a:gdLst>
              <a:ahLst/>
              <a:cxnLst>
                <a:cxn ang="0">
                  <a:pos x="T0" y="T1"/>
                </a:cxn>
                <a:cxn ang="0">
                  <a:pos x="T2" y="T3"/>
                </a:cxn>
                <a:cxn ang="0">
                  <a:pos x="T4" y="T5"/>
                </a:cxn>
                <a:cxn ang="0">
                  <a:pos x="T6" y="T7"/>
                </a:cxn>
                <a:cxn ang="0">
                  <a:pos x="T8" y="T9"/>
                </a:cxn>
                <a:cxn ang="0">
                  <a:pos x="T10" y="T11"/>
                </a:cxn>
              </a:cxnLst>
              <a:rect l="0" t="0" r="r" b="b"/>
              <a:pathLst>
                <a:path w="61" h="2">
                  <a:moveTo>
                    <a:pt x="0" y="0"/>
                  </a:moveTo>
                  <a:lnTo>
                    <a:pt x="0" y="0"/>
                  </a:lnTo>
                  <a:lnTo>
                    <a:pt x="60" y="0"/>
                  </a:lnTo>
                  <a:lnTo>
                    <a:pt x="60" y="1"/>
                  </a:lnTo>
                  <a:lnTo>
                    <a:pt x="0" y="1"/>
                  </a:lnTo>
                  <a:lnTo>
                    <a:pt x="0"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8" name="Freeform 256">
              <a:extLst>
                <a:ext uri="{FF2B5EF4-FFF2-40B4-BE49-F238E27FC236}">
                  <a16:creationId xmlns:a16="http://schemas.microsoft.com/office/drawing/2014/main" id="{DD3F0B6A-EA2B-4AED-88B3-68B2186117FF}"/>
                </a:ext>
              </a:extLst>
            </p:cNvPr>
            <p:cNvSpPr>
              <a:spLocks/>
            </p:cNvSpPr>
            <p:nvPr/>
          </p:nvSpPr>
          <p:spPr bwMode="auto">
            <a:xfrm>
              <a:off x="2744" y="2789"/>
              <a:ext cx="13" cy="9"/>
            </a:xfrm>
            <a:custGeom>
              <a:avLst/>
              <a:gdLst>
                <a:gd name="T0" fmla="*/ 0 w 13"/>
                <a:gd name="T1" fmla="*/ 8 h 9"/>
                <a:gd name="T2" fmla="*/ 0 w 13"/>
                <a:gd name="T3" fmla="*/ 8 h 9"/>
                <a:gd name="T4" fmla="*/ 1 w 13"/>
                <a:gd name="T5" fmla="*/ 6 h 9"/>
                <a:gd name="T6" fmla="*/ 1 w 13"/>
                <a:gd name="T7" fmla="*/ 5 h 9"/>
                <a:gd name="T8" fmla="*/ 2 w 13"/>
                <a:gd name="T9" fmla="*/ 3 h 9"/>
                <a:gd name="T10" fmla="*/ 4 w 13"/>
                <a:gd name="T11" fmla="*/ 2 h 9"/>
                <a:gd name="T12" fmla="*/ 5 w 13"/>
                <a:gd name="T13" fmla="*/ 1 h 9"/>
                <a:gd name="T14" fmla="*/ 8 w 13"/>
                <a:gd name="T15" fmla="*/ 0 h 9"/>
                <a:gd name="T16" fmla="*/ 10 w 13"/>
                <a:gd name="T17" fmla="*/ 0 h 9"/>
                <a:gd name="T18" fmla="*/ 12 w 13"/>
                <a:gd name="T19" fmla="*/ 0 h 9"/>
                <a:gd name="T20" fmla="*/ 12 w 13"/>
                <a:gd name="T21" fmla="*/ 5 h 9"/>
                <a:gd name="T22" fmla="*/ 10 w 13"/>
                <a:gd name="T23" fmla="*/ 5 h 9"/>
                <a:gd name="T24" fmla="*/ 9 w 13"/>
                <a:gd name="T25" fmla="*/ 5 h 9"/>
                <a:gd name="T26" fmla="*/ 8 w 13"/>
                <a:gd name="T27" fmla="*/ 5 h 9"/>
                <a:gd name="T28" fmla="*/ 7 w 13"/>
                <a:gd name="T29" fmla="*/ 6 h 9"/>
                <a:gd name="T30" fmla="*/ 5 w 13"/>
                <a:gd name="T31" fmla="*/ 6 h 9"/>
                <a:gd name="T32" fmla="*/ 5 w 13"/>
                <a:gd name="T33" fmla="*/ 7 h 9"/>
                <a:gd name="T34" fmla="*/ 4 w 13"/>
                <a:gd name="T35" fmla="*/ 8 h 9"/>
                <a:gd name="T36" fmla="*/ 0 w 13"/>
                <a:gd name="T3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 h="9">
                  <a:moveTo>
                    <a:pt x="0" y="8"/>
                  </a:moveTo>
                  <a:lnTo>
                    <a:pt x="0" y="8"/>
                  </a:lnTo>
                  <a:lnTo>
                    <a:pt x="1" y="6"/>
                  </a:lnTo>
                  <a:lnTo>
                    <a:pt x="1" y="5"/>
                  </a:lnTo>
                  <a:lnTo>
                    <a:pt x="2" y="3"/>
                  </a:lnTo>
                  <a:lnTo>
                    <a:pt x="4" y="2"/>
                  </a:lnTo>
                  <a:lnTo>
                    <a:pt x="5" y="1"/>
                  </a:lnTo>
                  <a:lnTo>
                    <a:pt x="8" y="0"/>
                  </a:lnTo>
                  <a:lnTo>
                    <a:pt x="10" y="0"/>
                  </a:lnTo>
                  <a:lnTo>
                    <a:pt x="12" y="0"/>
                  </a:lnTo>
                  <a:lnTo>
                    <a:pt x="12" y="5"/>
                  </a:lnTo>
                  <a:lnTo>
                    <a:pt x="10" y="5"/>
                  </a:lnTo>
                  <a:lnTo>
                    <a:pt x="9" y="5"/>
                  </a:lnTo>
                  <a:lnTo>
                    <a:pt x="8" y="5"/>
                  </a:lnTo>
                  <a:lnTo>
                    <a:pt x="7" y="6"/>
                  </a:lnTo>
                  <a:lnTo>
                    <a:pt x="5" y="6"/>
                  </a:lnTo>
                  <a:lnTo>
                    <a:pt x="5" y="7"/>
                  </a:lnTo>
                  <a:lnTo>
                    <a:pt x="4" y="8"/>
                  </a:lnTo>
                  <a:lnTo>
                    <a:pt x="0" y="8"/>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9" name="Freeform 257">
              <a:extLst>
                <a:ext uri="{FF2B5EF4-FFF2-40B4-BE49-F238E27FC236}">
                  <a16:creationId xmlns:a16="http://schemas.microsoft.com/office/drawing/2014/main" id="{86559202-8C8C-4EDE-BD5D-8EFCC0B81490}"/>
                </a:ext>
              </a:extLst>
            </p:cNvPr>
            <p:cNvSpPr>
              <a:spLocks/>
            </p:cNvSpPr>
            <p:nvPr/>
          </p:nvSpPr>
          <p:spPr bwMode="auto">
            <a:xfrm>
              <a:off x="2744" y="2803"/>
              <a:ext cx="3" cy="15"/>
            </a:xfrm>
            <a:custGeom>
              <a:avLst/>
              <a:gdLst>
                <a:gd name="T0" fmla="*/ 0 w 3"/>
                <a:gd name="T1" fmla="*/ 13 h 14"/>
                <a:gd name="T2" fmla="*/ 0 w 3"/>
                <a:gd name="T3" fmla="*/ 13 h 14"/>
                <a:gd name="T4" fmla="*/ 0 w 3"/>
                <a:gd name="T5" fmla="*/ 0 h 14"/>
                <a:gd name="T6" fmla="*/ 2 w 3"/>
                <a:gd name="T7" fmla="*/ 0 h 14"/>
                <a:gd name="T8" fmla="*/ 2 w 3"/>
                <a:gd name="T9" fmla="*/ 13 h 14"/>
                <a:gd name="T10" fmla="*/ 0 w 3"/>
                <a:gd name="T11" fmla="*/ 13 h 14"/>
              </a:gdLst>
              <a:ahLst/>
              <a:cxnLst>
                <a:cxn ang="0">
                  <a:pos x="T0" y="T1"/>
                </a:cxn>
                <a:cxn ang="0">
                  <a:pos x="T2" y="T3"/>
                </a:cxn>
                <a:cxn ang="0">
                  <a:pos x="T4" y="T5"/>
                </a:cxn>
                <a:cxn ang="0">
                  <a:pos x="T6" y="T7"/>
                </a:cxn>
                <a:cxn ang="0">
                  <a:pos x="T8" y="T9"/>
                </a:cxn>
                <a:cxn ang="0">
                  <a:pos x="T10" y="T11"/>
                </a:cxn>
              </a:cxnLst>
              <a:rect l="0" t="0" r="r" b="b"/>
              <a:pathLst>
                <a:path w="3" h="14">
                  <a:moveTo>
                    <a:pt x="0" y="13"/>
                  </a:moveTo>
                  <a:lnTo>
                    <a:pt x="0" y="13"/>
                  </a:lnTo>
                  <a:lnTo>
                    <a:pt x="0" y="0"/>
                  </a:lnTo>
                  <a:lnTo>
                    <a:pt x="2" y="0"/>
                  </a:lnTo>
                  <a:lnTo>
                    <a:pt x="2" y="13"/>
                  </a:lnTo>
                  <a:lnTo>
                    <a:pt x="0" y="13"/>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0" name="Freeform 258">
              <a:extLst>
                <a:ext uri="{FF2B5EF4-FFF2-40B4-BE49-F238E27FC236}">
                  <a16:creationId xmlns:a16="http://schemas.microsoft.com/office/drawing/2014/main" id="{525C6164-95A4-40EC-82EE-D002BAA2AE4E}"/>
                </a:ext>
              </a:extLst>
            </p:cNvPr>
            <p:cNvSpPr>
              <a:spLocks/>
            </p:cNvSpPr>
            <p:nvPr/>
          </p:nvSpPr>
          <p:spPr bwMode="auto">
            <a:xfrm>
              <a:off x="2744" y="2823"/>
              <a:ext cx="13" cy="7"/>
            </a:xfrm>
            <a:custGeom>
              <a:avLst/>
              <a:gdLst>
                <a:gd name="T0" fmla="*/ 12 w 13"/>
                <a:gd name="T1" fmla="*/ 6 h 7"/>
                <a:gd name="T2" fmla="*/ 12 w 13"/>
                <a:gd name="T3" fmla="*/ 6 h 7"/>
                <a:gd name="T4" fmla="*/ 10 w 13"/>
                <a:gd name="T5" fmla="*/ 6 h 7"/>
                <a:gd name="T6" fmla="*/ 8 w 13"/>
                <a:gd name="T7" fmla="*/ 6 h 7"/>
                <a:gd name="T8" fmla="*/ 5 w 13"/>
                <a:gd name="T9" fmla="*/ 5 h 7"/>
                <a:gd name="T10" fmla="*/ 4 w 13"/>
                <a:gd name="T11" fmla="*/ 4 h 7"/>
                <a:gd name="T12" fmla="*/ 3 w 13"/>
                <a:gd name="T13" fmla="*/ 4 h 7"/>
                <a:gd name="T14" fmla="*/ 1 w 13"/>
                <a:gd name="T15" fmla="*/ 3 h 7"/>
                <a:gd name="T16" fmla="*/ 1 w 13"/>
                <a:gd name="T17" fmla="*/ 2 h 7"/>
                <a:gd name="T18" fmla="*/ 0 w 13"/>
                <a:gd name="T19" fmla="*/ 0 h 7"/>
                <a:gd name="T20" fmla="*/ 4 w 13"/>
                <a:gd name="T21" fmla="*/ 0 h 7"/>
                <a:gd name="T22" fmla="*/ 5 w 13"/>
                <a:gd name="T23" fmla="*/ 0 h 7"/>
                <a:gd name="T24" fmla="*/ 5 w 13"/>
                <a:gd name="T25" fmla="*/ 1 h 7"/>
                <a:gd name="T26" fmla="*/ 5 w 13"/>
                <a:gd name="T27" fmla="*/ 1 h 7"/>
                <a:gd name="T28" fmla="*/ 6 w 13"/>
                <a:gd name="T29" fmla="*/ 2 h 7"/>
                <a:gd name="T30" fmla="*/ 8 w 13"/>
                <a:gd name="T31" fmla="*/ 2 h 7"/>
                <a:gd name="T32" fmla="*/ 9 w 13"/>
                <a:gd name="T33" fmla="*/ 2 h 7"/>
                <a:gd name="T34" fmla="*/ 10 w 13"/>
                <a:gd name="T35" fmla="*/ 3 h 7"/>
                <a:gd name="T36" fmla="*/ 12 w 13"/>
                <a:gd name="T37" fmla="*/ 3 h 7"/>
                <a:gd name="T38" fmla="*/ 12 w 13"/>
                <a:gd name="T39"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7">
                  <a:moveTo>
                    <a:pt x="12" y="6"/>
                  </a:moveTo>
                  <a:lnTo>
                    <a:pt x="12" y="6"/>
                  </a:lnTo>
                  <a:lnTo>
                    <a:pt x="10" y="6"/>
                  </a:lnTo>
                  <a:lnTo>
                    <a:pt x="8" y="6"/>
                  </a:lnTo>
                  <a:lnTo>
                    <a:pt x="5" y="5"/>
                  </a:lnTo>
                  <a:lnTo>
                    <a:pt x="4" y="4"/>
                  </a:lnTo>
                  <a:lnTo>
                    <a:pt x="3" y="4"/>
                  </a:lnTo>
                  <a:lnTo>
                    <a:pt x="1" y="3"/>
                  </a:lnTo>
                  <a:lnTo>
                    <a:pt x="1" y="2"/>
                  </a:lnTo>
                  <a:lnTo>
                    <a:pt x="0" y="0"/>
                  </a:lnTo>
                  <a:lnTo>
                    <a:pt x="4" y="0"/>
                  </a:lnTo>
                  <a:lnTo>
                    <a:pt x="5" y="0"/>
                  </a:lnTo>
                  <a:lnTo>
                    <a:pt x="5" y="1"/>
                  </a:lnTo>
                  <a:lnTo>
                    <a:pt x="5" y="1"/>
                  </a:lnTo>
                  <a:lnTo>
                    <a:pt x="6" y="2"/>
                  </a:lnTo>
                  <a:lnTo>
                    <a:pt x="8" y="2"/>
                  </a:lnTo>
                  <a:lnTo>
                    <a:pt x="9" y="2"/>
                  </a:lnTo>
                  <a:lnTo>
                    <a:pt x="10" y="3"/>
                  </a:lnTo>
                  <a:lnTo>
                    <a:pt x="12" y="3"/>
                  </a:lnTo>
                  <a:lnTo>
                    <a:pt x="12" y="6"/>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1" name="Freeform 259">
              <a:extLst>
                <a:ext uri="{FF2B5EF4-FFF2-40B4-BE49-F238E27FC236}">
                  <a16:creationId xmlns:a16="http://schemas.microsoft.com/office/drawing/2014/main" id="{FC5430DC-34AA-4001-AC80-69B42B0A5801}"/>
                </a:ext>
              </a:extLst>
            </p:cNvPr>
            <p:cNvSpPr>
              <a:spLocks/>
            </p:cNvSpPr>
            <p:nvPr/>
          </p:nvSpPr>
          <p:spPr bwMode="auto">
            <a:xfrm>
              <a:off x="2762" y="2828"/>
              <a:ext cx="61" cy="2"/>
            </a:xfrm>
            <a:custGeom>
              <a:avLst/>
              <a:gdLst>
                <a:gd name="T0" fmla="*/ 60 w 61"/>
                <a:gd name="T1" fmla="*/ 1 h 2"/>
                <a:gd name="T2" fmla="*/ 60 w 61"/>
                <a:gd name="T3" fmla="*/ 1 h 2"/>
                <a:gd name="T4" fmla="*/ 0 w 61"/>
                <a:gd name="T5" fmla="*/ 1 h 2"/>
                <a:gd name="T6" fmla="*/ 0 w 61"/>
                <a:gd name="T7" fmla="*/ 0 h 2"/>
                <a:gd name="T8" fmla="*/ 60 w 61"/>
                <a:gd name="T9" fmla="*/ 0 h 2"/>
                <a:gd name="T10" fmla="*/ 60 w 61"/>
                <a:gd name="T11" fmla="*/ 1 h 2"/>
              </a:gdLst>
              <a:ahLst/>
              <a:cxnLst>
                <a:cxn ang="0">
                  <a:pos x="T0" y="T1"/>
                </a:cxn>
                <a:cxn ang="0">
                  <a:pos x="T2" y="T3"/>
                </a:cxn>
                <a:cxn ang="0">
                  <a:pos x="T4" y="T5"/>
                </a:cxn>
                <a:cxn ang="0">
                  <a:pos x="T6" y="T7"/>
                </a:cxn>
                <a:cxn ang="0">
                  <a:pos x="T8" y="T9"/>
                </a:cxn>
                <a:cxn ang="0">
                  <a:pos x="T10" y="T11"/>
                </a:cxn>
              </a:cxnLst>
              <a:rect l="0" t="0" r="r" b="b"/>
              <a:pathLst>
                <a:path w="61" h="2">
                  <a:moveTo>
                    <a:pt x="60" y="1"/>
                  </a:moveTo>
                  <a:lnTo>
                    <a:pt x="60" y="1"/>
                  </a:lnTo>
                  <a:lnTo>
                    <a:pt x="0" y="1"/>
                  </a:lnTo>
                  <a:lnTo>
                    <a:pt x="0" y="0"/>
                  </a:lnTo>
                  <a:lnTo>
                    <a:pt x="60" y="0"/>
                  </a:lnTo>
                  <a:lnTo>
                    <a:pt x="60" y="1"/>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2" name="Freeform 260">
              <a:extLst>
                <a:ext uri="{FF2B5EF4-FFF2-40B4-BE49-F238E27FC236}">
                  <a16:creationId xmlns:a16="http://schemas.microsoft.com/office/drawing/2014/main" id="{F478EAC3-A01F-4E6F-850E-1676C2F99315}"/>
                </a:ext>
              </a:extLst>
            </p:cNvPr>
            <p:cNvSpPr>
              <a:spLocks/>
            </p:cNvSpPr>
            <p:nvPr/>
          </p:nvSpPr>
          <p:spPr bwMode="auto">
            <a:xfrm>
              <a:off x="2826" y="2823"/>
              <a:ext cx="12" cy="7"/>
            </a:xfrm>
            <a:custGeom>
              <a:avLst/>
              <a:gdLst>
                <a:gd name="T0" fmla="*/ 11 w 12"/>
                <a:gd name="T1" fmla="*/ 0 h 7"/>
                <a:gd name="T2" fmla="*/ 11 w 12"/>
                <a:gd name="T3" fmla="*/ 0 h 7"/>
                <a:gd name="T4" fmla="*/ 10 w 12"/>
                <a:gd name="T5" fmla="*/ 3 h 7"/>
                <a:gd name="T6" fmla="*/ 7 w 12"/>
                <a:gd name="T7" fmla="*/ 4 h 7"/>
                <a:gd name="T8" fmla="*/ 4 w 12"/>
                <a:gd name="T9" fmla="*/ 6 h 7"/>
                <a:gd name="T10" fmla="*/ 0 w 12"/>
                <a:gd name="T11" fmla="*/ 6 h 7"/>
                <a:gd name="T12" fmla="*/ 0 w 12"/>
                <a:gd name="T13" fmla="*/ 3 h 7"/>
                <a:gd name="T14" fmla="*/ 3 w 12"/>
                <a:gd name="T15" fmla="*/ 2 h 7"/>
                <a:gd name="T16" fmla="*/ 5 w 12"/>
                <a:gd name="T17" fmla="*/ 2 h 7"/>
                <a:gd name="T18" fmla="*/ 6 w 12"/>
                <a:gd name="T19" fmla="*/ 1 h 7"/>
                <a:gd name="T20" fmla="*/ 7 w 12"/>
                <a:gd name="T21" fmla="*/ 0 h 7"/>
                <a:gd name="T22" fmla="*/ 11 w 12"/>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7">
                  <a:moveTo>
                    <a:pt x="11" y="0"/>
                  </a:moveTo>
                  <a:lnTo>
                    <a:pt x="11" y="0"/>
                  </a:lnTo>
                  <a:lnTo>
                    <a:pt x="10" y="3"/>
                  </a:lnTo>
                  <a:lnTo>
                    <a:pt x="7" y="4"/>
                  </a:lnTo>
                  <a:lnTo>
                    <a:pt x="4" y="6"/>
                  </a:lnTo>
                  <a:lnTo>
                    <a:pt x="0" y="6"/>
                  </a:lnTo>
                  <a:lnTo>
                    <a:pt x="0" y="3"/>
                  </a:lnTo>
                  <a:lnTo>
                    <a:pt x="3" y="2"/>
                  </a:lnTo>
                  <a:lnTo>
                    <a:pt x="5" y="2"/>
                  </a:lnTo>
                  <a:lnTo>
                    <a:pt x="6" y="1"/>
                  </a:lnTo>
                  <a:lnTo>
                    <a:pt x="7" y="0"/>
                  </a:lnTo>
                  <a:lnTo>
                    <a:pt x="11"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3" name="Freeform 261">
              <a:extLst>
                <a:ext uri="{FF2B5EF4-FFF2-40B4-BE49-F238E27FC236}">
                  <a16:creationId xmlns:a16="http://schemas.microsoft.com/office/drawing/2014/main" id="{F44B649C-BC25-4746-AE7D-A2E2223CF470}"/>
                </a:ext>
              </a:extLst>
            </p:cNvPr>
            <p:cNvSpPr>
              <a:spLocks/>
            </p:cNvSpPr>
            <p:nvPr/>
          </p:nvSpPr>
          <p:spPr bwMode="auto">
            <a:xfrm>
              <a:off x="2836" y="2803"/>
              <a:ext cx="2" cy="15"/>
            </a:xfrm>
            <a:custGeom>
              <a:avLst/>
              <a:gdLst>
                <a:gd name="T0" fmla="*/ 1 w 2"/>
                <a:gd name="T1" fmla="*/ 0 h 14"/>
                <a:gd name="T2" fmla="*/ 1 w 2"/>
                <a:gd name="T3" fmla="*/ 0 h 14"/>
                <a:gd name="T4" fmla="*/ 1 w 2"/>
                <a:gd name="T5" fmla="*/ 13 h 14"/>
                <a:gd name="T6" fmla="*/ 0 w 2"/>
                <a:gd name="T7" fmla="*/ 13 h 14"/>
                <a:gd name="T8" fmla="*/ 0 w 2"/>
                <a:gd name="T9" fmla="*/ 0 h 14"/>
                <a:gd name="T10" fmla="*/ 1 w 2"/>
                <a:gd name="T11" fmla="*/ 0 h 14"/>
              </a:gdLst>
              <a:ahLst/>
              <a:cxnLst>
                <a:cxn ang="0">
                  <a:pos x="T0" y="T1"/>
                </a:cxn>
                <a:cxn ang="0">
                  <a:pos x="T2" y="T3"/>
                </a:cxn>
                <a:cxn ang="0">
                  <a:pos x="T4" y="T5"/>
                </a:cxn>
                <a:cxn ang="0">
                  <a:pos x="T6" y="T7"/>
                </a:cxn>
                <a:cxn ang="0">
                  <a:pos x="T8" y="T9"/>
                </a:cxn>
                <a:cxn ang="0">
                  <a:pos x="T10" y="T11"/>
                </a:cxn>
              </a:cxnLst>
              <a:rect l="0" t="0" r="r" b="b"/>
              <a:pathLst>
                <a:path w="2" h="14">
                  <a:moveTo>
                    <a:pt x="1" y="0"/>
                  </a:moveTo>
                  <a:lnTo>
                    <a:pt x="1" y="0"/>
                  </a:lnTo>
                  <a:lnTo>
                    <a:pt x="1" y="13"/>
                  </a:lnTo>
                  <a:lnTo>
                    <a:pt x="0" y="13"/>
                  </a:lnTo>
                  <a:lnTo>
                    <a:pt x="0" y="0"/>
                  </a:lnTo>
                  <a:lnTo>
                    <a:pt x="1"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4" name="Freeform 262">
              <a:extLst>
                <a:ext uri="{FF2B5EF4-FFF2-40B4-BE49-F238E27FC236}">
                  <a16:creationId xmlns:a16="http://schemas.microsoft.com/office/drawing/2014/main" id="{B4B39F53-AA4E-4AD3-A5D2-29B7BBAF7C3D}"/>
                </a:ext>
              </a:extLst>
            </p:cNvPr>
            <p:cNvSpPr>
              <a:spLocks/>
            </p:cNvSpPr>
            <p:nvPr/>
          </p:nvSpPr>
          <p:spPr bwMode="auto">
            <a:xfrm>
              <a:off x="2826" y="2789"/>
              <a:ext cx="12" cy="9"/>
            </a:xfrm>
            <a:custGeom>
              <a:avLst/>
              <a:gdLst>
                <a:gd name="T0" fmla="*/ 0 w 12"/>
                <a:gd name="T1" fmla="*/ 0 h 9"/>
                <a:gd name="T2" fmla="*/ 0 w 12"/>
                <a:gd name="T3" fmla="*/ 0 h 9"/>
                <a:gd name="T4" fmla="*/ 4 w 12"/>
                <a:gd name="T5" fmla="*/ 0 h 9"/>
                <a:gd name="T6" fmla="*/ 7 w 12"/>
                <a:gd name="T7" fmla="*/ 2 h 9"/>
                <a:gd name="T8" fmla="*/ 10 w 12"/>
                <a:gd name="T9" fmla="*/ 5 h 9"/>
                <a:gd name="T10" fmla="*/ 11 w 12"/>
                <a:gd name="T11" fmla="*/ 8 h 9"/>
                <a:gd name="T12" fmla="*/ 7 w 12"/>
                <a:gd name="T13" fmla="*/ 8 h 9"/>
                <a:gd name="T14" fmla="*/ 6 w 12"/>
                <a:gd name="T15" fmla="*/ 7 h 9"/>
                <a:gd name="T16" fmla="*/ 5 w 12"/>
                <a:gd name="T17" fmla="*/ 6 h 9"/>
                <a:gd name="T18" fmla="*/ 3 w 12"/>
                <a:gd name="T19" fmla="*/ 5 h 9"/>
                <a:gd name="T20" fmla="*/ 0 w 12"/>
                <a:gd name="T21" fmla="*/ 5 h 9"/>
                <a:gd name="T22" fmla="*/ 0 w 12"/>
                <a:gd name="T2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9">
                  <a:moveTo>
                    <a:pt x="0" y="0"/>
                  </a:moveTo>
                  <a:lnTo>
                    <a:pt x="0" y="0"/>
                  </a:lnTo>
                  <a:lnTo>
                    <a:pt x="4" y="0"/>
                  </a:lnTo>
                  <a:lnTo>
                    <a:pt x="7" y="2"/>
                  </a:lnTo>
                  <a:lnTo>
                    <a:pt x="10" y="5"/>
                  </a:lnTo>
                  <a:lnTo>
                    <a:pt x="11" y="8"/>
                  </a:lnTo>
                  <a:lnTo>
                    <a:pt x="7" y="8"/>
                  </a:lnTo>
                  <a:lnTo>
                    <a:pt x="6" y="7"/>
                  </a:lnTo>
                  <a:lnTo>
                    <a:pt x="5" y="6"/>
                  </a:lnTo>
                  <a:lnTo>
                    <a:pt x="3" y="5"/>
                  </a:lnTo>
                  <a:lnTo>
                    <a:pt x="0" y="5"/>
                  </a:lnTo>
                  <a:lnTo>
                    <a:pt x="0"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5" name="Freeform 263">
              <a:extLst>
                <a:ext uri="{FF2B5EF4-FFF2-40B4-BE49-F238E27FC236}">
                  <a16:creationId xmlns:a16="http://schemas.microsoft.com/office/drawing/2014/main" id="{6C140DB8-B043-4278-AE27-1002A6419588}"/>
                </a:ext>
              </a:extLst>
            </p:cNvPr>
            <p:cNvSpPr>
              <a:spLocks/>
            </p:cNvSpPr>
            <p:nvPr/>
          </p:nvSpPr>
          <p:spPr bwMode="auto">
            <a:xfrm>
              <a:off x="2748" y="2797"/>
              <a:ext cx="87" cy="8"/>
            </a:xfrm>
            <a:custGeom>
              <a:avLst/>
              <a:gdLst>
                <a:gd name="T0" fmla="*/ 74 w 87"/>
                <a:gd name="T1" fmla="*/ 0 h 7"/>
                <a:gd name="T2" fmla="*/ 13 w 87"/>
                <a:gd name="T3" fmla="*/ 0 h 7"/>
                <a:gd name="T4" fmla="*/ 10 w 87"/>
                <a:gd name="T5" fmla="*/ 0 h 7"/>
                <a:gd name="T6" fmla="*/ 8 w 87"/>
                <a:gd name="T7" fmla="*/ 0 h 7"/>
                <a:gd name="T8" fmla="*/ 6 w 87"/>
                <a:gd name="T9" fmla="*/ 0 h 7"/>
                <a:gd name="T10" fmla="*/ 4 w 87"/>
                <a:gd name="T11" fmla="*/ 0 h 7"/>
                <a:gd name="T12" fmla="*/ 2 w 87"/>
                <a:gd name="T13" fmla="*/ 1 h 7"/>
                <a:gd name="T14" fmla="*/ 1 w 87"/>
                <a:gd name="T15" fmla="*/ 1 h 7"/>
                <a:gd name="T16" fmla="*/ 1 w 87"/>
                <a:gd name="T17" fmla="*/ 1 h 7"/>
                <a:gd name="T18" fmla="*/ 0 w 87"/>
                <a:gd name="T19" fmla="*/ 1 h 7"/>
                <a:gd name="T20" fmla="*/ 0 w 87"/>
                <a:gd name="T21" fmla="*/ 5 h 7"/>
                <a:gd name="T22" fmla="*/ 1 w 87"/>
                <a:gd name="T23" fmla="*/ 5 h 7"/>
                <a:gd name="T24" fmla="*/ 1 w 87"/>
                <a:gd name="T25" fmla="*/ 5 h 7"/>
                <a:gd name="T26" fmla="*/ 2 w 87"/>
                <a:gd name="T27" fmla="*/ 6 h 7"/>
                <a:gd name="T28" fmla="*/ 4 w 87"/>
                <a:gd name="T29" fmla="*/ 6 h 7"/>
                <a:gd name="T30" fmla="*/ 6 w 87"/>
                <a:gd name="T31" fmla="*/ 6 h 7"/>
                <a:gd name="T32" fmla="*/ 8 w 87"/>
                <a:gd name="T33" fmla="*/ 6 h 7"/>
                <a:gd name="T34" fmla="*/ 10 w 87"/>
                <a:gd name="T35" fmla="*/ 6 h 7"/>
                <a:gd name="T36" fmla="*/ 13 w 87"/>
                <a:gd name="T37" fmla="*/ 6 h 7"/>
                <a:gd name="T38" fmla="*/ 74 w 87"/>
                <a:gd name="T39" fmla="*/ 6 h 7"/>
                <a:gd name="T40" fmla="*/ 79 w 87"/>
                <a:gd name="T41" fmla="*/ 6 h 7"/>
                <a:gd name="T42" fmla="*/ 82 w 87"/>
                <a:gd name="T43" fmla="*/ 6 h 7"/>
                <a:gd name="T44" fmla="*/ 85 w 87"/>
                <a:gd name="T45" fmla="*/ 5 h 7"/>
                <a:gd name="T46" fmla="*/ 86 w 87"/>
                <a:gd name="T47" fmla="*/ 5 h 7"/>
                <a:gd name="T48" fmla="*/ 86 w 87"/>
                <a:gd name="T49" fmla="*/ 1 h 7"/>
                <a:gd name="T50" fmla="*/ 85 w 87"/>
                <a:gd name="T51" fmla="*/ 1 h 7"/>
                <a:gd name="T52" fmla="*/ 82 w 87"/>
                <a:gd name="T53" fmla="*/ 0 h 7"/>
                <a:gd name="T54" fmla="*/ 79 w 87"/>
                <a:gd name="T55" fmla="*/ 0 h 7"/>
                <a:gd name="T56" fmla="*/ 74 w 87"/>
                <a:gd name="T5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7" h="7">
                  <a:moveTo>
                    <a:pt x="74" y="0"/>
                  </a:moveTo>
                  <a:lnTo>
                    <a:pt x="13" y="0"/>
                  </a:lnTo>
                  <a:lnTo>
                    <a:pt x="10" y="0"/>
                  </a:lnTo>
                  <a:lnTo>
                    <a:pt x="8" y="0"/>
                  </a:lnTo>
                  <a:lnTo>
                    <a:pt x="6" y="0"/>
                  </a:lnTo>
                  <a:lnTo>
                    <a:pt x="4" y="0"/>
                  </a:lnTo>
                  <a:lnTo>
                    <a:pt x="2" y="1"/>
                  </a:lnTo>
                  <a:lnTo>
                    <a:pt x="1" y="1"/>
                  </a:lnTo>
                  <a:lnTo>
                    <a:pt x="1" y="1"/>
                  </a:lnTo>
                  <a:lnTo>
                    <a:pt x="0" y="1"/>
                  </a:lnTo>
                  <a:lnTo>
                    <a:pt x="0" y="5"/>
                  </a:lnTo>
                  <a:lnTo>
                    <a:pt x="1" y="5"/>
                  </a:lnTo>
                  <a:lnTo>
                    <a:pt x="1" y="5"/>
                  </a:lnTo>
                  <a:lnTo>
                    <a:pt x="2" y="6"/>
                  </a:lnTo>
                  <a:lnTo>
                    <a:pt x="4" y="6"/>
                  </a:lnTo>
                  <a:lnTo>
                    <a:pt x="6" y="6"/>
                  </a:lnTo>
                  <a:lnTo>
                    <a:pt x="8" y="6"/>
                  </a:lnTo>
                  <a:lnTo>
                    <a:pt x="10" y="6"/>
                  </a:lnTo>
                  <a:lnTo>
                    <a:pt x="13" y="6"/>
                  </a:lnTo>
                  <a:lnTo>
                    <a:pt x="74" y="6"/>
                  </a:lnTo>
                  <a:lnTo>
                    <a:pt x="79" y="6"/>
                  </a:lnTo>
                  <a:lnTo>
                    <a:pt x="82" y="6"/>
                  </a:lnTo>
                  <a:lnTo>
                    <a:pt x="85" y="5"/>
                  </a:lnTo>
                  <a:lnTo>
                    <a:pt x="86" y="5"/>
                  </a:lnTo>
                  <a:lnTo>
                    <a:pt x="86" y="1"/>
                  </a:lnTo>
                  <a:lnTo>
                    <a:pt x="85" y="1"/>
                  </a:lnTo>
                  <a:lnTo>
                    <a:pt x="82" y="0"/>
                  </a:lnTo>
                  <a:lnTo>
                    <a:pt x="79" y="0"/>
                  </a:lnTo>
                  <a:lnTo>
                    <a:pt x="74"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 name="Freeform 264">
              <a:extLst>
                <a:ext uri="{FF2B5EF4-FFF2-40B4-BE49-F238E27FC236}">
                  <a16:creationId xmlns:a16="http://schemas.microsoft.com/office/drawing/2014/main" id="{5EEF20F5-FC46-42CE-89D1-FDEACBA8E079}"/>
                </a:ext>
              </a:extLst>
            </p:cNvPr>
            <p:cNvSpPr>
              <a:spLocks/>
            </p:cNvSpPr>
            <p:nvPr/>
          </p:nvSpPr>
          <p:spPr bwMode="auto">
            <a:xfrm>
              <a:off x="2762" y="2793"/>
              <a:ext cx="61" cy="2"/>
            </a:xfrm>
            <a:custGeom>
              <a:avLst/>
              <a:gdLst>
                <a:gd name="T0" fmla="*/ 0 w 61"/>
                <a:gd name="T1" fmla="*/ 0 h 3"/>
                <a:gd name="T2" fmla="*/ 0 w 61"/>
                <a:gd name="T3" fmla="*/ 0 h 3"/>
                <a:gd name="T4" fmla="*/ 60 w 61"/>
                <a:gd name="T5" fmla="*/ 0 h 3"/>
                <a:gd name="T6" fmla="*/ 60 w 61"/>
                <a:gd name="T7" fmla="*/ 2 h 3"/>
                <a:gd name="T8" fmla="*/ 0 w 61"/>
                <a:gd name="T9" fmla="*/ 2 h 3"/>
                <a:gd name="T10" fmla="*/ 0 w 61"/>
                <a:gd name="T11" fmla="*/ 0 h 3"/>
              </a:gdLst>
              <a:ahLst/>
              <a:cxnLst>
                <a:cxn ang="0">
                  <a:pos x="T0" y="T1"/>
                </a:cxn>
                <a:cxn ang="0">
                  <a:pos x="T2" y="T3"/>
                </a:cxn>
                <a:cxn ang="0">
                  <a:pos x="T4" y="T5"/>
                </a:cxn>
                <a:cxn ang="0">
                  <a:pos x="T6" y="T7"/>
                </a:cxn>
                <a:cxn ang="0">
                  <a:pos x="T8" y="T9"/>
                </a:cxn>
                <a:cxn ang="0">
                  <a:pos x="T10" y="T11"/>
                </a:cxn>
              </a:cxnLst>
              <a:rect l="0" t="0" r="r" b="b"/>
              <a:pathLst>
                <a:path w="61" h="3">
                  <a:moveTo>
                    <a:pt x="0" y="0"/>
                  </a:moveTo>
                  <a:lnTo>
                    <a:pt x="0" y="0"/>
                  </a:lnTo>
                  <a:lnTo>
                    <a:pt x="60" y="0"/>
                  </a:lnTo>
                  <a:lnTo>
                    <a:pt x="60" y="2"/>
                  </a:lnTo>
                  <a:lnTo>
                    <a:pt x="0" y="2"/>
                  </a:lnTo>
                  <a:lnTo>
                    <a:pt x="0"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7" name="Freeform 265">
              <a:extLst>
                <a:ext uri="{FF2B5EF4-FFF2-40B4-BE49-F238E27FC236}">
                  <a16:creationId xmlns:a16="http://schemas.microsoft.com/office/drawing/2014/main" id="{988A96FB-2D4B-4052-83C8-16F4A266ED36}"/>
                </a:ext>
              </a:extLst>
            </p:cNvPr>
            <p:cNvSpPr>
              <a:spLocks/>
            </p:cNvSpPr>
            <p:nvPr/>
          </p:nvSpPr>
          <p:spPr bwMode="auto">
            <a:xfrm>
              <a:off x="2744" y="2793"/>
              <a:ext cx="13" cy="5"/>
            </a:xfrm>
            <a:custGeom>
              <a:avLst/>
              <a:gdLst>
                <a:gd name="T0" fmla="*/ 0 w 13"/>
                <a:gd name="T1" fmla="*/ 4 h 6"/>
                <a:gd name="T2" fmla="*/ 0 w 13"/>
                <a:gd name="T3" fmla="*/ 4 h 6"/>
                <a:gd name="T4" fmla="*/ 1 w 13"/>
                <a:gd name="T5" fmla="*/ 2 h 6"/>
                <a:gd name="T6" fmla="*/ 2 w 13"/>
                <a:gd name="T7" fmla="*/ 2 h 6"/>
                <a:gd name="T8" fmla="*/ 3 w 13"/>
                <a:gd name="T9" fmla="*/ 1 h 6"/>
                <a:gd name="T10" fmla="*/ 4 w 13"/>
                <a:gd name="T11" fmla="*/ 1 h 6"/>
                <a:gd name="T12" fmla="*/ 6 w 13"/>
                <a:gd name="T13" fmla="*/ 0 h 6"/>
                <a:gd name="T14" fmla="*/ 8 w 13"/>
                <a:gd name="T15" fmla="*/ 0 h 6"/>
                <a:gd name="T16" fmla="*/ 10 w 13"/>
                <a:gd name="T17" fmla="*/ 0 h 6"/>
                <a:gd name="T18" fmla="*/ 12 w 13"/>
                <a:gd name="T19" fmla="*/ 0 h 6"/>
                <a:gd name="T20" fmla="*/ 12 w 13"/>
                <a:gd name="T21" fmla="*/ 4 h 6"/>
                <a:gd name="T22" fmla="*/ 10 w 13"/>
                <a:gd name="T23" fmla="*/ 4 h 6"/>
                <a:gd name="T24" fmla="*/ 8 w 13"/>
                <a:gd name="T25" fmla="*/ 5 h 6"/>
                <a:gd name="T26" fmla="*/ 7 w 13"/>
                <a:gd name="T27" fmla="*/ 5 h 6"/>
                <a:gd name="T28" fmla="*/ 6 w 13"/>
                <a:gd name="T29" fmla="*/ 5 h 6"/>
                <a:gd name="T30" fmla="*/ 4 w 13"/>
                <a:gd name="T31" fmla="*/ 5 h 6"/>
                <a:gd name="T32" fmla="*/ 4 w 13"/>
                <a:gd name="T33" fmla="*/ 5 h 6"/>
                <a:gd name="T34" fmla="*/ 4 w 13"/>
                <a:gd name="T35" fmla="*/ 5 h 6"/>
                <a:gd name="T36" fmla="*/ 4 w 13"/>
                <a:gd name="T37" fmla="*/ 4 h 6"/>
                <a:gd name="T38" fmla="*/ 0 w 13"/>
                <a:gd name="T39"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6">
                  <a:moveTo>
                    <a:pt x="0" y="4"/>
                  </a:moveTo>
                  <a:lnTo>
                    <a:pt x="0" y="4"/>
                  </a:lnTo>
                  <a:lnTo>
                    <a:pt x="1" y="2"/>
                  </a:lnTo>
                  <a:lnTo>
                    <a:pt x="2" y="2"/>
                  </a:lnTo>
                  <a:lnTo>
                    <a:pt x="3" y="1"/>
                  </a:lnTo>
                  <a:lnTo>
                    <a:pt x="4" y="1"/>
                  </a:lnTo>
                  <a:lnTo>
                    <a:pt x="6" y="0"/>
                  </a:lnTo>
                  <a:lnTo>
                    <a:pt x="8" y="0"/>
                  </a:lnTo>
                  <a:lnTo>
                    <a:pt x="10" y="0"/>
                  </a:lnTo>
                  <a:lnTo>
                    <a:pt x="12" y="0"/>
                  </a:lnTo>
                  <a:lnTo>
                    <a:pt x="12" y="4"/>
                  </a:lnTo>
                  <a:lnTo>
                    <a:pt x="10" y="4"/>
                  </a:lnTo>
                  <a:lnTo>
                    <a:pt x="8" y="5"/>
                  </a:lnTo>
                  <a:lnTo>
                    <a:pt x="7" y="5"/>
                  </a:lnTo>
                  <a:lnTo>
                    <a:pt x="6" y="5"/>
                  </a:lnTo>
                  <a:lnTo>
                    <a:pt x="4" y="5"/>
                  </a:lnTo>
                  <a:lnTo>
                    <a:pt x="4" y="5"/>
                  </a:lnTo>
                  <a:lnTo>
                    <a:pt x="4" y="5"/>
                  </a:lnTo>
                  <a:lnTo>
                    <a:pt x="4" y="4"/>
                  </a:lnTo>
                  <a:lnTo>
                    <a:pt x="0" y="4"/>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8" name="Freeform 266">
              <a:extLst>
                <a:ext uri="{FF2B5EF4-FFF2-40B4-BE49-F238E27FC236}">
                  <a16:creationId xmlns:a16="http://schemas.microsoft.com/office/drawing/2014/main" id="{CC949B2A-FE49-45F0-A287-2B57A4BF4705}"/>
                </a:ext>
              </a:extLst>
            </p:cNvPr>
            <p:cNvSpPr>
              <a:spLocks/>
            </p:cNvSpPr>
            <p:nvPr/>
          </p:nvSpPr>
          <p:spPr bwMode="auto">
            <a:xfrm>
              <a:off x="2744" y="2798"/>
              <a:ext cx="3" cy="6"/>
            </a:xfrm>
            <a:custGeom>
              <a:avLst/>
              <a:gdLst>
                <a:gd name="T0" fmla="*/ 0 w 3"/>
                <a:gd name="T1" fmla="*/ 4 h 5"/>
                <a:gd name="T2" fmla="*/ 0 w 3"/>
                <a:gd name="T3" fmla="*/ 4 h 5"/>
                <a:gd name="T4" fmla="*/ 0 w 3"/>
                <a:gd name="T5" fmla="*/ 0 h 5"/>
                <a:gd name="T6" fmla="*/ 2 w 3"/>
                <a:gd name="T7" fmla="*/ 0 h 5"/>
                <a:gd name="T8" fmla="*/ 2 w 3"/>
                <a:gd name="T9" fmla="*/ 4 h 5"/>
                <a:gd name="T10" fmla="*/ 0 w 3"/>
                <a:gd name="T11" fmla="*/ 4 h 5"/>
              </a:gdLst>
              <a:ahLst/>
              <a:cxnLst>
                <a:cxn ang="0">
                  <a:pos x="T0" y="T1"/>
                </a:cxn>
                <a:cxn ang="0">
                  <a:pos x="T2" y="T3"/>
                </a:cxn>
                <a:cxn ang="0">
                  <a:pos x="T4" y="T5"/>
                </a:cxn>
                <a:cxn ang="0">
                  <a:pos x="T6" y="T7"/>
                </a:cxn>
                <a:cxn ang="0">
                  <a:pos x="T8" y="T9"/>
                </a:cxn>
                <a:cxn ang="0">
                  <a:pos x="T10" y="T11"/>
                </a:cxn>
              </a:cxnLst>
              <a:rect l="0" t="0" r="r" b="b"/>
              <a:pathLst>
                <a:path w="3" h="5">
                  <a:moveTo>
                    <a:pt x="0" y="4"/>
                  </a:moveTo>
                  <a:lnTo>
                    <a:pt x="0" y="4"/>
                  </a:lnTo>
                  <a:lnTo>
                    <a:pt x="0" y="0"/>
                  </a:lnTo>
                  <a:lnTo>
                    <a:pt x="2" y="0"/>
                  </a:lnTo>
                  <a:lnTo>
                    <a:pt x="2" y="4"/>
                  </a:lnTo>
                  <a:lnTo>
                    <a:pt x="0" y="4"/>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9" name="Freeform 267">
              <a:extLst>
                <a:ext uri="{FF2B5EF4-FFF2-40B4-BE49-F238E27FC236}">
                  <a16:creationId xmlns:a16="http://schemas.microsoft.com/office/drawing/2014/main" id="{53A0679B-FDF9-4A18-B5EA-BC10906252B9}"/>
                </a:ext>
              </a:extLst>
            </p:cNvPr>
            <p:cNvSpPr>
              <a:spLocks/>
            </p:cNvSpPr>
            <p:nvPr/>
          </p:nvSpPr>
          <p:spPr bwMode="auto">
            <a:xfrm>
              <a:off x="2744" y="2805"/>
              <a:ext cx="13" cy="5"/>
            </a:xfrm>
            <a:custGeom>
              <a:avLst/>
              <a:gdLst>
                <a:gd name="T0" fmla="*/ 12 w 13"/>
                <a:gd name="T1" fmla="*/ 4 h 5"/>
                <a:gd name="T2" fmla="*/ 12 w 13"/>
                <a:gd name="T3" fmla="*/ 4 h 5"/>
                <a:gd name="T4" fmla="*/ 10 w 13"/>
                <a:gd name="T5" fmla="*/ 4 h 5"/>
                <a:gd name="T6" fmla="*/ 8 w 13"/>
                <a:gd name="T7" fmla="*/ 4 h 5"/>
                <a:gd name="T8" fmla="*/ 6 w 13"/>
                <a:gd name="T9" fmla="*/ 4 h 5"/>
                <a:gd name="T10" fmla="*/ 4 w 13"/>
                <a:gd name="T11" fmla="*/ 4 h 5"/>
                <a:gd name="T12" fmla="*/ 3 w 13"/>
                <a:gd name="T13" fmla="*/ 4 h 5"/>
                <a:gd name="T14" fmla="*/ 2 w 13"/>
                <a:gd name="T15" fmla="*/ 3 h 5"/>
                <a:gd name="T16" fmla="*/ 1 w 13"/>
                <a:gd name="T17" fmla="*/ 2 h 5"/>
                <a:gd name="T18" fmla="*/ 0 w 13"/>
                <a:gd name="T19" fmla="*/ 1 h 5"/>
                <a:gd name="T20" fmla="*/ 4 w 13"/>
                <a:gd name="T21" fmla="*/ 1 h 5"/>
                <a:gd name="T22" fmla="*/ 4 w 13"/>
                <a:gd name="T23" fmla="*/ 0 h 5"/>
                <a:gd name="T24" fmla="*/ 4 w 13"/>
                <a:gd name="T25" fmla="*/ 0 h 5"/>
                <a:gd name="T26" fmla="*/ 4 w 13"/>
                <a:gd name="T27" fmla="*/ 0 h 5"/>
                <a:gd name="T28" fmla="*/ 6 w 13"/>
                <a:gd name="T29" fmla="*/ 0 h 5"/>
                <a:gd name="T30" fmla="*/ 7 w 13"/>
                <a:gd name="T31" fmla="*/ 0 h 5"/>
                <a:gd name="T32" fmla="*/ 8 w 13"/>
                <a:gd name="T33" fmla="*/ 0 h 5"/>
                <a:gd name="T34" fmla="*/ 10 w 13"/>
                <a:gd name="T35" fmla="*/ 0 h 5"/>
                <a:gd name="T36" fmla="*/ 12 w 13"/>
                <a:gd name="T37" fmla="*/ 0 h 5"/>
                <a:gd name="T38" fmla="*/ 12 w 13"/>
                <a:gd name="T3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5">
                  <a:moveTo>
                    <a:pt x="12" y="4"/>
                  </a:moveTo>
                  <a:lnTo>
                    <a:pt x="12" y="4"/>
                  </a:lnTo>
                  <a:lnTo>
                    <a:pt x="10" y="4"/>
                  </a:lnTo>
                  <a:lnTo>
                    <a:pt x="8" y="4"/>
                  </a:lnTo>
                  <a:lnTo>
                    <a:pt x="6" y="4"/>
                  </a:lnTo>
                  <a:lnTo>
                    <a:pt x="4" y="4"/>
                  </a:lnTo>
                  <a:lnTo>
                    <a:pt x="3" y="4"/>
                  </a:lnTo>
                  <a:lnTo>
                    <a:pt x="2" y="3"/>
                  </a:lnTo>
                  <a:lnTo>
                    <a:pt x="1" y="2"/>
                  </a:lnTo>
                  <a:lnTo>
                    <a:pt x="0" y="1"/>
                  </a:lnTo>
                  <a:lnTo>
                    <a:pt x="4" y="1"/>
                  </a:lnTo>
                  <a:lnTo>
                    <a:pt x="4" y="0"/>
                  </a:lnTo>
                  <a:lnTo>
                    <a:pt x="4" y="0"/>
                  </a:lnTo>
                  <a:lnTo>
                    <a:pt x="4" y="0"/>
                  </a:lnTo>
                  <a:lnTo>
                    <a:pt x="6" y="0"/>
                  </a:lnTo>
                  <a:lnTo>
                    <a:pt x="7" y="0"/>
                  </a:lnTo>
                  <a:lnTo>
                    <a:pt x="8" y="0"/>
                  </a:lnTo>
                  <a:lnTo>
                    <a:pt x="10" y="0"/>
                  </a:lnTo>
                  <a:lnTo>
                    <a:pt x="12" y="0"/>
                  </a:lnTo>
                  <a:lnTo>
                    <a:pt x="12" y="4"/>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0" name="Freeform 268">
              <a:extLst>
                <a:ext uri="{FF2B5EF4-FFF2-40B4-BE49-F238E27FC236}">
                  <a16:creationId xmlns:a16="http://schemas.microsoft.com/office/drawing/2014/main" id="{BEF17AA0-A23B-423E-984E-FD11C4F307BC}"/>
                </a:ext>
              </a:extLst>
            </p:cNvPr>
            <p:cNvSpPr>
              <a:spLocks/>
            </p:cNvSpPr>
            <p:nvPr/>
          </p:nvSpPr>
          <p:spPr bwMode="auto">
            <a:xfrm>
              <a:off x="2762" y="2807"/>
              <a:ext cx="61" cy="3"/>
            </a:xfrm>
            <a:custGeom>
              <a:avLst/>
              <a:gdLst>
                <a:gd name="T0" fmla="*/ 60 w 61"/>
                <a:gd name="T1" fmla="*/ 2 h 3"/>
                <a:gd name="T2" fmla="*/ 60 w 61"/>
                <a:gd name="T3" fmla="*/ 2 h 3"/>
                <a:gd name="T4" fmla="*/ 0 w 61"/>
                <a:gd name="T5" fmla="*/ 2 h 3"/>
                <a:gd name="T6" fmla="*/ 0 w 61"/>
                <a:gd name="T7" fmla="*/ 0 h 3"/>
                <a:gd name="T8" fmla="*/ 60 w 61"/>
                <a:gd name="T9" fmla="*/ 0 h 3"/>
                <a:gd name="T10" fmla="*/ 60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60" y="2"/>
                  </a:moveTo>
                  <a:lnTo>
                    <a:pt x="60" y="2"/>
                  </a:lnTo>
                  <a:lnTo>
                    <a:pt x="0" y="2"/>
                  </a:lnTo>
                  <a:lnTo>
                    <a:pt x="0" y="0"/>
                  </a:lnTo>
                  <a:lnTo>
                    <a:pt x="60" y="0"/>
                  </a:lnTo>
                  <a:lnTo>
                    <a:pt x="60" y="2"/>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1" name="Freeform 269">
              <a:extLst>
                <a:ext uri="{FF2B5EF4-FFF2-40B4-BE49-F238E27FC236}">
                  <a16:creationId xmlns:a16="http://schemas.microsoft.com/office/drawing/2014/main" id="{86494FB4-A2A5-4C8F-A1CA-24E54D267B81}"/>
                </a:ext>
              </a:extLst>
            </p:cNvPr>
            <p:cNvSpPr>
              <a:spLocks/>
            </p:cNvSpPr>
            <p:nvPr/>
          </p:nvSpPr>
          <p:spPr bwMode="auto">
            <a:xfrm>
              <a:off x="2826" y="2805"/>
              <a:ext cx="12" cy="5"/>
            </a:xfrm>
            <a:custGeom>
              <a:avLst/>
              <a:gdLst>
                <a:gd name="T0" fmla="*/ 11 w 12"/>
                <a:gd name="T1" fmla="*/ 1 h 5"/>
                <a:gd name="T2" fmla="*/ 11 w 12"/>
                <a:gd name="T3" fmla="*/ 1 h 5"/>
                <a:gd name="T4" fmla="*/ 9 w 12"/>
                <a:gd name="T5" fmla="*/ 3 h 5"/>
                <a:gd name="T6" fmla="*/ 6 w 12"/>
                <a:gd name="T7" fmla="*/ 4 h 5"/>
                <a:gd name="T8" fmla="*/ 4 w 12"/>
                <a:gd name="T9" fmla="*/ 4 h 5"/>
                <a:gd name="T10" fmla="*/ 0 w 12"/>
                <a:gd name="T11" fmla="*/ 4 h 5"/>
                <a:gd name="T12" fmla="*/ 0 w 12"/>
                <a:gd name="T13" fmla="*/ 0 h 5"/>
                <a:gd name="T14" fmla="*/ 3 w 12"/>
                <a:gd name="T15" fmla="*/ 0 h 5"/>
                <a:gd name="T16" fmla="*/ 6 w 12"/>
                <a:gd name="T17" fmla="*/ 0 h 5"/>
                <a:gd name="T18" fmla="*/ 7 w 12"/>
                <a:gd name="T19" fmla="*/ 0 h 5"/>
                <a:gd name="T20" fmla="*/ 7 w 12"/>
                <a:gd name="T21" fmla="*/ 1 h 5"/>
                <a:gd name="T22" fmla="*/ 11 w 12"/>
                <a:gd name="T23"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5">
                  <a:moveTo>
                    <a:pt x="11" y="1"/>
                  </a:moveTo>
                  <a:lnTo>
                    <a:pt x="11" y="1"/>
                  </a:lnTo>
                  <a:lnTo>
                    <a:pt x="9" y="3"/>
                  </a:lnTo>
                  <a:lnTo>
                    <a:pt x="6" y="4"/>
                  </a:lnTo>
                  <a:lnTo>
                    <a:pt x="4" y="4"/>
                  </a:lnTo>
                  <a:lnTo>
                    <a:pt x="0" y="4"/>
                  </a:lnTo>
                  <a:lnTo>
                    <a:pt x="0" y="0"/>
                  </a:lnTo>
                  <a:lnTo>
                    <a:pt x="3" y="0"/>
                  </a:lnTo>
                  <a:lnTo>
                    <a:pt x="6" y="0"/>
                  </a:lnTo>
                  <a:lnTo>
                    <a:pt x="7" y="0"/>
                  </a:lnTo>
                  <a:lnTo>
                    <a:pt x="7" y="1"/>
                  </a:lnTo>
                  <a:lnTo>
                    <a:pt x="11" y="1"/>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2" name="Freeform 270">
              <a:extLst>
                <a:ext uri="{FF2B5EF4-FFF2-40B4-BE49-F238E27FC236}">
                  <a16:creationId xmlns:a16="http://schemas.microsoft.com/office/drawing/2014/main" id="{3C81B099-22E2-41D4-8659-E05142EFCC3A}"/>
                </a:ext>
              </a:extLst>
            </p:cNvPr>
            <p:cNvSpPr>
              <a:spLocks/>
            </p:cNvSpPr>
            <p:nvPr/>
          </p:nvSpPr>
          <p:spPr bwMode="auto">
            <a:xfrm>
              <a:off x="2836" y="2798"/>
              <a:ext cx="2" cy="6"/>
            </a:xfrm>
            <a:custGeom>
              <a:avLst/>
              <a:gdLst>
                <a:gd name="T0" fmla="*/ 1 w 2"/>
                <a:gd name="T1" fmla="*/ 0 h 5"/>
                <a:gd name="T2" fmla="*/ 1 w 2"/>
                <a:gd name="T3" fmla="*/ 0 h 5"/>
                <a:gd name="T4" fmla="*/ 1 w 2"/>
                <a:gd name="T5" fmla="*/ 4 h 5"/>
                <a:gd name="T6" fmla="*/ 0 w 2"/>
                <a:gd name="T7" fmla="*/ 4 h 5"/>
                <a:gd name="T8" fmla="*/ 0 w 2"/>
                <a:gd name="T9" fmla="*/ 0 h 5"/>
                <a:gd name="T10" fmla="*/ 1 w 2"/>
                <a:gd name="T11" fmla="*/ 0 h 5"/>
              </a:gdLst>
              <a:ahLst/>
              <a:cxnLst>
                <a:cxn ang="0">
                  <a:pos x="T0" y="T1"/>
                </a:cxn>
                <a:cxn ang="0">
                  <a:pos x="T2" y="T3"/>
                </a:cxn>
                <a:cxn ang="0">
                  <a:pos x="T4" y="T5"/>
                </a:cxn>
                <a:cxn ang="0">
                  <a:pos x="T6" y="T7"/>
                </a:cxn>
                <a:cxn ang="0">
                  <a:pos x="T8" y="T9"/>
                </a:cxn>
                <a:cxn ang="0">
                  <a:pos x="T10" y="T11"/>
                </a:cxn>
              </a:cxnLst>
              <a:rect l="0" t="0" r="r" b="b"/>
              <a:pathLst>
                <a:path w="2" h="5">
                  <a:moveTo>
                    <a:pt x="1" y="0"/>
                  </a:moveTo>
                  <a:lnTo>
                    <a:pt x="1" y="0"/>
                  </a:lnTo>
                  <a:lnTo>
                    <a:pt x="1" y="4"/>
                  </a:lnTo>
                  <a:lnTo>
                    <a:pt x="0" y="4"/>
                  </a:lnTo>
                  <a:lnTo>
                    <a:pt x="0" y="0"/>
                  </a:lnTo>
                  <a:lnTo>
                    <a:pt x="1"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 name="Freeform 271">
              <a:extLst>
                <a:ext uri="{FF2B5EF4-FFF2-40B4-BE49-F238E27FC236}">
                  <a16:creationId xmlns:a16="http://schemas.microsoft.com/office/drawing/2014/main" id="{728A7225-E808-4328-85F5-65DDF7EA709C}"/>
                </a:ext>
              </a:extLst>
            </p:cNvPr>
            <p:cNvSpPr>
              <a:spLocks/>
            </p:cNvSpPr>
            <p:nvPr/>
          </p:nvSpPr>
          <p:spPr bwMode="auto">
            <a:xfrm>
              <a:off x="2826" y="2793"/>
              <a:ext cx="12" cy="5"/>
            </a:xfrm>
            <a:custGeom>
              <a:avLst/>
              <a:gdLst>
                <a:gd name="T0" fmla="*/ 0 w 12"/>
                <a:gd name="T1" fmla="*/ 0 h 6"/>
                <a:gd name="T2" fmla="*/ 0 w 12"/>
                <a:gd name="T3" fmla="*/ 0 h 6"/>
                <a:gd name="T4" fmla="*/ 4 w 12"/>
                <a:gd name="T5" fmla="*/ 0 h 6"/>
                <a:gd name="T6" fmla="*/ 6 w 12"/>
                <a:gd name="T7" fmla="*/ 1 h 6"/>
                <a:gd name="T8" fmla="*/ 9 w 12"/>
                <a:gd name="T9" fmla="*/ 2 h 6"/>
                <a:gd name="T10" fmla="*/ 11 w 12"/>
                <a:gd name="T11" fmla="*/ 4 h 6"/>
                <a:gd name="T12" fmla="*/ 7 w 12"/>
                <a:gd name="T13" fmla="*/ 4 h 6"/>
                <a:gd name="T14" fmla="*/ 7 w 12"/>
                <a:gd name="T15" fmla="*/ 5 h 6"/>
                <a:gd name="T16" fmla="*/ 6 w 12"/>
                <a:gd name="T17" fmla="*/ 5 h 6"/>
                <a:gd name="T18" fmla="*/ 3 w 12"/>
                <a:gd name="T19" fmla="*/ 5 h 6"/>
                <a:gd name="T20" fmla="*/ 0 w 12"/>
                <a:gd name="T21" fmla="*/ 4 h 6"/>
                <a:gd name="T22" fmla="*/ 0 w 12"/>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6">
                  <a:moveTo>
                    <a:pt x="0" y="0"/>
                  </a:moveTo>
                  <a:lnTo>
                    <a:pt x="0" y="0"/>
                  </a:lnTo>
                  <a:lnTo>
                    <a:pt x="4" y="0"/>
                  </a:lnTo>
                  <a:lnTo>
                    <a:pt x="6" y="1"/>
                  </a:lnTo>
                  <a:lnTo>
                    <a:pt x="9" y="2"/>
                  </a:lnTo>
                  <a:lnTo>
                    <a:pt x="11" y="4"/>
                  </a:lnTo>
                  <a:lnTo>
                    <a:pt x="7" y="4"/>
                  </a:lnTo>
                  <a:lnTo>
                    <a:pt x="7" y="5"/>
                  </a:lnTo>
                  <a:lnTo>
                    <a:pt x="6" y="5"/>
                  </a:lnTo>
                  <a:lnTo>
                    <a:pt x="3" y="5"/>
                  </a:lnTo>
                  <a:lnTo>
                    <a:pt x="0" y="4"/>
                  </a:lnTo>
                  <a:lnTo>
                    <a:pt x="0"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4" name="Freeform 272">
              <a:extLst>
                <a:ext uri="{FF2B5EF4-FFF2-40B4-BE49-F238E27FC236}">
                  <a16:creationId xmlns:a16="http://schemas.microsoft.com/office/drawing/2014/main" id="{A5334DC6-BE09-4AE5-822D-8C2D31660E0C}"/>
                </a:ext>
              </a:extLst>
            </p:cNvPr>
            <p:cNvSpPr>
              <a:spLocks/>
            </p:cNvSpPr>
            <p:nvPr/>
          </p:nvSpPr>
          <p:spPr bwMode="auto">
            <a:xfrm>
              <a:off x="2189" y="2787"/>
              <a:ext cx="89" cy="52"/>
            </a:xfrm>
            <a:custGeom>
              <a:avLst/>
              <a:gdLst>
                <a:gd name="T0" fmla="*/ 75 w 89"/>
                <a:gd name="T1" fmla="*/ 0 h 49"/>
                <a:gd name="T2" fmla="*/ 13 w 89"/>
                <a:gd name="T3" fmla="*/ 0 h 49"/>
                <a:gd name="T4" fmla="*/ 10 w 89"/>
                <a:gd name="T5" fmla="*/ 0 h 49"/>
                <a:gd name="T6" fmla="*/ 7 w 89"/>
                <a:gd name="T7" fmla="*/ 1 h 49"/>
                <a:gd name="T8" fmla="*/ 5 w 89"/>
                <a:gd name="T9" fmla="*/ 2 h 49"/>
                <a:gd name="T10" fmla="*/ 4 w 89"/>
                <a:gd name="T11" fmla="*/ 3 h 49"/>
                <a:gd name="T12" fmla="*/ 2 w 89"/>
                <a:gd name="T13" fmla="*/ 5 h 49"/>
                <a:gd name="T14" fmla="*/ 1 w 89"/>
                <a:gd name="T15" fmla="*/ 7 h 49"/>
                <a:gd name="T16" fmla="*/ 0 w 89"/>
                <a:gd name="T17" fmla="*/ 9 h 49"/>
                <a:gd name="T18" fmla="*/ 0 w 89"/>
                <a:gd name="T19" fmla="*/ 11 h 49"/>
                <a:gd name="T20" fmla="*/ 0 w 89"/>
                <a:gd name="T21" fmla="*/ 37 h 49"/>
                <a:gd name="T22" fmla="*/ 0 w 89"/>
                <a:gd name="T23" fmla="*/ 39 h 49"/>
                <a:gd name="T24" fmla="*/ 1 w 89"/>
                <a:gd name="T25" fmla="*/ 41 h 49"/>
                <a:gd name="T26" fmla="*/ 2 w 89"/>
                <a:gd name="T27" fmla="*/ 43 h 49"/>
                <a:gd name="T28" fmla="*/ 4 w 89"/>
                <a:gd name="T29" fmla="*/ 45 h 49"/>
                <a:gd name="T30" fmla="*/ 5 w 89"/>
                <a:gd name="T31" fmla="*/ 46 h 49"/>
                <a:gd name="T32" fmla="*/ 7 w 89"/>
                <a:gd name="T33" fmla="*/ 47 h 49"/>
                <a:gd name="T34" fmla="*/ 10 w 89"/>
                <a:gd name="T35" fmla="*/ 48 h 49"/>
                <a:gd name="T36" fmla="*/ 13 w 89"/>
                <a:gd name="T37" fmla="*/ 48 h 49"/>
                <a:gd name="T38" fmla="*/ 75 w 89"/>
                <a:gd name="T39" fmla="*/ 48 h 49"/>
                <a:gd name="T40" fmla="*/ 81 w 89"/>
                <a:gd name="T41" fmla="*/ 47 h 49"/>
                <a:gd name="T42" fmla="*/ 84 w 89"/>
                <a:gd name="T43" fmla="*/ 45 h 49"/>
                <a:gd name="T44" fmla="*/ 87 w 89"/>
                <a:gd name="T45" fmla="*/ 41 h 49"/>
                <a:gd name="T46" fmla="*/ 88 w 89"/>
                <a:gd name="T47" fmla="*/ 37 h 49"/>
                <a:gd name="T48" fmla="*/ 88 w 89"/>
                <a:gd name="T49" fmla="*/ 11 h 49"/>
                <a:gd name="T50" fmla="*/ 87 w 89"/>
                <a:gd name="T51" fmla="*/ 7 h 49"/>
                <a:gd name="T52" fmla="*/ 84 w 89"/>
                <a:gd name="T53" fmla="*/ 3 h 49"/>
                <a:gd name="T54" fmla="*/ 81 w 89"/>
                <a:gd name="T55" fmla="*/ 1 h 49"/>
                <a:gd name="T56" fmla="*/ 75 w 89"/>
                <a:gd name="T5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9" h="49">
                  <a:moveTo>
                    <a:pt x="75" y="0"/>
                  </a:moveTo>
                  <a:lnTo>
                    <a:pt x="13" y="0"/>
                  </a:lnTo>
                  <a:lnTo>
                    <a:pt x="10" y="0"/>
                  </a:lnTo>
                  <a:lnTo>
                    <a:pt x="7" y="1"/>
                  </a:lnTo>
                  <a:lnTo>
                    <a:pt x="5" y="2"/>
                  </a:lnTo>
                  <a:lnTo>
                    <a:pt x="4" y="3"/>
                  </a:lnTo>
                  <a:lnTo>
                    <a:pt x="2" y="5"/>
                  </a:lnTo>
                  <a:lnTo>
                    <a:pt x="1" y="7"/>
                  </a:lnTo>
                  <a:lnTo>
                    <a:pt x="0" y="9"/>
                  </a:lnTo>
                  <a:lnTo>
                    <a:pt x="0" y="11"/>
                  </a:lnTo>
                  <a:lnTo>
                    <a:pt x="0" y="37"/>
                  </a:lnTo>
                  <a:lnTo>
                    <a:pt x="0" y="39"/>
                  </a:lnTo>
                  <a:lnTo>
                    <a:pt x="1" y="41"/>
                  </a:lnTo>
                  <a:lnTo>
                    <a:pt x="2" y="43"/>
                  </a:lnTo>
                  <a:lnTo>
                    <a:pt x="4" y="45"/>
                  </a:lnTo>
                  <a:lnTo>
                    <a:pt x="5" y="46"/>
                  </a:lnTo>
                  <a:lnTo>
                    <a:pt x="7" y="47"/>
                  </a:lnTo>
                  <a:lnTo>
                    <a:pt x="10" y="48"/>
                  </a:lnTo>
                  <a:lnTo>
                    <a:pt x="13" y="48"/>
                  </a:lnTo>
                  <a:lnTo>
                    <a:pt x="75" y="48"/>
                  </a:lnTo>
                  <a:lnTo>
                    <a:pt x="81" y="47"/>
                  </a:lnTo>
                  <a:lnTo>
                    <a:pt x="84" y="45"/>
                  </a:lnTo>
                  <a:lnTo>
                    <a:pt x="87" y="41"/>
                  </a:lnTo>
                  <a:lnTo>
                    <a:pt x="88" y="37"/>
                  </a:lnTo>
                  <a:lnTo>
                    <a:pt x="88" y="11"/>
                  </a:lnTo>
                  <a:lnTo>
                    <a:pt x="87" y="7"/>
                  </a:lnTo>
                  <a:lnTo>
                    <a:pt x="84" y="3"/>
                  </a:lnTo>
                  <a:lnTo>
                    <a:pt x="81" y="1"/>
                  </a:lnTo>
                  <a:lnTo>
                    <a:pt x="75"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5" name="Freeform 273">
              <a:extLst>
                <a:ext uri="{FF2B5EF4-FFF2-40B4-BE49-F238E27FC236}">
                  <a16:creationId xmlns:a16="http://schemas.microsoft.com/office/drawing/2014/main" id="{DD199D50-88FA-44C6-AC3B-0260F2F6594F}"/>
                </a:ext>
              </a:extLst>
            </p:cNvPr>
            <p:cNvSpPr>
              <a:spLocks/>
            </p:cNvSpPr>
            <p:nvPr/>
          </p:nvSpPr>
          <p:spPr bwMode="auto">
            <a:xfrm>
              <a:off x="2203" y="2784"/>
              <a:ext cx="61" cy="2"/>
            </a:xfrm>
            <a:custGeom>
              <a:avLst/>
              <a:gdLst>
                <a:gd name="T0" fmla="*/ 0 w 61"/>
                <a:gd name="T1" fmla="*/ 0 h 2"/>
                <a:gd name="T2" fmla="*/ 0 w 61"/>
                <a:gd name="T3" fmla="*/ 0 h 2"/>
                <a:gd name="T4" fmla="*/ 60 w 61"/>
                <a:gd name="T5" fmla="*/ 0 h 2"/>
                <a:gd name="T6" fmla="*/ 60 w 61"/>
                <a:gd name="T7" fmla="*/ 1 h 2"/>
                <a:gd name="T8" fmla="*/ 0 w 61"/>
                <a:gd name="T9" fmla="*/ 1 h 2"/>
                <a:gd name="T10" fmla="*/ 0 w 61"/>
                <a:gd name="T11" fmla="*/ 0 h 2"/>
              </a:gdLst>
              <a:ahLst/>
              <a:cxnLst>
                <a:cxn ang="0">
                  <a:pos x="T0" y="T1"/>
                </a:cxn>
                <a:cxn ang="0">
                  <a:pos x="T2" y="T3"/>
                </a:cxn>
                <a:cxn ang="0">
                  <a:pos x="T4" y="T5"/>
                </a:cxn>
                <a:cxn ang="0">
                  <a:pos x="T6" y="T7"/>
                </a:cxn>
                <a:cxn ang="0">
                  <a:pos x="T8" y="T9"/>
                </a:cxn>
                <a:cxn ang="0">
                  <a:pos x="T10" y="T11"/>
                </a:cxn>
              </a:cxnLst>
              <a:rect l="0" t="0" r="r" b="b"/>
              <a:pathLst>
                <a:path w="61" h="2">
                  <a:moveTo>
                    <a:pt x="0" y="0"/>
                  </a:moveTo>
                  <a:lnTo>
                    <a:pt x="0" y="0"/>
                  </a:lnTo>
                  <a:lnTo>
                    <a:pt x="60" y="0"/>
                  </a:lnTo>
                  <a:lnTo>
                    <a:pt x="60" y="1"/>
                  </a:lnTo>
                  <a:lnTo>
                    <a:pt x="0" y="1"/>
                  </a:lnTo>
                  <a:lnTo>
                    <a:pt x="0"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 name="Freeform 274">
              <a:extLst>
                <a:ext uri="{FF2B5EF4-FFF2-40B4-BE49-F238E27FC236}">
                  <a16:creationId xmlns:a16="http://schemas.microsoft.com/office/drawing/2014/main" id="{3C629AD8-7EBA-4465-B407-21A72D7979CA}"/>
                </a:ext>
              </a:extLst>
            </p:cNvPr>
            <p:cNvSpPr>
              <a:spLocks/>
            </p:cNvSpPr>
            <p:nvPr/>
          </p:nvSpPr>
          <p:spPr bwMode="auto">
            <a:xfrm>
              <a:off x="2187" y="2784"/>
              <a:ext cx="11" cy="12"/>
            </a:xfrm>
            <a:custGeom>
              <a:avLst/>
              <a:gdLst>
                <a:gd name="T0" fmla="*/ 0 w 11"/>
                <a:gd name="T1" fmla="*/ 11 h 12"/>
                <a:gd name="T2" fmla="*/ 0 w 11"/>
                <a:gd name="T3" fmla="*/ 11 h 12"/>
                <a:gd name="T4" fmla="*/ 0 w 11"/>
                <a:gd name="T5" fmla="*/ 9 h 12"/>
                <a:gd name="T6" fmla="*/ 0 w 11"/>
                <a:gd name="T7" fmla="*/ 6 h 12"/>
                <a:gd name="T8" fmla="*/ 1 w 11"/>
                <a:gd name="T9" fmla="*/ 5 h 12"/>
                <a:gd name="T10" fmla="*/ 3 w 11"/>
                <a:gd name="T11" fmla="*/ 3 h 12"/>
                <a:gd name="T12" fmla="*/ 5 w 11"/>
                <a:gd name="T13" fmla="*/ 1 h 12"/>
                <a:gd name="T14" fmla="*/ 6 w 11"/>
                <a:gd name="T15" fmla="*/ 1 h 12"/>
                <a:gd name="T16" fmla="*/ 8 w 11"/>
                <a:gd name="T17" fmla="*/ 0 h 12"/>
                <a:gd name="T18" fmla="*/ 10 w 11"/>
                <a:gd name="T19" fmla="*/ 0 h 12"/>
                <a:gd name="T20" fmla="*/ 10 w 11"/>
                <a:gd name="T21" fmla="*/ 5 h 12"/>
                <a:gd name="T22" fmla="*/ 9 w 11"/>
                <a:gd name="T23" fmla="*/ 5 h 12"/>
                <a:gd name="T24" fmla="*/ 7 w 11"/>
                <a:gd name="T25" fmla="*/ 5 h 12"/>
                <a:gd name="T26" fmla="*/ 6 w 11"/>
                <a:gd name="T27" fmla="*/ 5 h 12"/>
                <a:gd name="T28" fmla="*/ 6 w 11"/>
                <a:gd name="T29" fmla="*/ 6 h 12"/>
                <a:gd name="T30" fmla="*/ 5 w 11"/>
                <a:gd name="T31" fmla="*/ 7 h 12"/>
                <a:gd name="T32" fmla="*/ 4 w 11"/>
                <a:gd name="T33" fmla="*/ 8 h 12"/>
                <a:gd name="T34" fmla="*/ 4 w 11"/>
                <a:gd name="T35" fmla="*/ 9 h 12"/>
                <a:gd name="T36" fmla="*/ 4 w 11"/>
                <a:gd name="T37" fmla="*/ 11 h 12"/>
                <a:gd name="T38" fmla="*/ 0 w 11"/>
                <a:gd name="T39"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 h="12">
                  <a:moveTo>
                    <a:pt x="0" y="11"/>
                  </a:moveTo>
                  <a:lnTo>
                    <a:pt x="0" y="11"/>
                  </a:lnTo>
                  <a:lnTo>
                    <a:pt x="0" y="9"/>
                  </a:lnTo>
                  <a:lnTo>
                    <a:pt x="0" y="6"/>
                  </a:lnTo>
                  <a:lnTo>
                    <a:pt x="1" y="5"/>
                  </a:lnTo>
                  <a:lnTo>
                    <a:pt x="3" y="3"/>
                  </a:lnTo>
                  <a:lnTo>
                    <a:pt x="5" y="1"/>
                  </a:lnTo>
                  <a:lnTo>
                    <a:pt x="6" y="1"/>
                  </a:lnTo>
                  <a:lnTo>
                    <a:pt x="8" y="0"/>
                  </a:lnTo>
                  <a:lnTo>
                    <a:pt x="10" y="0"/>
                  </a:lnTo>
                  <a:lnTo>
                    <a:pt x="10" y="5"/>
                  </a:lnTo>
                  <a:lnTo>
                    <a:pt x="9" y="5"/>
                  </a:lnTo>
                  <a:lnTo>
                    <a:pt x="7" y="5"/>
                  </a:lnTo>
                  <a:lnTo>
                    <a:pt x="6" y="5"/>
                  </a:lnTo>
                  <a:lnTo>
                    <a:pt x="6" y="6"/>
                  </a:lnTo>
                  <a:lnTo>
                    <a:pt x="5" y="7"/>
                  </a:lnTo>
                  <a:lnTo>
                    <a:pt x="4" y="8"/>
                  </a:lnTo>
                  <a:lnTo>
                    <a:pt x="4" y="9"/>
                  </a:lnTo>
                  <a:lnTo>
                    <a:pt x="4" y="11"/>
                  </a:lnTo>
                  <a:lnTo>
                    <a:pt x="0" y="11"/>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7" name="Freeform 275">
              <a:extLst>
                <a:ext uri="{FF2B5EF4-FFF2-40B4-BE49-F238E27FC236}">
                  <a16:creationId xmlns:a16="http://schemas.microsoft.com/office/drawing/2014/main" id="{30926819-1FB5-41D5-B669-580C9B2010C1}"/>
                </a:ext>
              </a:extLst>
            </p:cNvPr>
            <p:cNvSpPr>
              <a:spLocks/>
            </p:cNvSpPr>
            <p:nvPr/>
          </p:nvSpPr>
          <p:spPr bwMode="auto">
            <a:xfrm>
              <a:off x="2187" y="2801"/>
              <a:ext cx="3" cy="26"/>
            </a:xfrm>
            <a:custGeom>
              <a:avLst/>
              <a:gdLst>
                <a:gd name="T0" fmla="*/ 0 w 3"/>
                <a:gd name="T1" fmla="*/ 24 h 25"/>
                <a:gd name="T2" fmla="*/ 0 w 3"/>
                <a:gd name="T3" fmla="*/ 24 h 25"/>
                <a:gd name="T4" fmla="*/ 0 w 3"/>
                <a:gd name="T5" fmla="*/ 0 h 25"/>
                <a:gd name="T6" fmla="*/ 2 w 3"/>
                <a:gd name="T7" fmla="*/ 0 h 25"/>
                <a:gd name="T8" fmla="*/ 2 w 3"/>
                <a:gd name="T9" fmla="*/ 24 h 25"/>
                <a:gd name="T10" fmla="*/ 0 w 3"/>
                <a:gd name="T11" fmla="*/ 24 h 25"/>
              </a:gdLst>
              <a:ahLst/>
              <a:cxnLst>
                <a:cxn ang="0">
                  <a:pos x="T0" y="T1"/>
                </a:cxn>
                <a:cxn ang="0">
                  <a:pos x="T2" y="T3"/>
                </a:cxn>
                <a:cxn ang="0">
                  <a:pos x="T4" y="T5"/>
                </a:cxn>
                <a:cxn ang="0">
                  <a:pos x="T6" y="T7"/>
                </a:cxn>
                <a:cxn ang="0">
                  <a:pos x="T8" y="T9"/>
                </a:cxn>
                <a:cxn ang="0">
                  <a:pos x="T10" y="T11"/>
                </a:cxn>
              </a:cxnLst>
              <a:rect l="0" t="0" r="r" b="b"/>
              <a:pathLst>
                <a:path w="3" h="25">
                  <a:moveTo>
                    <a:pt x="0" y="24"/>
                  </a:moveTo>
                  <a:lnTo>
                    <a:pt x="0" y="24"/>
                  </a:lnTo>
                  <a:lnTo>
                    <a:pt x="0" y="0"/>
                  </a:lnTo>
                  <a:lnTo>
                    <a:pt x="2" y="0"/>
                  </a:lnTo>
                  <a:lnTo>
                    <a:pt x="2" y="24"/>
                  </a:lnTo>
                  <a:lnTo>
                    <a:pt x="0" y="24"/>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8" name="Freeform 276">
              <a:extLst>
                <a:ext uri="{FF2B5EF4-FFF2-40B4-BE49-F238E27FC236}">
                  <a16:creationId xmlns:a16="http://schemas.microsoft.com/office/drawing/2014/main" id="{CA71C76C-1E0C-4878-BE40-38C9BEACFF93}"/>
                </a:ext>
              </a:extLst>
            </p:cNvPr>
            <p:cNvSpPr>
              <a:spLocks/>
            </p:cNvSpPr>
            <p:nvPr/>
          </p:nvSpPr>
          <p:spPr bwMode="auto">
            <a:xfrm>
              <a:off x="2187" y="2832"/>
              <a:ext cx="11" cy="12"/>
            </a:xfrm>
            <a:custGeom>
              <a:avLst/>
              <a:gdLst>
                <a:gd name="T0" fmla="*/ 10 w 11"/>
                <a:gd name="T1" fmla="*/ 11 h 12"/>
                <a:gd name="T2" fmla="*/ 10 w 11"/>
                <a:gd name="T3" fmla="*/ 11 h 12"/>
                <a:gd name="T4" fmla="*/ 8 w 11"/>
                <a:gd name="T5" fmla="*/ 11 h 12"/>
                <a:gd name="T6" fmla="*/ 6 w 11"/>
                <a:gd name="T7" fmla="*/ 10 h 12"/>
                <a:gd name="T8" fmla="*/ 5 w 11"/>
                <a:gd name="T9" fmla="*/ 10 h 12"/>
                <a:gd name="T10" fmla="*/ 3 w 11"/>
                <a:gd name="T11" fmla="*/ 8 h 12"/>
                <a:gd name="T12" fmla="*/ 1 w 11"/>
                <a:gd name="T13" fmla="*/ 6 h 12"/>
                <a:gd name="T14" fmla="*/ 0 w 11"/>
                <a:gd name="T15" fmla="*/ 5 h 12"/>
                <a:gd name="T16" fmla="*/ 0 w 11"/>
                <a:gd name="T17" fmla="*/ 2 h 12"/>
                <a:gd name="T18" fmla="*/ 0 w 11"/>
                <a:gd name="T19" fmla="*/ 0 h 12"/>
                <a:gd name="T20" fmla="*/ 4 w 11"/>
                <a:gd name="T21" fmla="*/ 0 h 12"/>
                <a:gd name="T22" fmla="*/ 4 w 11"/>
                <a:gd name="T23" fmla="*/ 2 h 12"/>
                <a:gd name="T24" fmla="*/ 4 w 11"/>
                <a:gd name="T25" fmla="*/ 3 h 12"/>
                <a:gd name="T26" fmla="*/ 5 w 11"/>
                <a:gd name="T27" fmla="*/ 4 h 12"/>
                <a:gd name="T28" fmla="*/ 6 w 11"/>
                <a:gd name="T29" fmla="*/ 5 h 12"/>
                <a:gd name="T30" fmla="*/ 6 w 11"/>
                <a:gd name="T31" fmla="*/ 6 h 12"/>
                <a:gd name="T32" fmla="*/ 7 w 11"/>
                <a:gd name="T33" fmla="*/ 6 h 12"/>
                <a:gd name="T34" fmla="*/ 9 w 11"/>
                <a:gd name="T35" fmla="*/ 6 h 12"/>
                <a:gd name="T36" fmla="*/ 10 w 11"/>
                <a:gd name="T37" fmla="*/ 6 h 12"/>
                <a:gd name="T38" fmla="*/ 10 w 11"/>
                <a:gd name="T39"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 h="12">
                  <a:moveTo>
                    <a:pt x="10" y="11"/>
                  </a:moveTo>
                  <a:lnTo>
                    <a:pt x="10" y="11"/>
                  </a:lnTo>
                  <a:lnTo>
                    <a:pt x="8" y="11"/>
                  </a:lnTo>
                  <a:lnTo>
                    <a:pt x="6" y="10"/>
                  </a:lnTo>
                  <a:lnTo>
                    <a:pt x="5" y="10"/>
                  </a:lnTo>
                  <a:lnTo>
                    <a:pt x="3" y="8"/>
                  </a:lnTo>
                  <a:lnTo>
                    <a:pt x="1" y="6"/>
                  </a:lnTo>
                  <a:lnTo>
                    <a:pt x="0" y="5"/>
                  </a:lnTo>
                  <a:lnTo>
                    <a:pt x="0" y="2"/>
                  </a:lnTo>
                  <a:lnTo>
                    <a:pt x="0" y="0"/>
                  </a:lnTo>
                  <a:lnTo>
                    <a:pt x="4" y="0"/>
                  </a:lnTo>
                  <a:lnTo>
                    <a:pt x="4" y="2"/>
                  </a:lnTo>
                  <a:lnTo>
                    <a:pt x="4" y="3"/>
                  </a:lnTo>
                  <a:lnTo>
                    <a:pt x="5" y="4"/>
                  </a:lnTo>
                  <a:lnTo>
                    <a:pt x="6" y="5"/>
                  </a:lnTo>
                  <a:lnTo>
                    <a:pt x="6" y="6"/>
                  </a:lnTo>
                  <a:lnTo>
                    <a:pt x="7" y="6"/>
                  </a:lnTo>
                  <a:lnTo>
                    <a:pt x="9" y="6"/>
                  </a:lnTo>
                  <a:lnTo>
                    <a:pt x="10" y="6"/>
                  </a:lnTo>
                  <a:lnTo>
                    <a:pt x="10" y="11"/>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9" name="Freeform 277">
              <a:extLst>
                <a:ext uri="{FF2B5EF4-FFF2-40B4-BE49-F238E27FC236}">
                  <a16:creationId xmlns:a16="http://schemas.microsoft.com/office/drawing/2014/main" id="{1A63027D-347E-4630-BE2C-C4E5FDFD668F}"/>
                </a:ext>
              </a:extLst>
            </p:cNvPr>
            <p:cNvSpPr>
              <a:spLocks/>
            </p:cNvSpPr>
            <p:nvPr/>
          </p:nvSpPr>
          <p:spPr bwMode="auto">
            <a:xfrm>
              <a:off x="2203" y="2842"/>
              <a:ext cx="61" cy="2"/>
            </a:xfrm>
            <a:custGeom>
              <a:avLst/>
              <a:gdLst>
                <a:gd name="T0" fmla="*/ 60 w 61"/>
                <a:gd name="T1" fmla="*/ 1 h 2"/>
                <a:gd name="T2" fmla="*/ 60 w 61"/>
                <a:gd name="T3" fmla="*/ 1 h 2"/>
                <a:gd name="T4" fmla="*/ 0 w 61"/>
                <a:gd name="T5" fmla="*/ 1 h 2"/>
                <a:gd name="T6" fmla="*/ 0 w 61"/>
                <a:gd name="T7" fmla="*/ 0 h 2"/>
                <a:gd name="T8" fmla="*/ 60 w 61"/>
                <a:gd name="T9" fmla="*/ 0 h 2"/>
                <a:gd name="T10" fmla="*/ 60 w 61"/>
                <a:gd name="T11" fmla="*/ 1 h 2"/>
              </a:gdLst>
              <a:ahLst/>
              <a:cxnLst>
                <a:cxn ang="0">
                  <a:pos x="T0" y="T1"/>
                </a:cxn>
                <a:cxn ang="0">
                  <a:pos x="T2" y="T3"/>
                </a:cxn>
                <a:cxn ang="0">
                  <a:pos x="T4" y="T5"/>
                </a:cxn>
                <a:cxn ang="0">
                  <a:pos x="T6" y="T7"/>
                </a:cxn>
                <a:cxn ang="0">
                  <a:pos x="T8" y="T9"/>
                </a:cxn>
                <a:cxn ang="0">
                  <a:pos x="T10" y="T11"/>
                </a:cxn>
              </a:cxnLst>
              <a:rect l="0" t="0" r="r" b="b"/>
              <a:pathLst>
                <a:path w="61" h="2">
                  <a:moveTo>
                    <a:pt x="60" y="1"/>
                  </a:moveTo>
                  <a:lnTo>
                    <a:pt x="60" y="1"/>
                  </a:lnTo>
                  <a:lnTo>
                    <a:pt x="0" y="1"/>
                  </a:lnTo>
                  <a:lnTo>
                    <a:pt x="0" y="0"/>
                  </a:lnTo>
                  <a:lnTo>
                    <a:pt x="60" y="0"/>
                  </a:lnTo>
                  <a:lnTo>
                    <a:pt x="60" y="1"/>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0" name="Freeform 278">
              <a:extLst>
                <a:ext uri="{FF2B5EF4-FFF2-40B4-BE49-F238E27FC236}">
                  <a16:creationId xmlns:a16="http://schemas.microsoft.com/office/drawing/2014/main" id="{2147E9D2-ADF6-434B-9C80-F02AC1D77091}"/>
                </a:ext>
              </a:extLst>
            </p:cNvPr>
            <p:cNvSpPr>
              <a:spLocks/>
            </p:cNvSpPr>
            <p:nvPr/>
          </p:nvSpPr>
          <p:spPr bwMode="auto">
            <a:xfrm>
              <a:off x="2269" y="2832"/>
              <a:ext cx="11" cy="12"/>
            </a:xfrm>
            <a:custGeom>
              <a:avLst/>
              <a:gdLst>
                <a:gd name="T0" fmla="*/ 10 w 11"/>
                <a:gd name="T1" fmla="*/ 0 h 12"/>
                <a:gd name="T2" fmla="*/ 10 w 11"/>
                <a:gd name="T3" fmla="*/ 0 h 12"/>
                <a:gd name="T4" fmla="*/ 9 w 11"/>
                <a:gd name="T5" fmla="*/ 5 h 12"/>
                <a:gd name="T6" fmla="*/ 7 w 11"/>
                <a:gd name="T7" fmla="*/ 8 h 12"/>
                <a:gd name="T8" fmla="*/ 4 w 11"/>
                <a:gd name="T9" fmla="*/ 10 h 12"/>
                <a:gd name="T10" fmla="*/ 0 w 11"/>
                <a:gd name="T11" fmla="*/ 11 h 12"/>
                <a:gd name="T12" fmla="*/ 0 w 11"/>
                <a:gd name="T13" fmla="*/ 6 h 12"/>
                <a:gd name="T14" fmla="*/ 3 w 11"/>
                <a:gd name="T15" fmla="*/ 6 h 12"/>
                <a:gd name="T16" fmla="*/ 4 w 11"/>
                <a:gd name="T17" fmla="*/ 5 h 12"/>
                <a:gd name="T18" fmla="*/ 6 w 11"/>
                <a:gd name="T19" fmla="*/ 3 h 12"/>
                <a:gd name="T20" fmla="*/ 6 w 11"/>
                <a:gd name="T21" fmla="*/ 0 h 12"/>
                <a:gd name="T22" fmla="*/ 10 w 11"/>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12">
                  <a:moveTo>
                    <a:pt x="10" y="0"/>
                  </a:moveTo>
                  <a:lnTo>
                    <a:pt x="10" y="0"/>
                  </a:lnTo>
                  <a:lnTo>
                    <a:pt x="9" y="5"/>
                  </a:lnTo>
                  <a:lnTo>
                    <a:pt x="7" y="8"/>
                  </a:lnTo>
                  <a:lnTo>
                    <a:pt x="4" y="10"/>
                  </a:lnTo>
                  <a:lnTo>
                    <a:pt x="0" y="11"/>
                  </a:lnTo>
                  <a:lnTo>
                    <a:pt x="0" y="6"/>
                  </a:lnTo>
                  <a:lnTo>
                    <a:pt x="3" y="6"/>
                  </a:lnTo>
                  <a:lnTo>
                    <a:pt x="4" y="5"/>
                  </a:lnTo>
                  <a:lnTo>
                    <a:pt x="6" y="3"/>
                  </a:lnTo>
                  <a:lnTo>
                    <a:pt x="6" y="0"/>
                  </a:lnTo>
                  <a:lnTo>
                    <a:pt x="10"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1" name="Freeform 279">
              <a:extLst>
                <a:ext uri="{FF2B5EF4-FFF2-40B4-BE49-F238E27FC236}">
                  <a16:creationId xmlns:a16="http://schemas.microsoft.com/office/drawing/2014/main" id="{D837B767-E52D-43A9-BC8B-062335CDC961}"/>
                </a:ext>
              </a:extLst>
            </p:cNvPr>
            <p:cNvSpPr>
              <a:spLocks/>
            </p:cNvSpPr>
            <p:nvPr/>
          </p:nvSpPr>
          <p:spPr bwMode="auto">
            <a:xfrm>
              <a:off x="2278" y="2801"/>
              <a:ext cx="2" cy="26"/>
            </a:xfrm>
            <a:custGeom>
              <a:avLst/>
              <a:gdLst>
                <a:gd name="T0" fmla="*/ 1 w 2"/>
                <a:gd name="T1" fmla="*/ 0 h 25"/>
                <a:gd name="T2" fmla="*/ 1 w 2"/>
                <a:gd name="T3" fmla="*/ 0 h 25"/>
                <a:gd name="T4" fmla="*/ 1 w 2"/>
                <a:gd name="T5" fmla="*/ 24 h 25"/>
                <a:gd name="T6" fmla="*/ 0 w 2"/>
                <a:gd name="T7" fmla="*/ 24 h 25"/>
                <a:gd name="T8" fmla="*/ 0 w 2"/>
                <a:gd name="T9" fmla="*/ 0 h 25"/>
                <a:gd name="T10" fmla="*/ 1 w 2"/>
                <a:gd name="T11" fmla="*/ 0 h 25"/>
              </a:gdLst>
              <a:ahLst/>
              <a:cxnLst>
                <a:cxn ang="0">
                  <a:pos x="T0" y="T1"/>
                </a:cxn>
                <a:cxn ang="0">
                  <a:pos x="T2" y="T3"/>
                </a:cxn>
                <a:cxn ang="0">
                  <a:pos x="T4" y="T5"/>
                </a:cxn>
                <a:cxn ang="0">
                  <a:pos x="T6" y="T7"/>
                </a:cxn>
                <a:cxn ang="0">
                  <a:pos x="T8" y="T9"/>
                </a:cxn>
                <a:cxn ang="0">
                  <a:pos x="T10" y="T11"/>
                </a:cxn>
              </a:cxnLst>
              <a:rect l="0" t="0" r="r" b="b"/>
              <a:pathLst>
                <a:path w="2" h="25">
                  <a:moveTo>
                    <a:pt x="1" y="0"/>
                  </a:moveTo>
                  <a:lnTo>
                    <a:pt x="1" y="0"/>
                  </a:lnTo>
                  <a:lnTo>
                    <a:pt x="1" y="24"/>
                  </a:lnTo>
                  <a:lnTo>
                    <a:pt x="0" y="24"/>
                  </a:lnTo>
                  <a:lnTo>
                    <a:pt x="0" y="0"/>
                  </a:lnTo>
                  <a:lnTo>
                    <a:pt x="1"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2" name="Freeform 280">
              <a:extLst>
                <a:ext uri="{FF2B5EF4-FFF2-40B4-BE49-F238E27FC236}">
                  <a16:creationId xmlns:a16="http://schemas.microsoft.com/office/drawing/2014/main" id="{FFD818FD-B4BB-48DF-8EE4-2EA7BAF88D8B}"/>
                </a:ext>
              </a:extLst>
            </p:cNvPr>
            <p:cNvSpPr>
              <a:spLocks/>
            </p:cNvSpPr>
            <p:nvPr/>
          </p:nvSpPr>
          <p:spPr bwMode="auto">
            <a:xfrm>
              <a:off x="2269" y="2784"/>
              <a:ext cx="11" cy="12"/>
            </a:xfrm>
            <a:custGeom>
              <a:avLst/>
              <a:gdLst>
                <a:gd name="T0" fmla="*/ 0 w 11"/>
                <a:gd name="T1" fmla="*/ 0 h 12"/>
                <a:gd name="T2" fmla="*/ 0 w 11"/>
                <a:gd name="T3" fmla="*/ 0 h 12"/>
                <a:gd name="T4" fmla="*/ 4 w 11"/>
                <a:gd name="T5" fmla="*/ 1 h 12"/>
                <a:gd name="T6" fmla="*/ 7 w 11"/>
                <a:gd name="T7" fmla="*/ 3 h 12"/>
                <a:gd name="T8" fmla="*/ 9 w 11"/>
                <a:gd name="T9" fmla="*/ 6 h 12"/>
                <a:gd name="T10" fmla="*/ 10 w 11"/>
                <a:gd name="T11" fmla="*/ 11 h 12"/>
                <a:gd name="T12" fmla="*/ 6 w 11"/>
                <a:gd name="T13" fmla="*/ 11 h 12"/>
                <a:gd name="T14" fmla="*/ 6 w 11"/>
                <a:gd name="T15" fmla="*/ 8 h 12"/>
                <a:gd name="T16" fmla="*/ 4 w 11"/>
                <a:gd name="T17" fmla="*/ 6 h 12"/>
                <a:gd name="T18" fmla="*/ 3 w 11"/>
                <a:gd name="T19" fmla="*/ 5 h 12"/>
                <a:gd name="T20" fmla="*/ 0 w 11"/>
                <a:gd name="T21" fmla="*/ 5 h 12"/>
                <a:gd name="T22" fmla="*/ 0 w 11"/>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12">
                  <a:moveTo>
                    <a:pt x="0" y="0"/>
                  </a:moveTo>
                  <a:lnTo>
                    <a:pt x="0" y="0"/>
                  </a:lnTo>
                  <a:lnTo>
                    <a:pt x="4" y="1"/>
                  </a:lnTo>
                  <a:lnTo>
                    <a:pt x="7" y="3"/>
                  </a:lnTo>
                  <a:lnTo>
                    <a:pt x="9" y="6"/>
                  </a:lnTo>
                  <a:lnTo>
                    <a:pt x="10" y="11"/>
                  </a:lnTo>
                  <a:lnTo>
                    <a:pt x="6" y="11"/>
                  </a:lnTo>
                  <a:lnTo>
                    <a:pt x="6" y="8"/>
                  </a:lnTo>
                  <a:lnTo>
                    <a:pt x="4" y="6"/>
                  </a:lnTo>
                  <a:lnTo>
                    <a:pt x="3" y="5"/>
                  </a:lnTo>
                  <a:lnTo>
                    <a:pt x="0" y="5"/>
                  </a:lnTo>
                  <a:lnTo>
                    <a:pt x="0"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3" name="Freeform 281">
              <a:extLst>
                <a:ext uri="{FF2B5EF4-FFF2-40B4-BE49-F238E27FC236}">
                  <a16:creationId xmlns:a16="http://schemas.microsoft.com/office/drawing/2014/main" id="{28539B3A-0093-4ACF-91DC-6BFF68CF3489}"/>
                </a:ext>
              </a:extLst>
            </p:cNvPr>
            <p:cNvSpPr>
              <a:spLocks/>
            </p:cNvSpPr>
            <p:nvPr/>
          </p:nvSpPr>
          <p:spPr bwMode="auto">
            <a:xfrm>
              <a:off x="2189" y="2793"/>
              <a:ext cx="89" cy="34"/>
            </a:xfrm>
            <a:custGeom>
              <a:avLst/>
              <a:gdLst>
                <a:gd name="T0" fmla="*/ 75 w 89"/>
                <a:gd name="T1" fmla="*/ 0 h 33"/>
                <a:gd name="T2" fmla="*/ 13 w 89"/>
                <a:gd name="T3" fmla="*/ 0 h 33"/>
                <a:gd name="T4" fmla="*/ 10 w 89"/>
                <a:gd name="T5" fmla="*/ 0 h 33"/>
                <a:gd name="T6" fmla="*/ 7 w 89"/>
                <a:gd name="T7" fmla="*/ 0 h 33"/>
                <a:gd name="T8" fmla="*/ 5 w 89"/>
                <a:gd name="T9" fmla="*/ 2 h 33"/>
                <a:gd name="T10" fmla="*/ 4 w 89"/>
                <a:gd name="T11" fmla="*/ 2 h 33"/>
                <a:gd name="T12" fmla="*/ 2 w 89"/>
                <a:gd name="T13" fmla="*/ 3 h 33"/>
                <a:gd name="T14" fmla="*/ 1 w 89"/>
                <a:gd name="T15" fmla="*/ 5 h 33"/>
                <a:gd name="T16" fmla="*/ 0 w 89"/>
                <a:gd name="T17" fmla="*/ 6 h 33"/>
                <a:gd name="T18" fmla="*/ 0 w 89"/>
                <a:gd name="T19" fmla="*/ 8 h 33"/>
                <a:gd name="T20" fmla="*/ 0 w 89"/>
                <a:gd name="T21" fmla="*/ 24 h 33"/>
                <a:gd name="T22" fmla="*/ 0 w 89"/>
                <a:gd name="T23" fmla="*/ 26 h 33"/>
                <a:gd name="T24" fmla="*/ 1 w 89"/>
                <a:gd name="T25" fmla="*/ 27 h 33"/>
                <a:gd name="T26" fmla="*/ 2 w 89"/>
                <a:gd name="T27" fmla="*/ 29 h 33"/>
                <a:gd name="T28" fmla="*/ 4 w 89"/>
                <a:gd name="T29" fmla="*/ 30 h 33"/>
                <a:gd name="T30" fmla="*/ 5 w 89"/>
                <a:gd name="T31" fmla="*/ 30 h 33"/>
                <a:gd name="T32" fmla="*/ 7 w 89"/>
                <a:gd name="T33" fmla="*/ 31 h 33"/>
                <a:gd name="T34" fmla="*/ 10 w 89"/>
                <a:gd name="T35" fmla="*/ 32 h 33"/>
                <a:gd name="T36" fmla="*/ 13 w 89"/>
                <a:gd name="T37" fmla="*/ 32 h 33"/>
                <a:gd name="T38" fmla="*/ 75 w 89"/>
                <a:gd name="T39" fmla="*/ 32 h 33"/>
                <a:gd name="T40" fmla="*/ 80 w 89"/>
                <a:gd name="T41" fmla="*/ 31 h 33"/>
                <a:gd name="T42" fmla="*/ 84 w 89"/>
                <a:gd name="T43" fmla="*/ 30 h 33"/>
                <a:gd name="T44" fmla="*/ 87 w 89"/>
                <a:gd name="T45" fmla="*/ 27 h 33"/>
                <a:gd name="T46" fmla="*/ 88 w 89"/>
                <a:gd name="T47" fmla="*/ 24 h 33"/>
                <a:gd name="T48" fmla="*/ 88 w 89"/>
                <a:gd name="T49" fmla="*/ 8 h 33"/>
                <a:gd name="T50" fmla="*/ 87 w 89"/>
                <a:gd name="T51" fmla="*/ 5 h 33"/>
                <a:gd name="T52" fmla="*/ 84 w 89"/>
                <a:gd name="T53" fmla="*/ 2 h 33"/>
                <a:gd name="T54" fmla="*/ 80 w 89"/>
                <a:gd name="T55" fmla="*/ 0 h 33"/>
                <a:gd name="T56" fmla="*/ 75 w 89"/>
                <a:gd name="T5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9" h="33">
                  <a:moveTo>
                    <a:pt x="75" y="0"/>
                  </a:moveTo>
                  <a:lnTo>
                    <a:pt x="13" y="0"/>
                  </a:lnTo>
                  <a:lnTo>
                    <a:pt x="10" y="0"/>
                  </a:lnTo>
                  <a:lnTo>
                    <a:pt x="7" y="0"/>
                  </a:lnTo>
                  <a:lnTo>
                    <a:pt x="5" y="2"/>
                  </a:lnTo>
                  <a:lnTo>
                    <a:pt x="4" y="2"/>
                  </a:lnTo>
                  <a:lnTo>
                    <a:pt x="2" y="3"/>
                  </a:lnTo>
                  <a:lnTo>
                    <a:pt x="1" y="5"/>
                  </a:lnTo>
                  <a:lnTo>
                    <a:pt x="0" y="6"/>
                  </a:lnTo>
                  <a:lnTo>
                    <a:pt x="0" y="8"/>
                  </a:lnTo>
                  <a:lnTo>
                    <a:pt x="0" y="24"/>
                  </a:lnTo>
                  <a:lnTo>
                    <a:pt x="0" y="26"/>
                  </a:lnTo>
                  <a:lnTo>
                    <a:pt x="1" y="27"/>
                  </a:lnTo>
                  <a:lnTo>
                    <a:pt x="2" y="29"/>
                  </a:lnTo>
                  <a:lnTo>
                    <a:pt x="4" y="30"/>
                  </a:lnTo>
                  <a:lnTo>
                    <a:pt x="5" y="30"/>
                  </a:lnTo>
                  <a:lnTo>
                    <a:pt x="7" y="31"/>
                  </a:lnTo>
                  <a:lnTo>
                    <a:pt x="10" y="32"/>
                  </a:lnTo>
                  <a:lnTo>
                    <a:pt x="13" y="32"/>
                  </a:lnTo>
                  <a:lnTo>
                    <a:pt x="75" y="32"/>
                  </a:lnTo>
                  <a:lnTo>
                    <a:pt x="80" y="31"/>
                  </a:lnTo>
                  <a:lnTo>
                    <a:pt x="84" y="30"/>
                  </a:lnTo>
                  <a:lnTo>
                    <a:pt x="87" y="27"/>
                  </a:lnTo>
                  <a:lnTo>
                    <a:pt x="88" y="24"/>
                  </a:lnTo>
                  <a:lnTo>
                    <a:pt x="88" y="8"/>
                  </a:lnTo>
                  <a:lnTo>
                    <a:pt x="87" y="5"/>
                  </a:lnTo>
                  <a:lnTo>
                    <a:pt x="84" y="2"/>
                  </a:lnTo>
                  <a:lnTo>
                    <a:pt x="80" y="0"/>
                  </a:lnTo>
                  <a:lnTo>
                    <a:pt x="75"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4" name="Freeform 282">
              <a:extLst>
                <a:ext uri="{FF2B5EF4-FFF2-40B4-BE49-F238E27FC236}">
                  <a16:creationId xmlns:a16="http://schemas.microsoft.com/office/drawing/2014/main" id="{5460C15C-957D-435F-B8CF-B0D96BA71D46}"/>
                </a:ext>
              </a:extLst>
            </p:cNvPr>
            <p:cNvSpPr>
              <a:spLocks/>
            </p:cNvSpPr>
            <p:nvPr/>
          </p:nvSpPr>
          <p:spPr bwMode="auto">
            <a:xfrm>
              <a:off x="2203" y="2789"/>
              <a:ext cx="61" cy="2"/>
            </a:xfrm>
            <a:custGeom>
              <a:avLst/>
              <a:gdLst>
                <a:gd name="T0" fmla="*/ 0 w 61"/>
                <a:gd name="T1" fmla="*/ 0 h 2"/>
                <a:gd name="T2" fmla="*/ 0 w 61"/>
                <a:gd name="T3" fmla="*/ 0 h 2"/>
                <a:gd name="T4" fmla="*/ 60 w 61"/>
                <a:gd name="T5" fmla="*/ 0 h 2"/>
                <a:gd name="T6" fmla="*/ 60 w 61"/>
                <a:gd name="T7" fmla="*/ 1 h 2"/>
                <a:gd name="T8" fmla="*/ 0 w 61"/>
                <a:gd name="T9" fmla="*/ 1 h 2"/>
                <a:gd name="T10" fmla="*/ 0 w 61"/>
                <a:gd name="T11" fmla="*/ 0 h 2"/>
              </a:gdLst>
              <a:ahLst/>
              <a:cxnLst>
                <a:cxn ang="0">
                  <a:pos x="T0" y="T1"/>
                </a:cxn>
                <a:cxn ang="0">
                  <a:pos x="T2" y="T3"/>
                </a:cxn>
                <a:cxn ang="0">
                  <a:pos x="T4" y="T5"/>
                </a:cxn>
                <a:cxn ang="0">
                  <a:pos x="T6" y="T7"/>
                </a:cxn>
                <a:cxn ang="0">
                  <a:pos x="T8" y="T9"/>
                </a:cxn>
                <a:cxn ang="0">
                  <a:pos x="T10" y="T11"/>
                </a:cxn>
              </a:cxnLst>
              <a:rect l="0" t="0" r="r" b="b"/>
              <a:pathLst>
                <a:path w="61" h="2">
                  <a:moveTo>
                    <a:pt x="0" y="0"/>
                  </a:moveTo>
                  <a:lnTo>
                    <a:pt x="0" y="0"/>
                  </a:lnTo>
                  <a:lnTo>
                    <a:pt x="60" y="0"/>
                  </a:lnTo>
                  <a:lnTo>
                    <a:pt x="60" y="1"/>
                  </a:lnTo>
                  <a:lnTo>
                    <a:pt x="0" y="1"/>
                  </a:lnTo>
                  <a:lnTo>
                    <a:pt x="0"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5" name="Freeform 283">
              <a:extLst>
                <a:ext uri="{FF2B5EF4-FFF2-40B4-BE49-F238E27FC236}">
                  <a16:creationId xmlns:a16="http://schemas.microsoft.com/office/drawing/2014/main" id="{66E3DF07-1F4E-4EE6-9A28-B3A01F4313AD}"/>
                </a:ext>
              </a:extLst>
            </p:cNvPr>
            <p:cNvSpPr>
              <a:spLocks/>
            </p:cNvSpPr>
            <p:nvPr/>
          </p:nvSpPr>
          <p:spPr bwMode="auto">
            <a:xfrm>
              <a:off x="2187" y="2789"/>
              <a:ext cx="11" cy="9"/>
            </a:xfrm>
            <a:custGeom>
              <a:avLst/>
              <a:gdLst>
                <a:gd name="T0" fmla="*/ 0 w 11"/>
                <a:gd name="T1" fmla="*/ 8 h 9"/>
                <a:gd name="T2" fmla="*/ 0 w 11"/>
                <a:gd name="T3" fmla="*/ 8 h 9"/>
                <a:gd name="T4" fmla="*/ 0 w 11"/>
                <a:gd name="T5" fmla="*/ 6 h 9"/>
                <a:gd name="T6" fmla="*/ 1 w 11"/>
                <a:gd name="T7" fmla="*/ 5 h 9"/>
                <a:gd name="T8" fmla="*/ 2 w 11"/>
                <a:gd name="T9" fmla="*/ 3 h 9"/>
                <a:gd name="T10" fmla="*/ 3 w 11"/>
                <a:gd name="T11" fmla="*/ 2 h 9"/>
                <a:gd name="T12" fmla="*/ 5 w 11"/>
                <a:gd name="T13" fmla="*/ 1 h 9"/>
                <a:gd name="T14" fmla="*/ 6 w 11"/>
                <a:gd name="T15" fmla="*/ 0 h 9"/>
                <a:gd name="T16" fmla="*/ 8 w 11"/>
                <a:gd name="T17" fmla="*/ 0 h 9"/>
                <a:gd name="T18" fmla="*/ 10 w 11"/>
                <a:gd name="T19" fmla="*/ 0 h 9"/>
                <a:gd name="T20" fmla="*/ 10 w 11"/>
                <a:gd name="T21" fmla="*/ 5 h 9"/>
                <a:gd name="T22" fmla="*/ 9 w 11"/>
                <a:gd name="T23" fmla="*/ 5 h 9"/>
                <a:gd name="T24" fmla="*/ 7 w 11"/>
                <a:gd name="T25" fmla="*/ 5 h 9"/>
                <a:gd name="T26" fmla="*/ 6 w 11"/>
                <a:gd name="T27" fmla="*/ 5 h 9"/>
                <a:gd name="T28" fmla="*/ 5 w 11"/>
                <a:gd name="T29" fmla="*/ 6 h 9"/>
                <a:gd name="T30" fmla="*/ 5 w 11"/>
                <a:gd name="T31" fmla="*/ 6 h 9"/>
                <a:gd name="T32" fmla="*/ 4 w 11"/>
                <a:gd name="T33" fmla="*/ 7 h 9"/>
                <a:gd name="T34" fmla="*/ 4 w 11"/>
                <a:gd name="T35" fmla="*/ 8 h 9"/>
                <a:gd name="T36" fmla="*/ 0 w 11"/>
                <a:gd name="T3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 h="9">
                  <a:moveTo>
                    <a:pt x="0" y="8"/>
                  </a:moveTo>
                  <a:lnTo>
                    <a:pt x="0" y="8"/>
                  </a:lnTo>
                  <a:lnTo>
                    <a:pt x="0" y="6"/>
                  </a:lnTo>
                  <a:lnTo>
                    <a:pt x="1" y="5"/>
                  </a:lnTo>
                  <a:lnTo>
                    <a:pt x="2" y="3"/>
                  </a:lnTo>
                  <a:lnTo>
                    <a:pt x="3" y="2"/>
                  </a:lnTo>
                  <a:lnTo>
                    <a:pt x="5" y="1"/>
                  </a:lnTo>
                  <a:lnTo>
                    <a:pt x="6" y="0"/>
                  </a:lnTo>
                  <a:lnTo>
                    <a:pt x="8" y="0"/>
                  </a:lnTo>
                  <a:lnTo>
                    <a:pt x="10" y="0"/>
                  </a:lnTo>
                  <a:lnTo>
                    <a:pt x="10" y="5"/>
                  </a:lnTo>
                  <a:lnTo>
                    <a:pt x="9" y="5"/>
                  </a:lnTo>
                  <a:lnTo>
                    <a:pt x="7" y="5"/>
                  </a:lnTo>
                  <a:lnTo>
                    <a:pt x="6" y="5"/>
                  </a:lnTo>
                  <a:lnTo>
                    <a:pt x="5" y="6"/>
                  </a:lnTo>
                  <a:lnTo>
                    <a:pt x="5" y="6"/>
                  </a:lnTo>
                  <a:lnTo>
                    <a:pt x="4" y="7"/>
                  </a:lnTo>
                  <a:lnTo>
                    <a:pt x="4" y="8"/>
                  </a:lnTo>
                  <a:lnTo>
                    <a:pt x="0" y="8"/>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 name="Freeform 284">
              <a:extLst>
                <a:ext uri="{FF2B5EF4-FFF2-40B4-BE49-F238E27FC236}">
                  <a16:creationId xmlns:a16="http://schemas.microsoft.com/office/drawing/2014/main" id="{50CE2929-0A55-4E03-A5FA-770E69FC41B9}"/>
                </a:ext>
              </a:extLst>
            </p:cNvPr>
            <p:cNvSpPr>
              <a:spLocks/>
            </p:cNvSpPr>
            <p:nvPr/>
          </p:nvSpPr>
          <p:spPr bwMode="auto">
            <a:xfrm>
              <a:off x="2187" y="2803"/>
              <a:ext cx="3" cy="15"/>
            </a:xfrm>
            <a:custGeom>
              <a:avLst/>
              <a:gdLst>
                <a:gd name="T0" fmla="*/ 0 w 3"/>
                <a:gd name="T1" fmla="*/ 13 h 14"/>
                <a:gd name="T2" fmla="*/ 0 w 3"/>
                <a:gd name="T3" fmla="*/ 13 h 14"/>
                <a:gd name="T4" fmla="*/ 0 w 3"/>
                <a:gd name="T5" fmla="*/ 0 h 14"/>
                <a:gd name="T6" fmla="*/ 2 w 3"/>
                <a:gd name="T7" fmla="*/ 0 h 14"/>
                <a:gd name="T8" fmla="*/ 2 w 3"/>
                <a:gd name="T9" fmla="*/ 13 h 14"/>
                <a:gd name="T10" fmla="*/ 0 w 3"/>
                <a:gd name="T11" fmla="*/ 13 h 14"/>
              </a:gdLst>
              <a:ahLst/>
              <a:cxnLst>
                <a:cxn ang="0">
                  <a:pos x="T0" y="T1"/>
                </a:cxn>
                <a:cxn ang="0">
                  <a:pos x="T2" y="T3"/>
                </a:cxn>
                <a:cxn ang="0">
                  <a:pos x="T4" y="T5"/>
                </a:cxn>
                <a:cxn ang="0">
                  <a:pos x="T6" y="T7"/>
                </a:cxn>
                <a:cxn ang="0">
                  <a:pos x="T8" y="T9"/>
                </a:cxn>
                <a:cxn ang="0">
                  <a:pos x="T10" y="T11"/>
                </a:cxn>
              </a:cxnLst>
              <a:rect l="0" t="0" r="r" b="b"/>
              <a:pathLst>
                <a:path w="3" h="14">
                  <a:moveTo>
                    <a:pt x="0" y="13"/>
                  </a:moveTo>
                  <a:lnTo>
                    <a:pt x="0" y="13"/>
                  </a:lnTo>
                  <a:lnTo>
                    <a:pt x="0" y="0"/>
                  </a:lnTo>
                  <a:lnTo>
                    <a:pt x="2" y="0"/>
                  </a:lnTo>
                  <a:lnTo>
                    <a:pt x="2" y="13"/>
                  </a:lnTo>
                  <a:lnTo>
                    <a:pt x="0" y="13"/>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 name="Freeform 285">
              <a:extLst>
                <a:ext uri="{FF2B5EF4-FFF2-40B4-BE49-F238E27FC236}">
                  <a16:creationId xmlns:a16="http://schemas.microsoft.com/office/drawing/2014/main" id="{21F40252-E42D-4A30-8941-5D324900F6C8}"/>
                </a:ext>
              </a:extLst>
            </p:cNvPr>
            <p:cNvSpPr>
              <a:spLocks/>
            </p:cNvSpPr>
            <p:nvPr/>
          </p:nvSpPr>
          <p:spPr bwMode="auto">
            <a:xfrm>
              <a:off x="2187" y="2823"/>
              <a:ext cx="11" cy="7"/>
            </a:xfrm>
            <a:custGeom>
              <a:avLst/>
              <a:gdLst>
                <a:gd name="T0" fmla="*/ 10 w 11"/>
                <a:gd name="T1" fmla="*/ 6 h 7"/>
                <a:gd name="T2" fmla="*/ 10 w 11"/>
                <a:gd name="T3" fmla="*/ 6 h 7"/>
                <a:gd name="T4" fmla="*/ 8 w 11"/>
                <a:gd name="T5" fmla="*/ 6 h 7"/>
                <a:gd name="T6" fmla="*/ 6 w 11"/>
                <a:gd name="T7" fmla="*/ 6 h 7"/>
                <a:gd name="T8" fmla="*/ 5 w 11"/>
                <a:gd name="T9" fmla="*/ 5 h 7"/>
                <a:gd name="T10" fmla="*/ 3 w 11"/>
                <a:gd name="T11" fmla="*/ 4 h 7"/>
                <a:gd name="T12" fmla="*/ 2 w 11"/>
                <a:gd name="T13" fmla="*/ 4 h 7"/>
                <a:gd name="T14" fmla="*/ 1 w 11"/>
                <a:gd name="T15" fmla="*/ 3 h 7"/>
                <a:gd name="T16" fmla="*/ 0 w 11"/>
                <a:gd name="T17" fmla="*/ 2 h 7"/>
                <a:gd name="T18" fmla="*/ 0 w 11"/>
                <a:gd name="T19" fmla="*/ 0 h 7"/>
                <a:gd name="T20" fmla="*/ 4 w 11"/>
                <a:gd name="T21" fmla="*/ 0 h 7"/>
                <a:gd name="T22" fmla="*/ 4 w 11"/>
                <a:gd name="T23" fmla="*/ 0 h 7"/>
                <a:gd name="T24" fmla="*/ 4 w 11"/>
                <a:gd name="T25" fmla="*/ 1 h 7"/>
                <a:gd name="T26" fmla="*/ 5 w 11"/>
                <a:gd name="T27" fmla="*/ 2 h 7"/>
                <a:gd name="T28" fmla="*/ 6 w 11"/>
                <a:gd name="T29" fmla="*/ 2 h 7"/>
                <a:gd name="T30" fmla="*/ 7 w 11"/>
                <a:gd name="T31" fmla="*/ 2 h 7"/>
                <a:gd name="T32" fmla="*/ 9 w 11"/>
                <a:gd name="T33" fmla="*/ 3 h 7"/>
                <a:gd name="T34" fmla="*/ 10 w 11"/>
                <a:gd name="T35" fmla="*/ 3 h 7"/>
                <a:gd name="T36" fmla="*/ 10 w 11"/>
                <a:gd name="T3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 h="7">
                  <a:moveTo>
                    <a:pt x="10" y="6"/>
                  </a:moveTo>
                  <a:lnTo>
                    <a:pt x="10" y="6"/>
                  </a:lnTo>
                  <a:lnTo>
                    <a:pt x="8" y="6"/>
                  </a:lnTo>
                  <a:lnTo>
                    <a:pt x="6" y="6"/>
                  </a:lnTo>
                  <a:lnTo>
                    <a:pt x="5" y="5"/>
                  </a:lnTo>
                  <a:lnTo>
                    <a:pt x="3" y="4"/>
                  </a:lnTo>
                  <a:lnTo>
                    <a:pt x="2" y="4"/>
                  </a:lnTo>
                  <a:lnTo>
                    <a:pt x="1" y="3"/>
                  </a:lnTo>
                  <a:lnTo>
                    <a:pt x="0" y="2"/>
                  </a:lnTo>
                  <a:lnTo>
                    <a:pt x="0" y="0"/>
                  </a:lnTo>
                  <a:lnTo>
                    <a:pt x="4" y="0"/>
                  </a:lnTo>
                  <a:lnTo>
                    <a:pt x="4" y="0"/>
                  </a:lnTo>
                  <a:lnTo>
                    <a:pt x="4" y="1"/>
                  </a:lnTo>
                  <a:lnTo>
                    <a:pt x="5" y="2"/>
                  </a:lnTo>
                  <a:lnTo>
                    <a:pt x="6" y="2"/>
                  </a:lnTo>
                  <a:lnTo>
                    <a:pt x="7" y="2"/>
                  </a:lnTo>
                  <a:lnTo>
                    <a:pt x="9" y="3"/>
                  </a:lnTo>
                  <a:lnTo>
                    <a:pt x="10" y="3"/>
                  </a:lnTo>
                  <a:lnTo>
                    <a:pt x="10" y="6"/>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8" name="Freeform 286">
              <a:extLst>
                <a:ext uri="{FF2B5EF4-FFF2-40B4-BE49-F238E27FC236}">
                  <a16:creationId xmlns:a16="http://schemas.microsoft.com/office/drawing/2014/main" id="{6FD0EC16-3A47-4E0C-A381-32CF8A4CD367}"/>
                </a:ext>
              </a:extLst>
            </p:cNvPr>
            <p:cNvSpPr>
              <a:spLocks/>
            </p:cNvSpPr>
            <p:nvPr/>
          </p:nvSpPr>
          <p:spPr bwMode="auto">
            <a:xfrm>
              <a:off x="2203" y="2828"/>
              <a:ext cx="61" cy="2"/>
            </a:xfrm>
            <a:custGeom>
              <a:avLst/>
              <a:gdLst>
                <a:gd name="T0" fmla="*/ 60 w 61"/>
                <a:gd name="T1" fmla="*/ 1 h 2"/>
                <a:gd name="T2" fmla="*/ 60 w 61"/>
                <a:gd name="T3" fmla="*/ 1 h 2"/>
                <a:gd name="T4" fmla="*/ 0 w 61"/>
                <a:gd name="T5" fmla="*/ 1 h 2"/>
                <a:gd name="T6" fmla="*/ 0 w 61"/>
                <a:gd name="T7" fmla="*/ 0 h 2"/>
                <a:gd name="T8" fmla="*/ 60 w 61"/>
                <a:gd name="T9" fmla="*/ 0 h 2"/>
                <a:gd name="T10" fmla="*/ 60 w 61"/>
                <a:gd name="T11" fmla="*/ 1 h 2"/>
              </a:gdLst>
              <a:ahLst/>
              <a:cxnLst>
                <a:cxn ang="0">
                  <a:pos x="T0" y="T1"/>
                </a:cxn>
                <a:cxn ang="0">
                  <a:pos x="T2" y="T3"/>
                </a:cxn>
                <a:cxn ang="0">
                  <a:pos x="T4" y="T5"/>
                </a:cxn>
                <a:cxn ang="0">
                  <a:pos x="T6" y="T7"/>
                </a:cxn>
                <a:cxn ang="0">
                  <a:pos x="T8" y="T9"/>
                </a:cxn>
                <a:cxn ang="0">
                  <a:pos x="T10" y="T11"/>
                </a:cxn>
              </a:cxnLst>
              <a:rect l="0" t="0" r="r" b="b"/>
              <a:pathLst>
                <a:path w="61" h="2">
                  <a:moveTo>
                    <a:pt x="60" y="1"/>
                  </a:moveTo>
                  <a:lnTo>
                    <a:pt x="60" y="1"/>
                  </a:lnTo>
                  <a:lnTo>
                    <a:pt x="0" y="1"/>
                  </a:lnTo>
                  <a:lnTo>
                    <a:pt x="0" y="0"/>
                  </a:lnTo>
                  <a:lnTo>
                    <a:pt x="60" y="0"/>
                  </a:lnTo>
                  <a:lnTo>
                    <a:pt x="60" y="1"/>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9" name="Freeform 287">
              <a:extLst>
                <a:ext uri="{FF2B5EF4-FFF2-40B4-BE49-F238E27FC236}">
                  <a16:creationId xmlns:a16="http://schemas.microsoft.com/office/drawing/2014/main" id="{4A277AC0-8BB8-4835-963D-96895B937482}"/>
                </a:ext>
              </a:extLst>
            </p:cNvPr>
            <p:cNvSpPr>
              <a:spLocks/>
            </p:cNvSpPr>
            <p:nvPr/>
          </p:nvSpPr>
          <p:spPr bwMode="auto">
            <a:xfrm>
              <a:off x="2269" y="2823"/>
              <a:ext cx="11" cy="7"/>
            </a:xfrm>
            <a:custGeom>
              <a:avLst/>
              <a:gdLst>
                <a:gd name="T0" fmla="*/ 10 w 11"/>
                <a:gd name="T1" fmla="*/ 0 h 7"/>
                <a:gd name="T2" fmla="*/ 10 w 11"/>
                <a:gd name="T3" fmla="*/ 0 h 7"/>
                <a:gd name="T4" fmla="*/ 9 w 11"/>
                <a:gd name="T5" fmla="*/ 3 h 7"/>
                <a:gd name="T6" fmla="*/ 6 w 11"/>
                <a:gd name="T7" fmla="*/ 4 h 7"/>
                <a:gd name="T8" fmla="*/ 3 w 11"/>
                <a:gd name="T9" fmla="*/ 6 h 7"/>
                <a:gd name="T10" fmla="*/ 0 w 11"/>
                <a:gd name="T11" fmla="*/ 6 h 7"/>
                <a:gd name="T12" fmla="*/ 0 w 11"/>
                <a:gd name="T13" fmla="*/ 3 h 7"/>
                <a:gd name="T14" fmla="*/ 2 w 11"/>
                <a:gd name="T15" fmla="*/ 2 h 7"/>
                <a:gd name="T16" fmla="*/ 5 w 11"/>
                <a:gd name="T17" fmla="*/ 2 h 7"/>
                <a:gd name="T18" fmla="*/ 6 w 11"/>
                <a:gd name="T19" fmla="*/ 1 h 7"/>
                <a:gd name="T20" fmla="*/ 6 w 11"/>
                <a:gd name="T21" fmla="*/ 0 h 7"/>
                <a:gd name="T22" fmla="*/ 10 w 11"/>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7">
                  <a:moveTo>
                    <a:pt x="10" y="0"/>
                  </a:moveTo>
                  <a:lnTo>
                    <a:pt x="10" y="0"/>
                  </a:lnTo>
                  <a:lnTo>
                    <a:pt x="9" y="3"/>
                  </a:lnTo>
                  <a:lnTo>
                    <a:pt x="6" y="4"/>
                  </a:lnTo>
                  <a:lnTo>
                    <a:pt x="3" y="6"/>
                  </a:lnTo>
                  <a:lnTo>
                    <a:pt x="0" y="6"/>
                  </a:lnTo>
                  <a:lnTo>
                    <a:pt x="0" y="3"/>
                  </a:lnTo>
                  <a:lnTo>
                    <a:pt x="2" y="2"/>
                  </a:lnTo>
                  <a:lnTo>
                    <a:pt x="5" y="2"/>
                  </a:lnTo>
                  <a:lnTo>
                    <a:pt x="6" y="1"/>
                  </a:lnTo>
                  <a:lnTo>
                    <a:pt x="6" y="0"/>
                  </a:lnTo>
                  <a:lnTo>
                    <a:pt x="10"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0" name="Freeform 288">
              <a:extLst>
                <a:ext uri="{FF2B5EF4-FFF2-40B4-BE49-F238E27FC236}">
                  <a16:creationId xmlns:a16="http://schemas.microsoft.com/office/drawing/2014/main" id="{D96BE1E5-1520-4019-879E-B4278359BF4E}"/>
                </a:ext>
              </a:extLst>
            </p:cNvPr>
            <p:cNvSpPr>
              <a:spLocks/>
            </p:cNvSpPr>
            <p:nvPr/>
          </p:nvSpPr>
          <p:spPr bwMode="auto">
            <a:xfrm>
              <a:off x="2278" y="2803"/>
              <a:ext cx="2" cy="15"/>
            </a:xfrm>
            <a:custGeom>
              <a:avLst/>
              <a:gdLst>
                <a:gd name="T0" fmla="*/ 1 w 2"/>
                <a:gd name="T1" fmla="*/ 0 h 14"/>
                <a:gd name="T2" fmla="*/ 1 w 2"/>
                <a:gd name="T3" fmla="*/ 0 h 14"/>
                <a:gd name="T4" fmla="*/ 1 w 2"/>
                <a:gd name="T5" fmla="*/ 13 h 14"/>
                <a:gd name="T6" fmla="*/ 0 w 2"/>
                <a:gd name="T7" fmla="*/ 13 h 14"/>
                <a:gd name="T8" fmla="*/ 0 w 2"/>
                <a:gd name="T9" fmla="*/ 0 h 14"/>
                <a:gd name="T10" fmla="*/ 1 w 2"/>
                <a:gd name="T11" fmla="*/ 0 h 14"/>
              </a:gdLst>
              <a:ahLst/>
              <a:cxnLst>
                <a:cxn ang="0">
                  <a:pos x="T0" y="T1"/>
                </a:cxn>
                <a:cxn ang="0">
                  <a:pos x="T2" y="T3"/>
                </a:cxn>
                <a:cxn ang="0">
                  <a:pos x="T4" y="T5"/>
                </a:cxn>
                <a:cxn ang="0">
                  <a:pos x="T6" y="T7"/>
                </a:cxn>
                <a:cxn ang="0">
                  <a:pos x="T8" y="T9"/>
                </a:cxn>
                <a:cxn ang="0">
                  <a:pos x="T10" y="T11"/>
                </a:cxn>
              </a:cxnLst>
              <a:rect l="0" t="0" r="r" b="b"/>
              <a:pathLst>
                <a:path w="2" h="14">
                  <a:moveTo>
                    <a:pt x="1" y="0"/>
                  </a:moveTo>
                  <a:lnTo>
                    <a:pt x="1" y="0"/>
                  </a:lnTo>
                  <a:lnTo>
                    <a:pt x="1" y="13"/>
                  </a:lnTo>
                  <a:lnTo>
                    <a:pt x="0" y="13"/>
                  </a:lnTo>
                  <a:lnTo>
                    <a:pt x="0" y="0"/>
                  </a:lnTo>
                  <a:lnTo>
                    <a:pt x="1"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1" name="Freeform 289">
              <a:extLst>
                <a:ext uri="{FF2B5EF4-FFF2-40B4-BE49-F238E27FC236}">
                  <a16:creationId xmlns:a16="http://schemas.microsoft.com/office/drawing/2014/main" id="{5A727F37-BB9A-4F21-B4BA-248F5EAB667A}"/>
                </a:ext>
              </a:extLst>
            </p:cNvPr>
            <p:cNvSpPr>
              <a:spLocks/>
            </p:cNvSpPr>
            <p:nvPr/>
          </p:nvSpPr>
          <p:spPr bwMode="auto">
            <a:xfrm>
              <a:off x="2269" y="2789"/>
              <a:ext cx="11" cy="9"/>
            </a:xfrm>
            <a:custGeom>
              <a:avLst/>
              <a:gdLst>
                <a:gd name="T0" fmla="*/ 0 w 11"/>
                <a:gd name="T1" fmla="*/ 0 h 9"/>
                <a:gd name="T2" fmla="*/ 0 w 11"/>
                <a:gd name="T3" fmla="*/ 0 h 9"/>
                <a:gd name="T4" fmla="*/ 3 w 11"/>
                <a:gd name="T5" fmla="*/ 0 h 9"/>
                <a:gd name="T6" fmla="*/ 7 w 11"/>
                <a:gd name="T7" fmla="*/ 2 h 9"/>
                <a:gd name="T8" fmla="*/ 9 w 11"/>
                <a:gd name="T9" fmla="*/ 5 h 9"/>
                <a:gd name="T10" fmla="*/ 10 w 11"/>
                <a:gd name="T11" fmla="*/ 8 h 9"/>
                <a:gd name="T12" fmla="*/ 6 w 11"/>
                <a:gd name="T13" fmla="*/ 8 h 9"/>
                <a:gd name="T14" fmla="*/ 6 w 11"/>
                <a:gd name="T15" fmla="*/ 7 h 9"/>
                <a:gd name="T16" fmla="*/ 4 w 11"/>
                <a:gd name="T17" fmla="*/ 6 h 9"/>
                <a:gd name="T18" fmla="*/ 2 w 11"/>
                <a:gd name="T19" fmla="*/ 5 h 9"/>
                <a:gd name="T20" fmla="*/ 0 w 11"/>
                <a:gd name="T21" fmla="*/ 5 h 9"/>
                <a:gd name="T22" fmla="*/ 0 w 11"/>
                <a:gd name="T2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9">
                  <a:moveTo>
                    <a:pt x="0" y="0"/>
                  </a:moveTo>
                  <a:lnTo>
                    <a:pt x="0" y="0"/>
                  </a:lnTo>
                  <a:lnTo>
                    <a:pt x="3" y="0"/>
                  </a:lnTo>
                  <a:lnTo>
                    <a:pt x="7" y="2"/>
                  </a:lnTo>
                  <a:lnTo>
                    <a:pt x="9" y="5"/>
                  </a:lnTo>
                  <a:lnTo>
                    <a:pt x="10" y="8"/>
                  </a:lnTo>
                  <a:lnTo>
                    <a:pt x="6" y="8"/>
                  </a:lnTo>
                  <a:lnTo>
                    <a:pt x="6" y="7"/>
                  </a:lnTo>
                  <a:lnTo>
                    <a:pt x="4" y="6"/>
                  </a:lnTo>
                  <a:lnTo>
                    <a:pt x="2" y="5"/>
                  </a:lnTo>
                  <a:lnTo>
                    <a:pt x="0" y="5"/>
                  </a:lnTo>
                  <a:lnTo>
                    <a:pt x="0"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2" name="Freeform 290">
              <a:extLst>
                <a:ext uri="{FF2B5EF4-FFF2-40B4-BE49-F238E27FC236}">
                  <a16:creationId xmlns:a16="http://schemas.microsoft.com/office/drawing/2014/main" id="{6EC9DD1B-2C4E-4900-A4EE-2BCD514AB280}"/>
                </a:ext>
              </a:extLst>
            </p:cNvPr>
            <p:cNvSpPr>
              <a:spLocks/>
            </p:cNvSpPr>
            <p:nvPr/>
          </p:nvSpPr>
          <p:spPr bwMode="auto">
            <a:xfrm>
              <a:off x="2189" y="2797"/>
              <a:ext cx="89" cy="8"/>
            </a:xfrm>
            <a:custGeom>
              <a:avLst/>
              <a:gdLst>
                <a:gd name="T0" fmla="*/ 75 w 89"/>
                <a:gd name="T1" fmla="*/ 0 h 7"/>
                <a:gd name="T2" fmla="*/ 13 w 89"/>
                <a:gd name="T3" fmla="*/ 0 h 7"/>
                <a:gd name="T4" fmla="*/ 10 w 89"/>
                <a:gd name="T5" fmla="*/ 0 h 7"/>
                <a:gd name="T6" fmla="*/ 7 w 89"/>
                <a:gd name="T7" fmla="*/ 0 h 7"/>
                <a:gd name="T8" fmla="*/ 5 w 89"/>
                <a:gd name="T9" fmla="*/ 0 h 7"/>
                <a:gd name="T10" fmla="*/ 4 w 89"/>
                <a:gd name="T11" fmla="*/ 0 h 7"/>
                <a:gd name="T12" fmla="*/ 2 w 89"/>
                <a:gd name="T13" fmla="*/ 1 h 7"/>
                <a:gd name="T14" fmla="*/ 1 w 89"/>
                <a:gd name="T15" fmla="*/ 1 h 7"/>
                <a:gd name="T16" fmla="*/ 0 w 89"/>
                <a:gd name="T17" fmla="*/ 1 h 7"/>
                <a:gd name="T18" fmla="*/ 0 w 89"/>
                <a:gd name="T19" fmla="*/ 5 h 7"/>
                <a:gd name="T20" fmla="*/ 0 w 89"/>
                <a:gd name="T21" fmla="*/ 5 h 7"/>
                <a:gd name="T22" fmla="*/ 1 w 89"/>
                <a:gd name="T23" fmla="*/ 5 h 7"/>
                <a:gd name="T24" fmla="*/ 2 w 89"/>
                <a:gd name="T25" fmla="*/ 6 h 7"/>
                <a:gd name="T26" fmla="*/ 4 w 89"/>
                <a:gd name="T27" fmla="*/ 6 h 7"/>
                <a:gd name="T28" fmla="*/ 5 w 89"/>
                <a:gd name="T29" fmla="*/ 6 h 7"/>
                <a:gd name="T30" fmla="*/ 7 w 89"/>
                <a:gd name="T31" fmla="*/ 6 h 7"/>
                <a:gd name="T32" fmla="*/ 10 w 89"/>
                <a:gd name="T33" fmla="*/ 6 h 7"/>
                <a:gd name="T34" fmla="*/ 13 w 89"/>
                <a:gd name="T35" fmla="*/ 6 h 7"/>
                <a:gd name="T36" fmla="*/ 75 w 89"/>
                <a:gd name="T37" fmla="*/ 6 h 7"/>
                <a:gd name="T38" fmla="*/ 80 w 89"/>
                <a:gd name="T39" fmla="*/ 6 h 7"/>
                <a:gd name="T40" fmla="*/ 84 w 89"/>
                <a:gd name="T41" fmla="*/ 6 h 7"/>
                <a:gd name="T42" fmla="*/ 87 w 89"/>
                <a:gd name="T43" fmla="*/ 5 h 7"/>
                <a:gd name="T44" fmla="*/ 88 w 89"/>
                <a:gd name="T45" fmla="*/ 5 h 7"/>
                <a:gd name="T46" fmla="*/ 88 w 89"/>
                <a:gd name="T47" fmla="*/ 1 h 7"/>
                <a:gd name="T48" fmla="*/ 87 w 89"/>
                <a:gd name="T49" fmla="*/ 1 h 7"/>
                <a:gd name="T50" fmla="*/ 84 w 89"/>
                <a:gd name="T51" fmla="*/ 0 h 7"/>
                <a:gd name="T52" fmla="*/ 80 w 89"/>
                <a:gd name="T53" fmla="*/ 0 h 7"/>
                <a:gd name="T54" fmla="*/ 75 w 89"/>
                <a:gd name="T5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9" h="7">
                  <a:moveTo>
                    <a:pt x="75" y="0"/>
                  </a:moveTo>
                  <a:lnTo>
                    <a:pt x="13" y="0"/>
                  </a:lnTo>
                  <a:lnTo>
                    <a:pt x="10" y="0"/>
                  </a:lnTo>
                  <a:lnTo>
                    <a:pt x="7" y="0"/>
                  </a:lnTo>
                  <a:lnTo>
                    <a:pt x="5" y="0"/>
                  </a:lnTo>
                  <a:lnTo>
                    <a:pt x="4" y="0"/>
                  </a:lnTo>
                  <a:lnTo>
                    <a:pt x="2" y="1"/>
                  </a:lnTo>
                  <a:lnTo>
                    <a:pt x="1" y="1"/>
                  </a:lnTo>
                  <a:lnTo>
                    <a:pt x="0" y="1"/>
                  </a:lnTo>
                  <a:lnTo>
                    <a:pt x="0" y="5"/>
                  </a:lnTo>
                  <a:lnTo>
                    <a:pt x="0" y="5"/>
                  </a:lnTo>
                  <a:lnTo>
                    <a:pt x="1" y="5"/>
                  </a:lnTo>
                  <a:lnTo>
                    <a:pt x="2" y="6"/>
                  </a:lnTo>
                  <a:lnTo>
                    <a:pt x="4" y="6"/>
                  </a:lnTo>
                  <a:lnTo>
                    <a:pt x="5" y="6"/>
                  </a:lnTo>
                  <a:lnTo>
                    <a:pt x="7" y="6"/>
                  </a:lnTo>
                  <a:lnTo>
                    <a:pt x="10" y="6"/>
                  </a:lnTo>
                  <a:lnTo>
                    <a:pt x="13" y="6"/>
                  </a:lnTo>
                  <a:lnTo>
                    <a:pt x="75" y="6"/>
                  </a:lnTo>
                  <a:lnTo>
                    <a:pt x="80" y="6"/>
                  </a:lnTo>
                  <a:lnTo>
                    <a:pt x="84" y="6"/>
                  </a:lnTo>
                  <a:lnTo>
                    <a:pt x="87" y="5"/>
                  </a:lnTo>
                  <a:lnTo>
                    <a:pt x="88" y="5"/>
                  </a:lnTo>
                  <a:lnTo>
                    <a:pt x="88" y="1"/>
                  </a:lnTo>
                  <a:lnTo>
                    <a:pt x="87" y="1"/>
                  </a:lnTo>
                  <a:lnTo>
                    <a:pt x="84" y="0"/>
                  </a:lnTo>
                  <a:lnTo>
                    <a:pt x="80" y="0"/>
                  </a:lnTo>
                  <a:lnTo>
                    <a:pt x="75"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3" name="Freeform 291">
              <a:extLst>
                <a:ext uri="{FF2B5EF4-FFF2-40B4-BE49-F238E27FC236}">
                  <a16:creationId xmlns:a16="http://schemas.microsoft.com/office/drawing/2014/main" id="{40C38235-25D9-403D-BD17-8A24C41CB119}"/>
                </a:ext>
              </a:extLst>
            </p:cNvPr>
            <p:cNvSpPr>
              <a:spLocks/>
            </p:cNvSpPr>
            <p:nvPr/>
          </p:nvSpPr>
          <p:spPr bwMode="auto">
            <a:xfrm>
              <a:off x="2203" y="2793"/>
              <a:ext cx="61" cy="2"/>
            </a:xfrm>
            <a:custGeom>
              <a:avLst/>
              <a:gdLst>
                <a:gd name="T0" fmla="*/ 0 w 61"/>
                <a:gd name="T1" fmla="*/ 0 h 3"/>
                <a:gd name="T2" fmla="*/ 0 w 61"/>
                <a:gd name="T3" fmla="*/ 0 h 3"/>
                <a:gd name="T4" fmla="*/ 60 w 61"/>
                <a:gd name="T5" fmla="*/ 0 h 3"/>
                <a:gd name="T6" fmla="*/ 60 w 61"/>
                <a:gd name="T7" fmla="*/ 2 h 3"/>
                <a:gd name="T8" fmla="*/ 0 w 61"/>
                <a:gd name="T9" fmla="*/ 2 h 3"/>
                <a:gd name="T10" fmla="*/ 0 w 61"/>
                <a:gd name="T11" fmla="*/ 0 h 3"/>
              </a:gdLst>
              <a:ahLst/>
              <a:cxnLst>
                <a:cxn ang="0">
                  <a:pos x="T0" y="T1"/>
                </a:cxn>
                <a:cxn ang="0">
                  <a:pos x="T2" y="T3"/>
                </a:cxn>
                <a:cxn ang="0">
                  <a:pos x="T4" y="T5"/>
                </a:cxn>
                <a:cxn ang="0">
                  <a:pos x="T6" y="T7"/>
                </a:cxn>
                <a:cxn ang="0">
                  <a:pos x="T8" y="T9"/>
                </a:cxn>
                <a:cxn ang="0">
                  <a:pos x="T10" y="T11"/>
                </a:cxn>
              </a:cxnLst>
              <a:rect l="0" t="0" r="r" b="b"/>
              <a:pathLst>
                <a:path w="61" h="3">
                  <a:moveTo>
                    <a:pt x="0" y="0"/>
                  </a:moveTo>
                  <a:lnTo>
                    <a:pt x="0" y="0"/>
                  </a:lnTo>
                  <a:lnTo>
                    <a:pt x="60" y="0"/>
                  </a:lnTo>
                  <a:lnTo>
                    <a:pt x="60" y="2"/>
                  </a:lnTo>
                  <a:lnTo>
                    <a:pt x="0" y="2"/>
                  </a:lnTo>
                  <a:lnTo>
                    <a:pt x="0"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4" name="Freeform 292">
              <a:extLst>
                <a:ext uri="{FF2B5EF4-FFF2-40B4-BE49-F238E27FC236}">
                  <a16:creationId xmlns:a16="http://schemas.microsoft.com/office/drawing/2014/main" id="{D86D1DE5-9344-4B7A-B761-D72D3B5A871F}"/>
                </a:ext>
              </a:extLst>
            </p:cNvPr>
            <p:cNvSpPr>
              <a:spLocks/>
            </p:cNvSpPr>
            <p:nvPr/>
          </p:nvSpPr>
          <p:spPr bwMode="auto">
            <a:xfrm>
              <a:off x="2187" y="2793"/>
              <a:ext cx="11" cy="5"/>
            </a:xfrm>
            <a:custGeom>
              <a:avLst/>
              <a:gdLst>
                <a:gd name="T0" fmla="*/ 0 w 11"/>
                <a:gd name="T1" fmla="*/ 4 h 6"/>
                <a:gd name="T2" fmla="*/ 0 w 11"/>
                <a:gd name="T3" fmla="*/ 4 h 6"/>
                <a:gd name="T4" fmla="*/ 1 w 11"/>
                <a:gd name="T5" fmla="*/ 2 h 6"/>
                <a:gd name="T6" fmla="*/ 1 w 11"/>
                <a:gd name="T7" fmla="*/ 2 h 6"/>
                <a:gd name="T8" fmla="*/ 3 w 11"/>
                <a:gd name="T9" fmla="*/ 1 h 6"/>
                <a:gd name="T10" fmla="*/ 4 w 11"/>
                <a:gd name="T11" fmla="*/ 1 h 6"/>
                <a:gd name="T12" fmla="*/ 5 w 11"/>
                <a:gd name="T13" fmla="*/ 0 h 6"/>
                <a:gd name="T14" fmla="*/ 7 w 11"/>
                <a:gd name="T15" fmla="*/ 0 h 6"/>
                <a:gd name="T16" fmla="*/ 8 w 11"/>
                <a:gd name="T17" fmla="*/ 0 h 6"/>
                <a:gd name="T18" fmla="*/ 10 w 11"/>
                <a:gd name="T19" fmla="*/ 0 h 6"/>
                <a:gd name="T20" fmla="*/ 10 w 11"/>
                <a:gd name="T21" fmla="*/ 4 h 6"/>
                <a:gd name="T22" fmla="*/ 9 w 11"/>
                <a:gd name="T23" fmla="*/ 4 h 6"/>
                <a:gd name="T24" fmla="*/ 7 w 11"/>
                <a:gd name="T25" fmla="*/ 5 h 6"/>
                <a:gd name="T26" fmla="*/ 6 w 11"/>
                <a:gd name="T27" fmla="*/ 5 h 6"/>
                <a:gd name="T28" fmla="*/ 5 w 11"/>
                <a:gd name="T29" fmla="*/ 5 h 6"/>
                <a:gd name="T30" fmla="*/ 4 w 11"/>
                <a:gd name="T31" fmla="*/ 5 h 6"/>
                <a:gd name="T32" fmla="*/ 3 w 11"/>
                <a:gd name="T33" fmla="*/ 5 h 6"/>
                <a:gd name="T34" fmla="*/ 4 w 11"/>
                <a:gd name="T35" fmla="*/ 4 h 6"/>
                <a:gd name="T36" fmla="*/ 0 w 11"/>
                <a:gd name="T3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 h="6">
                  <a:moveTo>
                    <a:pt x="0" y="4"/>
                  </a:moveTo>
                  <a:lnTo>
                    <a:pt x="0" y="4"/>
                  </a:lnTo>
                  <a:lnTo>
                    <a:pt x="1" y="2"/>
                  </a:lnTo>
                  <a:lnTo>
                    <a:pt x="1" y="2"/>
                  </a:lnTo>
                  <a:lnTo>
                    <a:pt x="3" y="1"/>
                  </a:lnTo>
                  <a:lnTo>
                    <a:pt x="4" y="1"/>
                  </a:lnTo>
                  <a:lnTo>
                    <a:pt x="5" y="0"/>
                  </a:lnTo>
                  <a:lnTo>
                    <a:pt x="7" y="0"/>
                  </a:lnTo>
                  <a:lnTo>
                    <a:pt x="8" y="0"/>
                  </a:lnTo>
                  <a:lnTo>
                    <a:pt x="10" y="0"/>
                  </a:lnTo>
                  <a:lnTo>
                    <a:pt x="10" y="4"/>
                  </a:lnTo>
                  <a:lnTo>
                    <a:pt x="9" y="4"/>
                  </a:lnTo>
                  <a:lnTo>
                    <a:pt x="7" y="5"/>
                  </a:lnTo>
                  <a:lnTo>
                    <a:pt x="6" y="5"/>
                  </a:lnTo>
                  <a:lnTo>
                    <a:pt x="5" y="5"/>
                  </a:lnTo>
                  <a:lnTo>
                    <a:pt x="4" y="5"/>
                  </a:lnTo>
                  <a:lnTo>
                    <a:pt x="3" y="5"/>
                  </a:lnTo>
                  <a:lnTo>
                    <a:pt x="4" y="4"/>
                  </a:lnTo>
                  <a:lnTo>
                    <a:pt x="0" y="4"/>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5" name="Freeform 293">
              <a:extLst>
                <a:ext uri="{FF2B5EF4-FFF2-40B4-BE49-F238E27FC236}">
                  <a16:creationId xmlns:a16="http://schemas.microsoft.com/office/drawing/2014/main" id="{B5B40952-2202-4A09-8ACA-34E651D0AE33}"/>
                </a:ext>
              </a:extLst>
            </p:cNvPr>
            <p:cNvSpPr>
              <a:spLocks/>
            </p:cNvSpPr>
            <p:nvPr/>
          </p:nvSpPr>
          <p:spPr bwMode="auto">
            <a:xfrm>
              <a:off x="2187" y="2798"/>
              <a:ext cx="3" cy="6"/>
            </a:xfrm>
            <a:custGeom>
              <a:avLst/>
              <a:gdLst>
                <a:gd name="T0" fmla="*/ 0 w 3"/>
                <a:gd name="T1" fmla="*/ 4 h 5"/>
                <a:gd name="T2" fmla="*/ 0 w 3"/>
                <a:gd name="T3" fmla="*/ 4 h 5"/>
                <a:gd name="T4" fmla="*/ 0 w 3"/>
                <a:gd name="T5" fmla="*/ 0 h 5"/>
                <a:gd name="T6" fmla="*/ 2 w 3"/>
                <a:gd name="T7" fmla="*/ 0 h 5"/>
                <a:gd name="T8" fmla="*/ 2 w 3"/>
                <a:gd name="T9" fmla="*/ 4 h 5"/>
                <a:gd name="T10" fmla="*/ 0 w 3"/>
                <a:gd name="T11" fmla="*/ 4 h 5"/>
              </a:gdLst>
              <a:ahLst/>
              <a:cxnLst>
                <a:cxn ang="0">
                  <a:pos x="T0" y="T1"/>
                </a:cxn>
                <a:cxn ang="0">
                  <a:pos x="T2" y="T3"/>
                </a:cxn>
                <a:cxn ang="0">
                  <a:pos x="T4" y="T5"/>
                </a:cxn>
                <a:cxn ang="0">
                  <a:pos x="T6" y="T7"/>
                </a:cxn>
                <a:cxn ang="0">
                  <a:pos x="T8" y="T9"/>
                </a:cxn>
                <a:cxn ang="0">
                  <a:pos x="T10" y="T11"/>
                </a:cxn>
              </a:cxnLst>
              <a:rect l="0" t="0" r="r" b="b"/>
              <a:pathLst>
                <a:path w="3" h="5">
                  <a:moveTo>
                    <a:pt x="0" y="4"/>
                  </a:moveTo>
                  <a:lnTo>
                    <a:pt x="0" y="4"/>
                  </a:lnTo>
                  <a:lnTo>
                    <a:pt x="0" y="0"/>
                  </a:lnTo>
                  <a:lnTo>
                    <a:pt x="2" y="0"/>
                  </a:lnTo>
                  <a:lnTo>
                    <a:pt x="2" y="4"/>
                  </a:lnTo>
                  <a:lnTo>
                    <a:pt x="0" y="4"/>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 name="Freeform 294">
              <a:extLst>
                <a:ext uri="{FF2B5EF4-FFF2-40B4-BE49-F238E27FC236}">
                  <a16:creationId xmlns:a16="http://schemas.microsoft.com/office/drawing/2014/main" id="{3AF9F6F1-B39F-48C4-8CB4-EBEFB201EF55}"/>
                </a:ext>
              </a:extLst>
            </p:cNvPr>
            <p:cNvSpPr>
              <a:spLocks/>
            </p:cNvSpPr>
            <p:nvPr/>
          </p:nvSpPr>
          <p:spPr bwMode="auto">
            <a:xfrm>
              <a:off x="2187" y="2805"/>
              <a:ext cx="11" cy="5"/>
            </a:xfrm>
            <a:custGeom>
              <a:avLst/>
              <a:gdLst>
                <a:gd name="T0" fmla="*/ 10 w 11"/>
                <a:gd name="T1" fmla="*/ 4 h 5"/>
                <a:gd name="T2" fmla="*/ 10 w 11"/>
                <a:gd name="T3" fmla="*/ 4 h 5"/>
                <a:gd name="T4" fmla="*/ 8 w 11"/>
                <a:gd name="T5" fmla="*/ 4 h 5"/>
                <a:gd name="T6" fmla="*/ 7 w 11"/>
                <a:gd name="T7" fmla="*/ 4 h 5"/>
                <a:gd name="T8" fmla="*/ 5 w 11"/>
                <a:gd name="T9" fmla="*/ 4 h 5"/>
                <a:gd name="T10" fmla="*/ 4 w 11"/>
                <a:gd name="T11" fmla="*/ 4 h 5"/>
                <a:gd name="T12" fmla="*/ 3 w 11"/>
                <a:gd name="T13" fmla="*/ 4 h 5"/>
                <a:gd name="T14" fmla="*/ 1 w 11"/>
                <a:gd name="T15" fmla="*/ 3 h 5"/>
                <a:gd name="T16" fmla="*/ 1 w 11"/>
                <a:gd name="T17" fmla="*/ 2 h 5"/>
                <a:gd name="T18" fmla="*/ 0 w 11"/>
                <a:gd name="T19" fmla="*/ 1 h 5"/>
                <a:gd name="T20" fmla="*/ 4 w 11"/>
                <a:gd name="T21" fmla="*/ 1 h 5"/>
                <a:gd name="T22" fmla="*/ 3 w 11"/>
                <a:gd name="T23" fmla="*/ 0 h 5"/>
                <a:gd name="T24" fmla="*/ 4 w 11"/>
                <a:gd name="T25" fmla="*/ 0 h 5"/>
                <a:gd name="T26" fmla="*/ 5 w 11"/>
                <a:gd name="T27" fmla="*/ 0 h 5"/>
                <a:gd name="T28" fmla="*/ 6 w 11"/>
                <a:gd name="T29" fmla="*/ 0 h 5"/>
                <a:gd name="T30" fmla="*/ 7 w 11"/>
                <a:gd name="T31" fmla="*/ 0 h 5"/>
                <a:gd name="T32" fmla="*/ 9 w 11"/>
                <a:gd name="T33" fmla="*/ 0 h 5"/>
                <a:gd name="T34" fmla="*/ 10 w 11"/>
                <a:gd name="T35" fmla="*/ 0 h 5"/>
                <a:gd name="T36" fmla="*/ 10 w 11"/>
                <a:gd name="T3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 h="5">
                  <a:moveTo>
                    <a:pt x="10" y="4"/>
                  </a:moveTo>
                  <a:lnTo>
                    <a:pt x="10" y="4"/>
                  </a:lnTo>
                  <a:lnTo>
                    <a:pt x="8" y="4"/>
                  </a:lnTo>
                  <a:lnTo>
                    <a:pt x="7" y="4"/>
                  </a:lnTo>
                  <a:lnTo>
                    <a:pt x="5" y="4"/>
                  </a:lnTo>
                  <a:lnTo>
                    <a:pt x="4" y="4"/>
                  </a:lnTo>
                  <a:lnTo>
                    <a:pt x="3" y="4"/>
                  </a:lnTo>
                  <a:lnTo>
                    <a:pt x="1" y="3"/>
                  </a:lnTo>
                  <a:lnTo>
                    <a:pt x="1" y="2"/>
                  </a:lnTo>
                  <a:lnTo>
                    <a:pt x="0" y="1"/>
                  </a:lnTo>
                  <a:lnTo>
                    <a:pt x="4" y="1"/>
                  </a:lnTo>
                  <a:lnTo>
                    <a:pt x="3" y="0"/>
                  </a:lnTo>
                  <a:lnTo>
                    <a:pt x="4" y="0"/>
                  </a:lnTo>
                  <a:lnTo>
                    <a:pt x="5" y="0"/>
                  </a:lnTo>
                  <a:lnTo>
                    <a:pt x="6" y="0"/>
                  </a:lnTo>
                  <a:lnTo>
                    <a:pt x="7" y="0"/>
                  </a:lnTo>
                  <a:lnTo>
                    <a:pt x="9" y="0"/>
                  </a:lnTo>
                  <a:lnTo>
                    <a:pt x="10" y="0"/>
                  </a:lnTo>
                  <a:lnTo>
                    <a:pt x="10" y="4"/>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 name="Freeform 295">
              <a:extLst>
                <a:ext uri="{FF2B5EF4-FFF2-40B4-BE49-F238E27FC236}">
                  <a16:creationId xmlns:a16="http://schemas.microsoft.com/office/drawing/2014/main" id="{7CAA6107-653D-447F-8180-D142DE803F27}"/>
                </a:ext>
              </a:extLst>
            </p:cNvPr>
            <p:cNvSpPr>
              <a:spLocks/>
            </p:cNvSpPr>
            <p:nvPr/>
          </p:nvSpPr>
          <p:spPr bwMode="auto">
            <a:xfrm>
              <a:off x="2203" y="2807"/>
              <a:ext cx="61" cy="3"/>
            </a:xfrm>
            <a:custGeom>
              <a:avLst/>
              <a:gdLst>
                <a:gd name="T0" fmla="*/ 60 w 61"/>
                <a:gd name="T1" fmla="*/ 2 h 3"/>
                <a:gd name="T2" fmla="*/ 60 w 61"/>
                <a:gd name="T3" fmla="*/ 2 h 3"/>
                <a:gd name="T4" fmla="*/ 0 w 61"/>
                <a:gd name="T5" fmla="*/ 2 h 3"/>
                <a:gd name="T6" fmla="*/ 0 w 61"/>
                <a:gd name="T7" fmla="*/ 0 h 3"/>
                <a:gd name="T8" fmla="*/ 60 w 61"/>
                <a:gd name="T9" fmla="*/ 0 h 3"/>
                <a:gd name="T10" fmla="*/ 60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60" y="2"/>
                  </a:moveTo>
                  <a:lnTo>
                    <a:pt x="60" y="2"/>
                  </a:lnTo>
                  <a:lnTo>
                    <a:pt x="0" y="2"/>
                  </a:lnTo>
                  <a:lnTo>
                    <a:pt x="0" y="0"/>
                  </a:lnTo>
                  <a:lnTo>
                    <a:pt x="60" y="0"/>
                  </a:lnTo>
                  <a:lnTo>
                    <a:pt x="60" y="2"/>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8" name="Freeform 296">
              <a:extLst>
                <a:ext uri="{FF2B5EF4-FFF2-40B4-BE49-F238E27FC236}">
                  <a16:creationId xmlns:a16="http://schemas.microsoft.com/office/drawing/2014/main" id="{E327AAC3-FEDF-4371-83D1-8D8686499D9B}"/>
                </a:ext>
              </a:extLst>
            </p:cNvPr>
            <p:cNvSpPr>
              <a:spLocks/>
            </p:cNvSpPr>
            <p:nvPr/>
          </p:nvSpPr>
          <p:spPr bwMode="auto">
            <a:xfrm>
              <a:off x="2269" y="2805"/>
              <a:ext cx="11" cy="5"/>
            </a:xfrm>
            <a:custGeom>
              <a:avLst/>
              <a:gdLst>
                <a:gd name="T0" fmla="*/ 10 w 11"/>
                <a:gd name="T1" fmla="*/ 1 h 5"/>
                <a:gd name="T2" fmla="*/ 10 w 11"/>
                <a:gd name="T3" fmla="*/ 1 h 5"/>
                <a:gd name="T4" fmla="*/ 8 w 11"/>
                <a:gd name="T5" fmla="*/ 3 h 5"/>
                <a:gd name="T6" fmla="*/ 6 w 11"/>
                <a:gd name="T7" fmla="*/ 4 h 5"/>
                <a:gd name="T8" fmla="*/ 3 w 11"/>
                <a:gd name="T9" fmla="*/ 4 h 5"/>
                <a:gd name="T10" fmla="*/ 0 w 11"/>
                <a:gd name="T11" fmla="*/ 4 h 5"/>
                <a:gd name="T12" fmla="*/ 0 w 11"/>
                <a:gd name="T13" fmla="*/ 0 h 5"/>
                <a:gd name="T14" fmla="*/ 3 w 11"/>
                <a:gd name="T15" fmla="*/ 0 h 5"/>
                <a:gd name="T16" fmla="*/ 5 w 11"/>
                <a:gd name="T17" fmla="*/ 0 h 5"/>
                <a:gd name="T18" fmla="*/ 7 w 11"/>
                <a:gd name="T19" fmla="*/ 0 h 5"/>
                <a:gd name="T20" fmla="*/ 6 w 11"/>
                <a:gd name="T21" fmla="*/ 1 h 5"/>
                <a:gd name="T22" fmla="*/ 10 w 11"/>
                <a:gd name="T23"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5">
                  <a:moveTo>
                    <a:pt x="10" y="1"/>
                  </a:moveTo>
                  <a:lnTo>
                    <a:pt x="10" y="1"/>
                  </a:lnTo>
                  <a:lnTo>
                    <a:pt x="8" y="3"/>
                  </a:lnTo>
                  <a:lnTo>
                    <a:pt x="6" y="4"/>
                  </a:lnTo>
                  <a:lnTo>
                    <a:pt x="3" y="4"/>
                  </a:lnTo>
                  <a:lnTo>
                    <a:pt x="0" y="4"/>
                  </a:lnTo>
                  <a:lnTo>
                    <a:pt x="0" y="0"/>
                  </a:lnTo>
                  <a:lnTo>
                    <a:pt x="3" y="0"/>
                  </a:lnTo>
                  <a:lnTo>
                    <a:pt x="5" y="0"/>
                  </a:lnTo>
                  <a:lnTo>
                    <a:pt x="7" y="0"/>
                  </a:lnTo>
                  <a:lnTo>
                    <a:pt x="6" y="1"/>
                  </a:lnTo>
                  <a:lnTo>
                    <a:pt x="10" y="1"/>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9" name="Freeform 297">
              <a:extLst>
                <a:ext uri="{FF2B5EF4-FFF2-40B4-BE49-F238E27FC236}">
                  <a16:creationId xmlns:a16="http://schemas.microsoft.com/office/drawing/2014/main" id="{D5DF3E79-FE80-46F2-9B23-B1F84DF89320}"/>
                </a:ext>
              </a:extLst>
            </p:cNvPr>
            <p:cNvSpPr>
              <a:spLocks/>
            </p:cNvSpPr>
            <p:nvPr/>
          </p:nvSpPr>
          <p:spPr bwMode="auto">
            <a:xfrm>
              <a:off x="2278" y="2798"/>
              <a:ext cx="2" cy="6"/>
            </a:xfrm>
            <a:custGeom>
              <a:avLst/>
              <a:gdLst>
                <a:gd name="T0" fmla="*/ 1 w 2"/>
                <a:gd name="T1" fmla="*/ 0 h 5"/>
                <a:gd name="T2" fmla="*/ 1 w 2"/>
                <a:gd name="T3" fmla="*/ 0 h 5"/>
                <a:gd name="T4" fmla="*/ 1 w 2"/>
                <a:gd name="T5" fmla="*/ 4 h 5"/>
                <a:gd name="T6" fmla="*/ 0 w 2"/>
                <a:gd name="T7" fmla="*/ 4 h 5"/>
                <a:gd name="T8" fmla="*/ 0 w 2"/>
                <a:gd name="T9" fmla="*/ 0 h 5"/>
                <a:gd name="T10" fmla="*/ 1 w 2"/>
                <a:gd name="T11" fmla="*/ 0 h 5"/>
              </a:gdLst>
              <a:ahLst/>
              <a:cxnLst>
                <a:cxn ang="0">
                  <a:pos x="T0" y="T1"/>
                </a:cxn>
                <a:cxn ang="0">
                  <a:pos x="T2" y="T3"/>
                </a:cxn>
                <a:cxn ang="0">
                  <a:pos x="T4" y="T5"/>
                </a:cxn>
                <a:cxn ang="0">
                  <a:pos x="T6" y="T7"/>
                </a:cxn>
                <a:cxn ang="0">
                  <a:pos x="T8" y="T9"/>
                </a:cxn>
                <a:cxn ang="0">
                  <a:pos x="T10" y="T11"/>
                </a:cxn>
              </a:cxnLst>
              <a:rect l="0" t="0" r="r" b="b"/>
              <a:pathLst>
                <a:path w="2" h="5">
                  <a:moveTo>
                    <a:pt x="1" y="0"/>
                  </a:moveTo>
                  <a:lnTo>
                    <a:pt x="1" y="0"/>
                  </a:lnTo>
                  <a:lnTo>
                    <a:pt x="1" y="4"/>
                  </a:lnTo>
                  <a:lnTo>
                    <a:pt x="0" y="4"/>
                  </a:lnTo>
                  <a:lnTo>
                    <a:pt x="0" y="0"/>
                  </a:lnTo>
                  <a:lnTo>
                    <a:pt x="1"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0" name="Freeform 298">
              <a:extLst>
                <a:ext uri="{FF2B5EF4-FFF2-40B4-BE49-F238E27FC236}">
                  <a16:creationId xmlns:a16="http://schemas.microsoft.com/office/drawing/2014/main" id="{E2E3E595-51EE-4D04-83D9-1332A4924501}"/>
                </a:ext>
              </a:extLst>
            </p:cNvPr>
            <p:cNvSpPr>
              <a:spLocks/>
            </p:cNvSpPr>
            <p:nvPr/>
          </p:nvSpPr>
          <p:spPr bwMode="auto">
            <a:xfrm>
              <a:off x="2269" y="2793"/>
              <a:ext cx="11" cy="5"/>
            </a:xfrm>
            <a:custGeom>
              <a:avLst/>
              <a:gdLst>
                <a:gd name="T0" fmla="*/ 0 w 11"/>
                <a:gd name="T1" fmla="*/ 0 h 6"/>
                <a:gd name="T2" fmla="*/ 0 w 11"/>
                <a:gd name="T3" fmla="*/ 0 h 6"/>
                <a:gd name="T4" fmla="*/ 3 w 11"/>
                <a:gd name="T5" fmla="*/ 0 h 6"/>
                <a:gd name="T6" fmla="*/ 6 w 11"/>
                <a:gd name="T7" fmla="*/ 1 h 6"/>
                <a:gd name="T8" fmla="*/ 8 w 11"/>
                <a:gd name="T9" fmla="*/ 2 h 6"/>
                <a:gd name="T10" fmla="*/ 10 w 11"/>
                <a:gd name="T11" fmla="*/ 4 h 6"/>
                <a:gd name="T12" fmla="*/ 6 w 11"/>
                <a:gd name="T13" fmla="*/ 4 h 6"/>
                <a:gd name="T14" fmla="*/ 7 w 11"/>
                <a:gd name="T15" fmla="*/ 5 h 6"/>
                <a:gd name="T16" fmla="*/ 5 w 11"/>
                <a:gd name="T17" fmla="*/ 5 h 6"/>
                <a:gd name="T18" fmla="*/ 3 w 11"/>
                <a:gd name="T19" fmla="*/ 5 h 6"/>
                <a:gd name="T20" fmla="*/ 0 w 11"/>
                <a:gd name="T21" fmla="*/ 4 h 6"/>
                <a:gd name="T22" fmla="*/ 0 w 11"/>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6">
                  <a:moveTo>
                    <a:pt x="0" y="0"/>
                  </a:moveTo>
                  <a:lnTo>
                    <a:pt x="0" y="0"/>
                  </a:lnTo>
                  <a:lnTo>
                    <a:pt x="3" y="0"/>
                  </a:lnTo>
                  <a:lnTo>
                    <a:pt x="6" y="1"/>
                  </a:lnTo>
                  <a:lnTo>
                    <a:pt x="8" y="2"/>
                  </a:lnTo>
                  <a:lnTo>
                    <a:pt x="10" y="4"/>
                  </a:lnTo>
                  <a:lnTo>
                    <a:pt x="6" y="4"/>
                  </a:lnTo>
                  <a:lnTo>
                    <a:pt x="7" y="5"/>
                  </a:lnTo>
                  <a:lnTo>
                    <a:pt x="5" y="5"/>
                  </a:lnTo>
                  <a:lnTo>
                    <a:pt x="3" y="5"/>
                  </a:lnTo>
                  <a:lnTo>
                    <a:pt x="0" y="4"/>
                  </a:lnTo>
                  <a:lnTo>
                    <a:pt x="0"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1" name="Freeform 299">
              <a:extLst>
                <a:ext uri="{FF2B5EF4-FFF2-40B4-BE49-F238E27FC236}">
                  <a16:creationId xmlns:a16="http://schemas.microsoft.com/office/drawing/2014/main" id="{09830D6B-ABEB-4BE3-B298-A7ED6993036B}"/>
                </a:ext>
              </a:extLst>
            </p:cNvPr>
            <p:cNvSpPr>
              <a:spLocks/>
            </p:cNvSpPr>
            <p:nvPr/>
          </p:nvSpPr>
          <p:spPr bwMode="auto">
            <a:xfrm>
              <a:off x="3391" y="3184"/>
              <a:ext cx="3" cy="3"/>
            </a:xfrm>
            <a:custGeom>
              <a:avLst/>
              <a:gdLst>
                <a:gd name="T0" fmla="*/ 0 w 3"/>
                <a:gd name="T1" fmla="*/ 0 h 3"/>
                <a:gd name="T2" fmla="*/ 2 w 3"/>
                <a:gd name="T3" fmla="*/ 0 h 3"/>
                <a:gd name="T4" fmla="*/ 2 w 3"/>
                <a:gd name="T5" fmla="*/ 1 h 3"/>
                <a:gd name="T6" fmla="*/ 2 w 3"/>
                <a:gd name="T7" fmla="*/ 2 h 3"/>
                <a:gd name="T8" fmla="*/ 0 w 3"/>
                <a:gd name="T9" fmla="*/ 2 h 3"/>
                <a:gd name="T10" fmla="*/ 0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0" y="0"/>
                  </a:moveTo>
                  <a:lnTo>
                    <a:pt x="2" y="0"/>
                  </a:lnTo>
                  <a:lnTo>
                    <a:pt x="2" y="1"/>
                  </a:lnTo>
                  <a:lnTo>
                    <a:pt x="2" y="2"/>
                  </a:lnTo>
                  <a:lnTo>
                    <a:pt x="0" y="2"/>
                  </a:lnTo>
                  <a:lnTo>
                    <a:pt x="0"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2" name="Freeform 300">
              <a:extLst>
                <a:ext uri="{FF2B5EF4-FFF2-40B4-BE49-F238E27FC236}">
                  <a16:creationId xmlns:a16="http://schemas.microsoft.com/office/drawing/2014/main" id="{DA351496-F447-419B-B976-BBB572CDFC19}"/>
                </a:ext>
              </a:extLst>
            </p:cNvPr>
            <p:cNvSpPr>
              <a:spLocks/>
            </p:cNvSpPr>
            <p:nvPr/>
          </p:nvSpPr>
          <p:spPr bwMode="auto">
            <a:xfrm>
              <a:off x="2278" y="3184"/>
              <a:ext cx="1111" cy="3"/>
            </a:xfrm>
            <a:custGeom>
              <a:avLst/>
              <a:gdLst>
                <a:gd name="T0" fmla="*/ 0 w 1111"/>
                <a:gd name="T1" fmla="*/ 1 h 3"/>
                <a:gd name="T2" fmla="*/ 0 w 1111"/>
                <a:gd name="T3" fmla="*/ 0 h 3"/>
                <a:gd name="T4" fmla="*/ 1110 w 1111"/>
                <a:gd name="T5" fmla="*/ 0 h 3"/>
                <a:gd name="T6" fmla="*/ 1110 w 1111"/>
                <a:gd name="T7" fmla="*/ 2 h 3"/>
                <a:gd name="T8" fmla="*/ 0 w 1111"/>
                <a:gd name="T9" fmla="*/ 2 h 3"/>
                <a:gd name="T10" fmla="*/ 0 w 1111"/>
                <a:gd name="T11" fmla="*/ 1 h 3"/>
              </a:gdLst>
              <a:ahLst/>
              <a:cxnLst>
                <a:cxn ang="0">
                  <a:pos x="T0" y="T1"/>
                </a:cxn>
                <a:cxn ang="0">
                  <a:pos x="T2" y="T3"/>
                </a:cxn>
                <a:cxn ang="0">
                  <a:pos x="T4" y="T5"/>
                </a:cxn>
                <a:cxn ang="0">
                  <a:pos x="T6" y="T7"/>
                </a:cxn>
                <a:cxn ang="0">
                  <a:pos x="T8" y="T9"/>
                </a:cxn>
                <a:cxn ang="0">
                  <a:pos x="T10" y="T11"/>
                </a:cxn>
              </a:cxnLst>
              <a:rect l="0" t="0" r="r" b="b"/>
              <a:pathLst>
                <a:path w="1111" h="3">
                  <a:moveTo>
                    <a:pt x="0" y="1"/>
                  </a:moveTo>
                  <a:lnTo>
                    <a:pt x="0" y="0"/>
                  </a:lnTo>
                  <a:lnTo>
                    <a:pt x="1110" y="0"/>
                  </a:lnTo>
                  <a:lnTo>
                    <a:pt x="1110" y="2"/>
                  </a:lnTo>
                  <a:lnTo>
                    <a:pt x="0" y="2"/>
                  </a:lnTo>
                  <a:lnTo>
                    <a:pt x="0" y="1"/>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3" name="Freeform 301">
              <a:extLst>
                <a:ext uri="{FF2B5EF4-FFF2-40B4-BE49-F238E27FC236}">
                  <a16:creationId xmlns:a16="http://schemas.microsoft.com/office/drawing/2014/main" id="{65006A8B-810E-42BA-8FF9-26B225A7F4C3}"/>
                </a:ext>
              </a:extLst>
            </p:cNvPr>
            <p:cNvSpPr>
              <a:spLocks/>
            </p:cNvSpPr>
            <p:nvPr/>
          </p:nvSpPr>
          <p:spPr bwMode="auto">
            <a:xfrm>
              <a:off x="2275" y="3184"/>
              <a:ext cx="3" cy="3"/>
            </a:xfrm>
            <a:custGeom>
              <a:avLst/>
              <a:gdLst>
                <a:gd name="T0" fmla="*/ 2 w 3"/>
                <a:gd name="T1" fmla="*/ 2 h 3"/>
                <a:gd name="T2" fmla="*/ 1 w 3"/>
                <a:gd name="T3" fmla="*/ 2 h 3"/>
                <a:gd name="T4" fmla="*/ 0 w 3"/>
                <a:gd name="T5" fmla="*/ 1 h 3"/>
                <a:gd name="T6" fmla="*/ 1 w 3"/>
                <a:gd name="T7" fmla="*/ 0 h 3"/>
                <a:gd name="T8" fmla="*/ 2 w 3"/>
                <a:gd name="T9" fmla="*/ 0 h 3"/>
                <a:gd name="T10" fmla="*/ 2 w 3"/>
                <a:gd name="T11" fmla="*/ 2 h 3"/>
              </a:gdLst>
              <a:ahLst/>
              <a:cxnLst>
                <a:cxn ang="0">
                  <a:pos x="T0" y="T1"/>
                </a:cxn>
                <a:cxn ang="0">
                  <a:pos x="T2" y="T3"/>
                </a:cxn>
                <a:cxn ang="0">
                  <a:pos x="T4" y="T5"/>
                </a:cxn>
                <a:cxn ang="0">
                  <a:pos x="T6" y="T7"/>
                </a:cxn>
                <a:cxn ang="0">
                  <a:pos x="T8" y="T9"/>
                </a:cxn>
                <a:cxn ang="0">
                  <a:pos x="T10" y="T11"/>
                </a:cxn>
              </a:cxnLst>
              <a:rect l="0" t="0" r="r" b="b"/>
              <a:pathLst>
                <a:path w="3" h="3">
                  <a:moveTo>
                    <a:pt x="2" y="2"/>
                  </a:moveTo>
                  <a:lnTo>
                    <a:pt x="1" y="2"/>
                  </a:lnTo>
                  <a:lnTo>
                    <a:pt x="0" y="1"/>
                  </a:lnTo>
                  <a:lnTo>
                    <a:pt x="1" y="0"/>
                  </a:lnTo>
                  <a:lnTo>
                    <a:pt x="2" y="0"/>
                  </a:lnTo>
                  <a:lnTo>
                    <a:pt x="2" y="2"/>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4" name="Freeform 302">
              <a:extLst>
                <a:ext uri="{FF2B5EF4-FFF2-40B4-BE49-F238E27FC236}">
                  <a16:creationId xmlns:a16="http://schemas.microsoft.com/office/drawing/2014/main" id="{C6643AF2-1F66-451C-90E5-02933094333D}"/>
                </a:ext>
              </a:extLst>
            </p:cNvPr>
            <p:cNvSpPr>
              <a:spLocks/>
            </p:cNvSpPr>
            <p:nvPr/>
          </p:nvSpPr>
          <p:spPr bwMode="auto">
            <a:xfrm>
              <a:off x="3212" y="2606"/>
              <a:ext cx="119" cy="123"/>
            </a:xfrm>
            <a:custGeom>
              <a:avLst/>
              <a:gdLst>
                <a:gd name="T0" fmla="*/ 87 w 119"/>
                <a:gd name="T1" fmla="*/ 16 h 115"/>
                <a:gd name="T2" fmla="*/ 31 w 119"/>
                <a:gd name="T3" fmla="*/ 0 h 115"/>
                <a:gd name="T4" fmla="*/ 25 w 119"/>
                <a:gd name="T5" fmla="*/ 0 h 115"/>
                <a:gd name="T6" fmla="*/ 19 w 119"/>
                <a:gd name="T7" fmla="*/ 2 h 115"/>
                <a:gd name="T8" fmla="*/ 14 w 119"/>
                <a:gd name="T9" fmla="*/ 5 h 115"/>
                <a:gd name="T10" fmla="*/ 10 w 119"/>
                <a:gd name="T11" fmla="*/ 10 h 115"/>
                <a:gd name="T12" fmla="*/ 6 w 119"/>
                <a:gd name="T13" fmla="*/ 17 h 115"/>
                <a:gd name="T14" fmla="*/ 2 w 119"/>
                <a:gd name="T15" fmla="*/ 24 h 115"/>
                <a:gd name="T16" fmla="*/ 1 w 119"/>
                <a:gd name="T17" fmla="*/ 32 h 115"/>
                <a:gd name="T18" fmla="*/ 0 w 119"/>
                <a:gd name="T19" fmla="*/ 40 h 115"/>
                <a:gd name="T20" fmla="*/ 0 w 119"/>
                <a:gd name="T21" fmla="*/ 74 h 115"/>
                <a:gd name="T22" fmla="*/ 1 w 119"/>
                <a:gd name="T23" fmla="*/ 82 h 115"/>
                <a:gd name="T24" fmla="*/ 2 w 119"/>
                <a:gd name="T25" fmla="*/ 90 h 115"/>
                <a:gd name="T26" fmla="*/ 6 w 119"/>
                <a:gd name="T27" fmla="*/ 96 h 115"/>
                <a:gd name="T28" fmla="*/ 9 w 119"/>
                <a:gd name="T29" fmla="*/ 102 h 115"/>
                <a:gd name="T30" fmla="*/ 13 w 119"/>
                <a:gd name="T31" fmla="*/ 107 h 115"/>
                <a:gd name="T32" fmla="*/ 19 w 119"/>
                <a:gd name="T33" fmla="*/ 111 h 115"/>
                <a:gd name="T34" fmla="*/ 25 w 119"/>
                <a:gd name="T35" fmla="*/ 113 h 115"/>
                <a:gd name="T36" fmla="*/ 31 w 119"/>
                <a:gd name="T37" fmla="*/ 114 h 115"/>
                <a:gd name="T38" fmla="*/ 87 w 119"/>
                <a:gd name="T39" fmla="*/ 114 h 115"/>
                <a:gd name="T40" fmla="*/ 93 w 119"/>
                <a:gd name="T41" fmla="*/ 113 h 115"/>
                <a:gd name="T42" fmla="*/ 99 w 119"/>
                <a:gd name="T43" fmla="*/ 111 h 115"/>
                <a:gd name="T44" fmla="*/ 104 w 119"/>
                <a:gd name="T45" fmla="*/ 107 h 115"/>
                <a:gd name="T46" fmla="*/ 109 w 119"/>
                <a:gd name="T47" fmla="*/ 102 h 115"/>
                <a:gd name="T48" fmla="*/ 113 w 119"/>
                <a:gd name="T49" fmla="*/ 96 h 115"/>
                <a:gd name="T50" fmla="*/ 115 w 119"/>
                <a:gd name="T51" fmla="*/ 90 h 115"/>
                <a:gd name="T52" fmla="*/ 117 w 119"/>
                <a:gd name="T53" fmla="*/ 82 h 115"/>
                <a:gd name="T54" fmla="*/ 118 w 119"/>
                <a:gd name="T55" fmla="*/ 74 h 115"/>
                <a:gd name="T56" fmla="*/ 118 w 119"/>
                <a:gd name="T57" fmla="*/ 56 h 115"/>
                <a:gd name="T58" fmla="*/ 117 w 119"/>
                <a:gd name="T59" fmla="*/ 48 h 115"/>
                <a:gd name="T60" fmla="*/ 115 w 119"/>
                <a:gd name="T61" fmla="*/ 41 h 115"/>
                <a:gd name="T62" fmla="*/ 112 w 119"/>
                <a:gd name="T63" fmla="*/ 34 h 115"/>
                <a:gd name="T64" fmla="*/ 108 w 119"/>
                <a:gd name="T65" fmla="*/ 29 h 115"/>
                <a:gd name="T66" fmla="*/ 104 w 119"/>
                <a:gd name="T67" fmla="*/ 24 h 115"/>
                <a:gd name="T68" fmla="*/ 99 w 119"/>
                <a:gd name="T69" fmla="*/ 21 h 115"/>
                <a:gd name="T70" fmla="*/ 93 w 119"/>
                <a:gd name="T71" fmla="*/ 18 h 115"/>
                <a:gd name="T72" fmla="*/ 87 w 119"/>
                <a:gd name="T73" fmla="*/ 16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9" h="115">
                  <a:moveTo>
                    <a:pt x="87" y="16"/>
                  </a:moveTo>
                  <a:lnTo>
                    <a:pt x="31" y="0"/>
                  </a:lnTo>
                  <a:lnTo>
                    <a:pt x="25" y="0"/>
                  </a:lnTo>
                  <a:lnTo>
                    <a:pt x="19" y="2"/>
                  </a:lnTo>
                  <a:lnTo>
                    <a:pt x="14" y="5"/>
                  </a:lnTo>
                  <a:lnTo>
                    <a:pt x="10" y="10"/>
                  </a:lnTo>
                  <a:lnTo>
                    <a:pt x="6" y="17"/>
                  </a:lnTo>
                  <a:lnTo>
                    <a:pt x="2" y="24"/>
                  </a:lnTo>
                  <a:lnTo>
                    <a:pt x="1" y="32"/>
                  </a:lnTo>
                  <a:lnTo>
                    <a:pt x="0" y="40"/>
                  </a:lnTo>
                  <a:lnTo>
                    <a:pt x="0" y="74"/>
                  </a:lnTo>
                  <a:lnTo>
                    <a:pt x="1" y="82"/>
                  </a:lnTo>
                  <a:lnTo>
                    <a:pt x="2" y="90"/>
                  </a:lnTo>
                  <a:lnTo>
                    <a:pt x="6" y="96"/>
                  </a:lnTo>
                  <a:lnTo>
                    <a:pt x="9" y="102"/>
                  </a:lnTo>
                  <a:lnTo>
                    <a:pt x="13" y="107"/>
                  </a:lnTo>
                  <a:lnTo>
                    <a:pt x="19" y="111"/>
                  </a:lnTo>
                  <a:lnTo>
                    <a:pt x="25" y="113"/>
                  </a:lnTo>
                  <a:lnTo>
                    <a:pt x="31" y="114"/>
                  </a:lnTo>
                  <a:lnTo>
                    <a:pt x="87" y="114"/>
                  </a:lnTo>
                  <a:lnTo>
                    <a:pt x="93" y="113"/>
                  </a:lnTo>
                  <a:lnTo>
                    <a:pt x="99" y="111"/>
                  </a:lnTo>
                  <a:lnTo>
                    <a:pt x="104" y="107"/>
                  </a:lnTo>
                  <a:lnTo>
                    <a:pt x="109" y="102"/>
                  </a:lnTo>
                  <a:lnTo>
                    <a:pt x="113" y="96"/>
                  </a:lnTo>
                  <a:lnTo>
                    <a:pt x="115" y="90"/>
                  </a:lnTo>
                  <a:lnTo>
                    <a:pt x="117" y="82"/>
                  </a:lnTo>
                  <a:lnTo>
                    <a:pt x="118" y="74"/>
                  </a:lnTo>
                  <a:lnTo>
                    <a:pt x="118" y="56"/>
                  </a:lnTo>
                  <a:lnTo>
                    <a:pt x="117" y="48"/>
                  </a:lnTo>
                  <a:lnTo>
                    <a:pt x="115" y="41"/>
                  </a:lnTo>
                  <a:lnTo>
                    <a:pt x="112" y="34"/>
                  </a:lnTo>
                  <a:lnTo>
                    <a:pt x="108" y="29"/>
                  </a:lnTo>
                  <a:lnTo>
                    <a:pt x="104" y="24"/>
                  </a:lnTo>
                  <a:lnTo>
                    <a:pt x="99" y="21"/>
                  </a:lnTo>
                  <a:lnTo>
                    <a:pt x="93" y="18"/>
                  </a:lnTo>
                  <a:lnTo>
                    <a:pt x="87" y="16"/>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5" name="Freeform 303">
              <a:extLst>
                <a:ext uri="{FF2B5EF4-FFF2-40B4-BE49-F238E27FC236}">
                  <a16:creationId xmlns:a16="http://schemas.microsoft.com/office/drawing/2014/main" id="{A246CACB-161A-41A5-A718-7A2DA2D039E6}"/>
                </a:ext>
              </a:extLst>
            </p:cNvPr>
            <p:cNvSpPr>
              <a:spLocks/>
            </p:cNvSpPr>
            <p:nvPr/>
          </p:nvSpPr>
          <p:spPr bwMode="auto">
            <a:xfrm>
              <a:off x="3244" y="2603"/>
              <a:ext cx="57" cy="19"/>
            </a:xfrm>
            <a:custGeom>
              <a:avLst/>
              <a:gdLst>
                <a:gd name="T0" fmla="*/ 1 w 57"/>
                <a:gd name="T1" fmla="*/ 0 h 18"/>
                <a:gd name="T2" fmla="*/ 1 w 57"/>
                <a:gd name="T3" fmla="*/ 0 h 18"/>
                <a:gd name="T4" fmla="*/ 56 w 57"/>
                <a:gd name="T5" fmla="*/ 12 h 18"/>
                <a:gd name="T6" fmla="*/ 54 w 57"/>
                <a:gd name="T7" fmla="*/ 17 h 18"/>
                <a:gd name="T8" fmla="*/ 0 w 57"/>
                <a:gd name="T9" fmla="*/ 5 h 18"/>
                <a:gd name="T10" fmla="*/ 1 w 57"/>
                <a:gd name="T11" fmla="*/ 0 h 18"/>
              </a:gdLst>
              <a:ahLst/>
              <a:cxnLst>
                <a:cxn ang="0">
                  <a:pos x="T0" y="T1"/>
                </a:cxn>
                <a:cxn ang="0">
                  <a:pos x="T2" y="T3"/>
                </a:cxn>
                <a:cxn ang="0">
                  <a:pos x="T4" y="T5"/>
                </a:cxn>
                <a:cxn ang="0">
                  <a:pos x="T6" y="T7"/>
                </a:cxn>
                <a:cxn ang="0">
                  <a:pos x="T8" y="T9"/>
                </a:cxn>
                <a:cxn ang="0">
                  <a:pos x="T10" y="T11"/>
                </a:cxn>
              </a:cxnLst>
              <a:rect l="0" t="0" r="r" b="b"/>
              <a:pathLst>
                <a:path w="57" h="18">
                  <a:moveTo>
                    <a:pt x="1" y="0"/>
                  </a:moveTo>
                  <a:lnTo>
                    <a:pt x="1" y="0"/>
                  </a:lnTo>
                  <a:lnTo>
                    <a:pt x="56" y="12"/>
                  </a:lnTo>
                  <a:lnTo>
                    <a:pt x="54" y="17"/>
                  </a:lnTo>
                  <a:lnTo>
                    <a:pt x="0" y="5"/>
                  </a:lnTo>
                  <a:lnTo>
                    <a:pt x="1"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6" name="Freeform 304">
              <a:extLst>
                <a:ext uri="{FF2B5EF4-FFF2-40B4-BE49-F238E27FC236}">
                  <a16:creationId xmlns:a16="http://schemas.microsoft.com/office/drawing/2014/main" id="{CBE05737-385E-45C5-8937-18BC93EEF88B}"/>
                </a:ext>
              </a:extLst>
            </p:cNvPr>
            <p:cNvSpPr>
              <a:spLocks/>
            </p:cNvSpPr>
            <p:nvPr/>
          </p:nvSpPr>
          <p:spPr bwMode="auto">
            <a:xfrm>
              <a:off x="3210" y="2603"/>
              <a:ext cx="32" cy="44"/>
            </a:xfrm>
            <a:custGeom>
              <a:avLst/>
              <a:gdLst>
                <a:gd name="T0" fmla="*/ 0 w 32"/>
                <a:gd name="T1" fmla="*/ 40 h 41"/>
                <a:gd name="T2" fmla="*/ 0 w 32"/>
                <a:gd name="T3" fmla="*/ 40 h 41"/>
                <a:gd name="T4" fmla="*/ 1 w 32"/>
                <a:gd name="T5" fmla="*/ 32 h 41"/>
                <a:gd name="T6" fmla="*/ 2 w 32"/>
                <a:gd name="T7" fmla="*/ 25 h 41"/>
                <a:gd name="T8" fmla="*/ 5 w 32"/>
                <a:gd name="T9" fmla="*/ 17 h 41"/>
                <a:gd name="T10" fmla="*/ 9 w 32"/>
                <a:gd name="T11" fmla="*/ 11 h 41"/>
                <a:gd name="T12" fmla="*/ 14 w 32"/>
                <a:gd name="T13" fmla="*/ 5 h 41"/>
                <a:gd name="T14" fmla="*/ 18 w 32"/>
                <a:gd name="T15" fmla="*/ 2 h 41"/>
                <a:gd name="T16" fmla="*/ 25 w 32"/>
                <a:gd name="T17" fmla="*/ 0 h 41"/>
                <a:gd name="T18" fmla="*/ 31 w 32"/>
                <a:gd name="T19" fmla="*/ 0 h 41"/>
                <a:gd name="T20" fmla="*/ 30 w 32"/>
                <a:gd name="T21" fmla="*/ 6 h 41"/>
                <a:gd name="T22" fmla="*/ 25 w 32"/>
                <a:gd name="T23" fmla="*/ 6 h 41"/>
                <a:gd name="T24" fmla="*/ 21 w 32"/>
                <a:gd name="T25" fmla="*/ 7 h 41"/>
                <a:gd name="T26" fmla="*/ 16 w 32"/>
                <a:gd name="T27" fmla="*/ 10 h 41"/>
                <a:gd name="T28" fmla="*/ 13 w 32"/>
                <a:gd name="T29" fmla="*/ 14 h 41"/>
                <a:gd name="T30" fmla="*/ 10 w 32"/>
                <a:gd name="T31" fmla="*/ 20 h 41"/>
                <a:gd name="T32" fmla="*/ 8 w 32"/>
                <a:gd name="T33" fmla="*/ 26 h 41"/>
                <a:gd name="T34" fmla="*/ 6 w 32"/>
                <a:gd name="T35" fmla="*/ 33 h 41"/>
                <a:gd name="T36" fmla="*/ 5 w 32"/>
                <a:gd name="T37" fmla="*/ 40 h 41"/>
                <a:gd name="T38" fmla="*/ 0 w 32"/>
                <a:gd name="T39" fmla="*/ 4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41">
                  <a:moveTo>
                    <a:pt x="0" y="40"/>
                  </a:moveTo>
                  <a:lnTo>
                    <a:pt x="0" y="40"/>
                  </a:lnTo>
                  <a:lnTo>
                    <a:pt x="1" y="32"/>
                  </a:lnTo>
                  <a:lnTo>
                    <a:pt x="2" y="25"/>
                  </a:lnTo>
                  <a:lnTo>
                    <a:pt x="5" y="17"/>
                  </a:lnTo>
                  <a:lnTo>
                    <a:pt x="9" y="11"/>
                  </a:lnTo>
                  <a:lnTo>
                    <a:pt x="14" y="5"/>
                  </a:lnTo>
                  <a:lnTo>
                    <a:pt x="18" y="2"/>
                  </a:lnTo>
                  <a:lnTo>
                    <a:pt x="25" y="0"/>
                  </a:lnTo>
                  <a:lnTo>
                    <a:pt x="31" y="0"/>
                  </a:lnTo>
                  <a:lnTo>
                    <a:pt x="30" y="6"/>
                  </a:lnTo>
                  <a:lnTo>
                    <a:pt x="25" y="6"/>
                  </a:lnTo>
                  <a:lnTo>
                    <a:pt x="21" y="7"/>
                  </a:lnTo>
                  <a:lnTo>
                    <a:pt x="16" y="10"/>
                  </a:lnTo>
                  <a:lnTo>
                    <a:pt x="13" y="14"/>
                  </a:lnTo>
                  <a:lnTo>
                    <a:pt x="10" y="20"/>
                  </a:lnTo>
                  <a:lnTo>
                    <a:pt x="8" y="26"/>
                  </a:lnTo>
                  <a:lnTo>
                    <a:pt x="6" y="33"/>
                  </a:lnTo>
                  <a:lnTo>
                    <a:pt x="5" y="40"/>
                  </a:lnTo>
                  <a:lnTo>
                    <a:pt x="0" y="4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 name="Freeform 305">
              <a:extLst>
                <a:ext uri="{FF2B5EF4-FFF2-40B4-BE49-F238E27FC236}">
                  <a16:creationId xmlns:a16="http://schemas.microsoft.com/office/drawing/2014/main" id="{E76C88A9-68A6-4F90-9EE4-2826D436B778}"/>
                </a:ext>
              </a:extLst>
            </p:cNvPr>
            <p:cNvSpPr>
              <a:spLocks/>
            </p:cNvSpPr>
            <p:nvPr/>
          </p:nvSpPr>
          <p:spPr bwMode="auto">
            <a:xfrm>
              <a:off x="3210" y="2652"/>
              <a:ext cx="2" cy="32"/>
            </a:xfrm>
            <a:custGeom>
              <a:avLst/>
              <a:gdLst>
                <a:gd name="T0" fmla="*/ 0 w 2"/>
                <a:gd name="T1" fmla="*/ 29 h 30"/>
                <a:gd name="T2" fmla="*/ 0 w 2"/>
                <a:gd name="T3" fmla="*/ 29 h 30"/>
                <a:gd name="T4" fmla="*/ 0 w 2"/>
                <a:gd name="T5" fmla="*/ 0 h 30"/>
                <a:gd name="T6" fmla="*/ 1 w 2"/>
                <a:gd name="T7" fmla="*/ 0 h 30"/>
                <a:gd name="T8" fmla="*/ 1 w 2"/>
                <a:gd name="T9" fmla="*/ 29 h 30"/>
                <a:gd name="T10" fmla="*/ 0 w 2"/>
                <a:gd name="T11" fmla="*/ 29 h 30"/>
              </a:gdLst>
              <a:ahLst/>
              <a:cxnLst>
                <a:cxn ang="0">
                  <a:pos x="T0" y="T1"/>
                </a:cxn>
                <a:cxn ang="0">
                  <a:pos x="T2" y="T3"/>
                </a:cxn>
                <a:cxn ang="0">
                  <a:pos x="T4" y="T5"/>
                </a:cxn>
                <a:cxn ang="0">
                  <a:pos x="T6" y="T7"/>
                </a:cxn>
                <a:cxn ang="0">
                  <a:pos x="T8" y="T9"/>
                </a:cxn>
                <a:cxn ang="0">
                  <a:pos x="T10" y="T11"/>
                </a:cxn>
              </a:cxnLst>
              <a:rect l="0" t="0" r="r" b="b"/>
              <a:pathLst>
                <a:path w="2" h="30">
                  <a:moveTo>
                    <a:pt x="0" y="29"/>
                  </a:moveTo>
                  <a:lnTo>
                    <a:pt x="0" y="29"/>
                  </a:lnTo>
                  <a:lnTo>
                    <a:pt x="0" y="0"/>
                  </a:lnTo>
                  <a:lnTo>
                    <a:pt x="1" y="0"/>
                  </a:lnTo>
                  <a:lnTo>
                    <a:pt x="1" y="29"/>
                  </a:lnTo>
                  <a:lnTo>
                    <a:pt x="0" y="29"/>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 name="Freeform 306">
              <a:extLst>
                <a:ext uri="{FF2B5EF4-FFF2-40B4-BE49-F238E27FC236}">
                  <a16:creationId xmlns:a16="http://schemas.microsoft.com/office/drawing/2014/main" id="{5A454F0B-5A7A-4C16-B2E3-EBA2660ED4C9}"/>
                </a:ext>
              </a:extLst>
            </p:cNvPr>
            <p:cNvSpPr>
              <a:spLocks/>
            </p:cNvSpPr>
            <p:nvPr/>
          </p:nvSpPr>
          <p:spPr bwMode="auto">
            <a:xfrm>
              <a:off x="3210" y="2689"/>
              <a:ext cx="32" cy="41"/>
            </a:xfrm>
            <a:custGeom>
              <a:avLst/>
              <a:gdLst>
                <a:gd name="T0" fmla="*/ 31 w 32"/>
                <a:gd name="T1" fmla="*/ 38 h 39"/>
                <a:gd name="T2" fmla="*/ 31 w 32"/>
                <a:gd name="T3" fmla="*/ 38 h 39"/>
                <a:gd name="T4" fmla="*/ 24 w 32"/>
                <a:gd name="T5" fmla="*/ 37 h 39"/>
                <a:gd name="T6" fmla="*/ 19 w 32"/>
                <a:gd name="T7" fmla="*/ 35 h 39"/>
                <a:gd name="T8" fmla="*/ 13 w 32"/>
                <a:gd name="T9" fmla="*/ 32 h 39"/>
                <a:gd name="T10" fmla="*/ 9 w 32"/>
                <a:gd name="T11" fmla="*/ 26 h 39"/>
                <a:gd name="T12" fmla="*/ 5 w 32"/>
                <a:gd name="T13" fmla="*/ 21 h 39"/>
                <a:gd name="T14" fmla="*/ 3 w 32"/>
                <a:gd name="T15" fmla="*/ 15 h 39"/>
                <a:gd name="T16" fmla="*/ 1 w 32"/>
                <a:gd name="T17" fmla="*/ 7 h 39"/>
                <a:gd name="T18" fmla="*/ 0 w 32"/>
                <a:gd name="T19" fmla="*/ 0 h 39"/>
                <a:gd name="T20" fmla="*/ 5 w 32"/>
                <a:gd name="T21" fmla="*/ 0 h 39"/>
                <a:gd name="T22" fmla="*/ 6 w 32"/>
                <a:gd name="T23" fmla="*/ 7 h 39"/>
                <a:gd name="T24" fmla="*/ 7 w 32"/>
                <a:gd name="T25" fmla="*/ 12 h 39"/>
                <a:gd name="T26" fmla="*/ 10 w 32"/>
                <a:gd name="T27" fmla="*/ 18 h 39"/>
                <a:gd name="T28" fmla="*/ 13 w 32"/>
                <a:gd name="T29" fmla="*/ 23 h 39"/>
                <a:gd name="T30" fmla="*/ 17 w 32"/>
                <a:gd name="T31" fmla="*/ 27 h 39"/>
                <a:gd name="T32" fmla="*/ 22 w 32"/>
                <a:gd name="T33" fmla="*/ 30 h 39"/>
                <a:gd name="T34" fmla="*/ 26 w 32"/>
                <a:gd name="T35" fmla="*/ 31 h 39"/>
                <a:gd name="T36" fmla="*/ 31 w 32"/>
                <a:gd name="T37" fmla="*/ 32 h 39"/>
                <a:gd name="T38" fmla="*/ 31 w 32"/>
                <a:gd name="T39"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9">
                  <a:moveTo>
                    <a:pt x="31" y="38"/>
                  </a:moveTo>
                  <a:lnTo>
                    <a:pt x="31" y="38"/>
                  </a:lnTo>
                  <a:lnTo>
                    <a:pt x="24" y="37"/>
                  </a:lnTo>
                  <a:lnTo>
                    <a:pt x="19" y="35"/>
                  </a:lnTo>
                  <a:lnTo>
                    <a:pt x="13" y="32"/>
                  </a:lnTo>
                  <a:lnTo>
                    <a:pt x="9" y="26"/>
                  </a:lnTo>
                  <a:lnTo>
                    <a:pt x="5" y="21"/>
                  </a:lnTo>
                  <a:lnTo>
                    <a:pt x="3" y="15"/>
                  </a:lnTo>
                  <a:lnTo>
                    <a:pt x="1" y="7"/>
                  </a:lnTo>
                  <a:lnTo>
                    <a:pt x="0" y="0"/>
                  </a:lnTo>
                  <a:lnTo>
                    <a:pt x="5" y="0"/>
                  </a:lnTo>
                  <a:lnTo>
                    <a:pt x="6" y="7"/>
                  </a:lnTo>
                  <a:lnTo>
                    <a:pt x="7" y="12"/>
                  </a:lnTo>
                  <a:lnTo>
                    <a:pt x="10" y="18"/>
                  </a:lnTo>
                  <a:lnTo>
                    <a:pt x="13" y="23"/>
                  </a:lnTo>
                  <a:lnTo>
                    <a:pt x="17" y="27"/>
                  </a:lnTo>
                  <a:lnTo>
                    <a:pt x="22" y="30"/>
                  </a:lnTo>
                  <a:lnTo>
                    <a:pt x="26" y="31"/>
                  </a:lnTo>
                  <a:lnTo>
                    <a:pt x="31" y="32"/>
                  </a:lnTo>
                  <a:lnTo>
                    <a:pt x="31" y="38"/>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9" name="Freeform 307">
              <a:extLst>
                <a:ext uri="{FF2B5EF4-FFF2-40B4-BE49-F238E27FC236}">
                  <a16:creationId xmlns:a16="http://schemas.microsoft.com/office/drawing/2014/main" id="{0EB48FD2-4052-4862-BEF4-3ECA824BEF14}"/>
                </a:ext>
              </a:extLst>
            </p:cNvPr>
            <p:cNvSpPr>
              <a:spLocks/>
            </p:cNvSpPr>
            <p:nvPr/>
          </p:nvSpPr>
          <p:spPr bwMode="auto">
            <a:xfrm>
              <a:off x="3245" y="2729"/>
              <a:ext cx="54" cy="1"/>
            </a:xfrm>
            <a:custGeom>
              <a:avLst/>
              <a:gdLst>
                <a:gd name="T0" fmla="*/ 53 w 54"/>
                <a:gd name="T1" fmla="*/ 1 h 2"/>
                <a:gd name="T2" fmla="*/ 53 w 54"/>
                <a:gd name="T3" fmla="*/ 1 h 2"/>
                <a:gd name="T4" fmla="*/ 0 w 54"/>
                <a:gd name="T5" fmla="*/ 1 h 2"/>
                <a:gd name="T6" fmla="*/ 0 w 54"/>
                <a:gd name="T7" fmla="*/ 0 h 2"/>
                <a:gd name="T8" fmla="*/ 53 w 54"/>
                <a:gd name="T9" fmla="*/ 0 h 2"/>
                <a:gd name="T10" fmla="*/ 53 w 54"/>
                <a:gd name="T11" fmla="*/ 1 h 2"/>
              </a:gdLst>
              <a:ahLst/>
              <a:cxnLst>
                <a:cxn ang="0">
                  <a:pos x="T0" y="T1"/>
                </a:cxn>
                <a:cxn ang="0">
                  <a:pos x="T2" y="T3"/>
                </a:cxn>
                <a:cxn ang="0">
                  <a:pos x="T4" y="T5"/>
                </a:cxn>
                <a:cxn ang="0">
                  <a:pos x="T6" y="T7"/>
                </a:cxn>
                <a:cxn ang="0">
                  <a:pos x="T8" y="T9"/>
                </a:cxn>
                <a:cxn ang="0">
                  <a:pos x="T10" y="T11"/>
                </a:cxn>
              </a:cxnLst>
              <a:rect l="0" t="0" r="r" b="b"/>
              <a:pathLst>
                <a:path w="54" h="2">
                  <a:moveTo>
                    <a:pt x="53" y="1"/>
                  </a:moveTo>
                  <a:lnTo>
                    <a:pt x="53" y="1"/>
                  </a:lnTo>
                  <a:lnTo>
                    <a:pt x="0" y="1"/>
                  </a:lnTo>
                  <a:lnTo>
                    <a:pt x="0" y="0"/>
                  </a:lnTo>
                  <a:lnTo>
                    <a:pt x="53" y="0"/>
                  </a:lnTo>
                  <a:lnTo>
                    <a:pt x="53" y="1"/>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 name="Freeform 308">
              <a:extLst>
                <a:ext uri="{FF2B5EF4-FFF2-40B4-BE49-F238E27FC236}">
                  <a16:creationId xmlns:a16="http://schemas.microsoft.com/office/drawing/2014/main" id="{49653B2A-0D93-4356-A64B-B637C5540801}"/>
                </a:ext>
              </a:extLst>
            </p:cNvPr>
            <p:cNvSpPr>
              <a:spLocks/>
            </p:cNvSpPr>
            <p:nvPr/>
          </p:nvSpPr>
          <p:spPr bwMode="auto">
            <a:xfrm>
              <a:off x="3302" y="2689"/>
              <a:ext cx="31" cy="41"/>
            </a:xfrm>
            <a:custGeom>
              <a:avLst/>
              <a:gdLst>
                <a:gd name="T0" fmla="*/ 30 w 31"/>
                <a:gd name="T1" fmla="*/ 0 h 39"/>
                <a:gd name="T2" fmla="*/ 30 w 31"/>
                <a:gd name="T3" fmla="*/ 0 h 39"/>
                <a:gd name="T4" fmla="*/ 29 w 31"/>
                <a:gd name="T5" fmla="*/ 7 h 39"/>
                <a:gd name="T6" fmla="*/ 27 w 31"/>
                <a:gd name="T7" fmla="*/ 15 h 39"/>
                <a:gd name="T8" fmla="*/ 25 w 31"/>
                <a:gd name="T9" fmla="*/ 21 h 39"/>
                <a:gd name="T10" fmla="*/ 22 w 31"/>
                <a:gd name="T11" fmla="*/ 27 h 39"/>
                <a:gd name="T12" fmla="*/ 17 w 31"/>
                <a:gd name="T13" fmla="*/ 31 h 39"/>
                <a:gd name="T14" fmla="*/ 12 w 31"/>
                <a:gd name="T15" fmla="*/ 35 h 39"/>
                <a:gd name="T16" fmla="*/ 7 w 31"/>
                <a:gd name="T17" fmla="*/ 37 h 39"/>
                <a:gd name="T18" fmla="*/ 0 w 31"/>
                <a:gd name="T19" fmla="*/ 38 h 39"/>
                <a:gd name="T20" fmla="*/ 0 w 31"/>
                <a:gd name="T21" fmla="*/ 32 h 39"/>
                <a:gd name="T22" fmla="*/ 5 w 31"/>
                <a:gd name="T23" fmla="*/ 31 h 39"/>
                <a:gd name="T24" fmla="*/ 10 w 31"/>
                <a:gd name="T25" fmla="*/ 30 h 39"/>
                <a:gd name="T26" fmla="*/ 14 w 31"/>
                <a:gd name="T27" fmla="*/ 27 h 39"/>
                <a:gd name="T28" fmla="*/ 18 w 31"/>
                <a:gd name="T29" fmla="*/ 23 h 39"/>
                <a:gd name="T30" fmla="*/ 20 w 31"/>
                <a:gd name="T31" fmla="*/ 18 h 39"/>
                <a:gd name="T32" fmla="*/ 22 w 31"/>
                <a:gd name="T33" fmla="*/ 13 h 39"/>
                <a:gd name="T34" fmla="*/ 24 w 31"/>
                <a:gd name="T35" fmla="*/ 7 h 39"/>
                <a:gd name="T36" fmla="*/ 25 w 31"/>
                <a:gd name="T37" fmla="*/ 0 h 39"/>
                <a:gd name="T38" fmla="*/ 30 w 31"/>
                <a:gd name="T3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39">
                  <a:moveTo>
                    <a:pt x="30" y="0"/>
                  </a:moveTo>
                  <a:lnTo>
                    <a:pt x="30" y="0"/>
                  </a:lnTo>
                  <a:lnTo>
                    <a:pt x="29" y="7"/>
                  </a:lnTo>
                  <a:lnTo>
                    <a:pt x="27" y="15"/>
                  </a:lnTo>
                  <a:lnTo>
                    <a:pt x="25" y="21"/>
                  </a:lnTo>
                  <a:lnTo>
                    <a:pt x="22" y="27"/>
                  </a:lnTo>
                  <a:lnTo>
                    <a:pt x="17" y="31"/>
                  </a:lnTo>
                  <a:lnTo>
                    <a:pt x="12" y="35"/>
                  </a:lnTo>
                  <a:lnTo>
                    <a:pt x="7" y="37"/>
                  </a:lnTo>
                  <a:lnTo>
                    <a:pt x="0" y="38"/>
                  </a:lnTo>
                  <a:lnTo>
                    <a:pt x="0" y="32"/>
                  </a:lnTo>
                  <a:lnTo>
                    <a:pt x="5" y="31"/>
                  </a:lnTo>
                  <a:lnTo>
                    <a:pt x="10" y="30"/>
                  </a:lnTo>
                  <a:lnTo>
                    <a:pt x="14" y="27"/>
                  </a:lnTo>
                  <a:lnTo>
                    <a:pt x="18" y="23"/>
                  </a:lnTo>
                  <a:lnTo>
                    <a:pt x="20" y="18"/>
                  </a:lnTo>
                  <a:lnTo>
                    <a:pt x="22" y="13"/>
                  </a:lnTo>
                  <a:lnTo>
                    <a:pt x="24" y="7"/>
                  </a:lnTo>
                  <a:lnTo>
                    <a:pt x="25" y="0"/>
                  </a:lnTo>
                  <a:lnTo>
                    <a:pt x="30"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1" name="Freeform 309">
              <a:extLst>
                <a:ext uri="{FF2B5EF4-FFF2-40B4-BE49-F238E27FC236}">
                  <a16:creationId xmlns:a16="http://schemas.microsoft.com/office/drawing/2014/main" id="{8C3F6232-0500-4951-A183-D3B12AA9CBD5}"/>
                </a:ext>
              </a:extLst>
            </p:cNvPr>
            <p:cNvSpPr>
              <a:spLocks/>
            </p:cNvSpPr>
            <p:nvPr/>
          </p:nvSpPr>
          <p:spPr bwMode="auto">
            <a:xfrm>
              <a:off x="3331" y="2668"/>
              <a:ext cx="2" cy="16"/>
            </a:xfrm>
            <a:custGeom>
              <a:avLst/>
              <a:gdLst>
                <a:gd name="T0" fmla="*/ 1 w 2"/>
                <a:gd name="T1" fmla="*/ 0 h 15"/>
                <a:gd name="T2" fmla="*/ 1 w 2"/>
                <a:gd name="T3" fmla="*/ 0 h 15"/>
                <a:gd name="T4" fmla="*/ 1 w 2"/>
                <a:gd name="T5" fmla="*/ 14 h 15"/>
                <a:gd name="T6" fmla="*/ 0 w 2"/>
                <a:gd name="T7" fmla="*/ 14 h 15"/>
                <a:gd name="T8" fmla="*/ 0 w 2"/>
                <a:gd name="T9" fmla="*/ 0 h 15"/>
                <a:gd name="T10" fmla="*/ 1 w 2"/>
                <a:gd name="T11" fmla="*/ 0 h 15"/>
              </a:gdLst>
              <a:ahLst/>
              <a:cxnLst>
                <a:cxn ang="0">
                  <a:pos x="T0" y="T1"/>
                </a:cxn>
                <a:cxn ang="0">
                  <a:pos x="T2" y="T3"/>
                </a:cxn>
                <a:cxn ang="0">
                  <a:pos x="T4" y="T5"/>
                </a:cxn>
                <a:cxn ang="0">
                  <a:pos x="T6" y="T7"/>
                </a:cxn>
                <a:cxn ang="0">
                  <a:pos x="T8" y="T9"/>
                </a:cxn>
                <a:cxn ang="0">
                  <a:pos x="T10" y="T11"/>
                </a:cxn>
              </a:cxnLst>
              <a:rect l="0" t="0" r="r" b="b"/>
              <a:pathLst>
                <a:path w="2" h="15">
                  <a:moveTo>
                    <a:pt x="1" y="0"/>
                  </a:moveTo>
                  <a:lnTo>
                    <a:pt x="1" y="0"/>
                  </a:lnTo>
                  <a:lnTo>
                    <a:pt x="1" y="14"/>
                  </a:lnTo>
                  <a:lnTo>
                    <a:pt x="0" y="14"/>
                  </a:lnTo>
                  <a:lnTo>
                    <a:pt x="0" y="0"/>
                  </a:lnTo>
                  <a:lnTo>
                    <a:pt x="1"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2" name="Freeform 310">
              <a:extLst>
                <a:ext uri="{FF2B5EF4-FFF2-40B4-BE49-F238E27FC236}">
                  <a16:creationId xmlns:a16="http://schemas.microsoft.com/office/drawing/2014/main" id="{AADB6A53-2741-4FB3-85F7-5521EF6623AC}"/>
                </a:ext>
              </a:extLst>
            </p:cNvPr>
            <p:cNvSpPr>
              <a:spLocks/>
            </p:cNvSpPr>
            <p:nvPr/>
          </p:nvSpPr>
          <p:spPr bwMode="auto">
            <a:xfrm>
              <a:off x="3301" y="2620"/>
              <a:ext cx="32" cy="45"/>
            </a:xfrm>
            <a:custGeom>
              <a:avLst/>
              <a:gdLst>
                <a:gd name="T0" fmla="*/ 2 w 32"/>
                <a:gd name="T1" fmla="*/ 0 h 41"/>
                <a:gd name="T2" fmla="*/ 2 w 32"/>
                <a:gd name="T3" fmla="*/ 0 h 41"/>
                <a:gd name="T4" fmla="*/ 7 w 32"/>
                <a:gd name="T5" fmla="*/ 2 h 41"/>
                <a:gd name="T6" fmla="*/ 13 w 32"/>
                <a:gd name="T7" fmla="*/ 5 h 41"/>
                <a:gd name="T8" fmla="*/ 17 w 32"/>
                <a:gd name="T9" fmla="*/ 8 h 41"/>
                <a:gd name="T10" fmla="*/ 22 w 32"/>
                <a:gd name="T11" fmla="*/ 13 h 41"/>
                <a:gd name="T12" fmla="*/ 26 w 32"/>
                <a:gd name="T13" fmla="*/ 18 h 41"/>
                <a:gd name="T14" fmla="*/ 28 w 32"/>
                <a:gd name="T15" fmla="*/ 25 h 41"/>
                <a:gd name="T16" fmla="*/ 30 w 32"/>
                <a:gd name="T17" fmla="*/ 32 h 41"/>
                <a:gd name="T18" fmla="*/ 31 w 32"/>
                <a:gd name="T19" fmla="*/ 40 h 41"/>
                <a:gd name="T20" fmla="*/ 26 w 32"/>
                <a:gd name="T21" fmla="*/ 40 h 41"/>
                <a:gd name="T22" fmla="*/ 25 w 32"/>
                <a:gd name="T23" fmla="*/ 33 h 41"/>
                <a:gd name="T24" fmla="*/ 23 w 32"/>
                <a:gd name="T25" fmla="*/ 28 h 41"/>
                <a:gd name="T26" fmla="*/ 21 w 32"/>
                <a:gd name="T27" fmla="*/ 22 h 41"/>
                <a:gd name="T28" fmla="*/ 18 w 32"/>
                <a:gd name="T29" fmla="*/ 18 h 41"/>
                <a:gd name="T30" fmla="*/ 15 w 32"/>
                <a:gd name="T31" fmla="*/ 13 h 41"/>
                <a:gd name="T32" fmla="*/ 10 w 32"/>
                <a:gd name="T33" fmla="*/ 10 h 41"/>
                <a:gd name="T34" fmla="*/ 5 w 32"/>
                <a:gd name="T35" fmla="*/ 8 h 41"/>
                <a:gd name="T36" fmla="*/ 0 w 32"/>
                <a:gd name="T37" fmla="*/ 6 h 41"/>
                <a:gd name="T38" fmla="*/ 2 w 32"/>
                <a:gd name="T3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41">
                  <a:moveTo>
                    <a:pt x="2" y="0"/>
                  </a:moveTo>
                  <a:lnTo>
                    <a:pt x="2" y="0"/>
                  </a:lnTo>
                  <a:lnTo>
                    <a:pt x="7" y="2"/>
                  </a:lnTo>
                  <a:lnTo>
                    <a:pt x="13" y="5"/>
                  </a:lnTo>
                  <a:lnTo>
                    <a:pt x="17" y="8"/>
                  </a:lnTo>
                  <a:lnTo>
                    <a:pt x="22" y="13"/>
                  </a:lnTo>
                  <a:lnTo>
                    <a:pt x="26" y="18"/>
                  </a:lnTo>
                  <a:lnTo>
                    <a:pt x="28" y="25"/>
                  </a:lnTo>
                  <a:lnTo>
                    <a:pt x="30" y="32"/>
                  </a:lnTo>
                  <a:lnTo>
                    <a:pt x="31" y="40"/>
                  </a:lnTo>
                  <a:lnTo>
                    <a:pt x="26" y="40"/>
                  </a:lnTo>
                  <a:lnTo>
                    <a:pt x="25" y="33"/>
                  </a:lnTo>
                  <a:lnTo>
                    <a:pt x="23" y="28"/>
                  </a:lnTo>
                  <a:lnTo>
                    <a:pt x="21" y="22"/>
                  </a:lnTo>
                  <a:lnTo>
                    <a:pt x="18" y="18"/>
                  </a:lnTo>
                  <a:lnTo>
                    <a:pt x="15" y="13"/>
                  </a:lnTo>
                  <a:lnTo>
                    <a:pt x="10" y="10"/>
                  </a:lnTo>
                  <a:lnTo>
                    <a:pt x="5" y="8"/>
                  </a:lnTo>
                  <a:lnTo>
                    <a:pt x="0" y="6"/>
                  </a:lnTo>
                  <a:lnTo>
                    <a:pt x="2"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3" name="Freeform 311">
              <a:extLst>
                <a:ext uri="{FF2B5EF4-FFF2-40B4-BE49-F238E27FC236}">
                  <a16:creationId xmlns:a16="http://schemas.microsoft.com/office/drawing/2014/main" id="{B4FC81E1-4465-43AB-9281-00CEFD282814}"/>
                </a:ext>
              </a:extLst>
            </p:cNvPr>
            <p:cNvSpPr>
              <a:spLocks/>
            </p:cNvSpPr>
            <p:nvPr/>
          </p:nvSpPr>
          <p:spPr bwMode="auto">
            <a:xfrm>
              <a:off x="3239" y="2624"/>
              <a:ext cx="90" cy="98"/>
            </a:xfrm>
            <a:custGeom>
              <a:avLst/>
              <a:gdLst>
                <a:gd name="T0" fmla="*/ 65 w 90"/>
                <a:gd name="T1" fmla="*/ 13 h 92"/>
                <a:gd name="T2" fmla="*/ 23 w 90"/>
                <a:gd name="T3" fmla="*/ 1 h 92"/>
                <a:gd name="T4" fmla="*/ 19 w 90"/>
                <a:gd name="T5" fmla="*/ 0 h 92"/>
                <a:gd name="T6" fmla="*/ 14 w 90"/>
                <a:gd name="T7" fmla="*/ 2 h 92"/>
                <a:gd name="T8" fmla="*/ 10 w 90"/>
                <a:gd name="T9" fmla="*/ 4 h 92"/>
                <a:gd name="T10" fmla="*/ 7 w 90"/>
                <a:gd name="T11" fmla="*/ 9 h 92"/>
                <a:gd name="T12" fmla="*/ 4 w 90"/>
                <a:gd name="T13" fmla="*/ 13 h 92"/>
                <a:gd name="T14" fmla="*/ 2 w 90"/>
                <a:gd name="T15" fmla="*/ 20 h 92"/>
                <a:gd name="T16" fmla="*/ 0 w 90"/>
                <a:gd name="T17" fmla="*/ 26 h 92"/>
                <a:gd name="T18" fmla="*/ 0 w 90"/>
                <a:gd name="T19" fmla="*/ 32 h 92"/>
                <a:gd name="T20" fmla="*/ 0 w 90"/>
                <a:gd name="T21" fmla="*/ 60 h 92"/>
                <a:gd name="T22" fmla="*/ 0 w 90"/>
                <a:gd name="T23" fmla="*/ 66 h 92"/>
                <a:gd name="T24" fmla="*/ 1 w 90"/>
                <a:gd name="T25" fmla="*/ 72 h 92"/>
                <a:gd name="T26" fmla="*/ 4 w 90"/>
                <a:gd name="T27" fmla="*/ 77 h 92"/>
                <a:gd name="T28" fmla="*/ 7 w 90"/>
                <a:gd name="T29" fmla="*/ 82 h 92"/>
                <a:gd name="T30" fmla="*/ 10 w 90"/>
                <a:gd name="T31" fmla="*/ 86 h 92"/>
                <a:gd name="T32" fmla="*/ 14 w 90"/>
                <a:gd name="T33" fmla="*/ 89 h 92"/>
                <a:gd name="T34" fmla="*/ 19 w 90"/>
                <a:gd name="T35" fmla="*/ 91 h 92"/>
                <a:gd name="T36" fmla="*/ 23 w 90"/>
                <a:gd name="T37" fmla="*/ 91 h 92"/>
                <a:gd name="T38" fmla="*/ 65 w 90"/>
                <a:gd name="T39" fmla="*/ 91 h 92"/>
                <a:gd name="T40" fmla="*/ 70 w 90"/>
                <a:gd name="T41" fmla="*/ 91 h 92"/>
                <a:gd name="T42" fmla="*/ 75 w 90"/>
                <a:gd name="T43" fmla="*/ 89 h 92"/>
                <a:gd name="T44" fmla="*/ 78 w 90"/>
                <a:gd name="T45" fmla="*/ 86 h 92"/>
                <a:gd name="T46" fmla="*/ 82 w 90"/>
                <a:gd name="T47" fmla="*/ 82 h 92"/>
                <a:gd name="T48" fmla="*/ 85 w 90"/>
                <a:gd name="T49" fmla="*/ 77 h 92"/>
                <a:gd name="T50" fmla="*/ 87 w 90"/>
                <a:gd name="T51" fmla="*/ 72 h 92"/>
                <a:gd name="T52" fmla="*/ 88 w 90"/>
                <a:gd name="T53" fmla="*/ 66 h 92"/>
                <a:gd name="T54" fmla="*/ 89 w 90"/>
                <a:gd name="T55" fmla="*/ 60 h 92"/>
                <a:gd name="T56" fmla="*/ 89 w 90"/>
                <a:gd name="T57" fmla="*/ 45 h 92"/>
                <a:gd name="T58" fmla="*/ 88 w 90"/>
                <a:gd name="T59" fmla="*/ 39 h 92"/>
                <a:gd name="T60" fmla="*/ 87 w 90"/>
                <a:gd name="T61" fmla="*/ 33 h 92"/>
                <a:gd name="T62" fmla="*/ 85 w 90"/>
                <a:gd name="T63" fmla="*/ 28 h 92"/>
                <a:gd name="T64" fmla="*/ 82 w 90"/>
                <a:gd name="T65" fmla="*/ 24 h 92"/>
                <a:gd name="T66" fmla="*/ 78 w 90"/>
                <a:gd name="T67" fmla="*/ 20 h 92"/>
                <a:gd name="T68" fmla="*/ 74 w 90"/>
                <a:gd name="T69" fmla="*/ 17 h 92"/>
                <a:gd name="T70" fmla="*/ 70 w 90"/>
                <a:gd name="T71" fmla="*/ 15 h 92"/>
                <a:gd name="T72" fmla="*/ 65 w 90"/>
                <a:gd name="T73" fmla="*/ 1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92">
                  <a:moveTo>
                    <a:pt x="65" y="13"/>
                  </a:moveTo>
                  <a:lnTo>
                    <a:pt x="23" y="1"/>
                  </a:lnTo>
                  <a:lnTo>
                    <a:pt x="19" y="0"/>
                  </a:lnTo>
                  <a:lnTo>
                    <a:pt x="14" y="2"/>
                  </a:lnTo>
                  <a:lnTo>
                    <a:pt x="10" y="4"/>
                  </a:lnTo>
                  <a:lnTo>
                    <a:pt x="7" y="9"/>
                  </a:lnTo>
                  <a:lnTo>
                    <a:pt x="4" y="13"/>
                  </a:lnTo>
                  <a:lnTo>
                    <a:pt x="2" y="20"/>
                  </a:lnTo>
                  <a:lnTo>
                    <a:pt x="0" y="26"/>
                  </a:lnTo>
                  <a:lnTo>
                    <a:pt x="0" y="32"/>
                  </a:lnTo>
                  <a:lnTo>
                    <a:pt x="0" y="60"/>
                  </a:lnTo>
                  <a:lnTo>
                    <a:pt x="0" y="66"/>
                  </a:lnTo>
                  <a:lnTo>
                    <a:pt x="1" y="72"/>
                  </a:lnTo>
                  <a:lnTo>
                    <a:pt x="4" y="77"/>
                  </a:lnTo>
                  <a:lnTo>
                    <a:pt x="7" y="82"/>
                  </a:lnTo>
                  <a:lnTo>
                    <a:pt x="10" y="86"/>
                  </a:lnTo>
                  <a:lnTo>
                    <a:pt x="14" y="89"/>
                  </a:lnTo>
                  <a:lnTo>
                    <a:pt x="19" y="91"/>
                  </a:lnTo>
                  <a:lnTo>
                    <a:pt x="23" y="91"/>
                  </a:lnTo>
                  <a:lnTo>
                    <a:pt x="65" y="91"/>
                  </a:lnTo>
                  <a:lnTo>
                    <a:pt x="70" y="91"/>
                  </a:lnTo>
                  <a:lnTo>
                    <a:pt x="75" y="89"/>
                  </a:lnTo>
                  <a:lnTo>
                    <a:pt x="78" y="86"/>
                  </a:lnTo>
                  <a:lnTo>
                    <a:pt x="82" y="82"/>
                  </a:lnTo>
                  <a:lnTo>
                    <a:pt x="85" y="77"/>
                  </a:lnTo>
                  <a:lnTo>
                    <a:pt x="87" y="72"/>
                  </a:lnTo>
                  <a:lnTo>
                    <a:pt x="88" y="66"/>
                  </a:lnTo>
                  <a:lnTo>
                    <a:pt x="89" y="60"/>
                  </a:lnTo>
                  <a:lnTo>
                    <a:pt x="89" y="45"/>
                  </a:lnTo>
                  <a:lnTo>
                    <a:pt x="88" y="39"/>
                  </a:lnTo>
                  <a:lnTo>
                    <a:pt x="87" y="33"/>
                  </a:lnTo>
                  <a:lnTo>
                    <a:pt x="85" y="28"/>
                  </a:lnTo>
                  <a:lnTo>
                    <a:pt x="82" y="24"/>
                  </a:lnTo>
                  <a:lnTo>
                    <a:pt x="78" y="20"/>
                  </a:lnTo>
                  <a:lnTo>
                    <a:pt x="74" y="17"/>
                  </a:lnTo>
                  <a:lnTo>
                    <a:pt x="70" y="15"/>
                  </a:lnTo>
                  <a:lnTo>
                    <a:pt x="65" y="13"/>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4" name="Freeform 312">
              <a:extLst>
                <a:ext uri="{FF2B5EF4-FFF2-40B4-BE49-F238E27FC236}">
                  <a16:creationId xmlns:a16="http://schemas.microsoft.com/office/drawing/2014/main" id="{80477576-128D-41CC-A712-DDF64F70B227}"/>
                </a:ext>
              </a:extLst>
            </p:cNvPr>
            <p:cNvSpPr>
              <a:spLocks/>
            </p:cNvSpPr>
            <p:nvPr/>
          </p:nvSpPr>
          <p:spPr bwMode="auto">
            <a:xfrm>
              <a:off x="3262" y="2620"/>
              <a:ext cx="43" cy="18"/>
            </a:xfrm>
            <a:custGeom>
              <a:avLst/>
              <a:gdLst>
                <a:gd name="T0" fmla="*/ 1 w 43"/>
                <a:gd name="T1" fmla="*/ 0 h 17"/>
                <a:gd name="T2" fmla="*/ 1 w 43"/>
                <a:gd name="T3" fmla="*/ 0 h 17"/>
                <a:gd name="T4" fmla="*/ 42 w 43"/>
                <a:gd name="T5" fmla="*/ 10 h 17"/>
                <a:gd name="T6" fmla="*/ 41 w 43"/>
                <a:gd name="T7" fmla="*/ 16 h 17"/>
                <a:gd name="T8" fmla="*/ 0 w 43"/>
                <a:gd name="T9" fmla="*/ 6 h 17"/>
                <a:gd name="T10" fmla="*/ 1 w 43"/>
                <a:gd name="T11" fmla="*/ 0 h 17"/>
              </a:gdLst>
              <a:ahLst/>
              <a:cxnLst>
                <a:cxn ang="0">
                  <a:pos x="T0" y="T1"/>
                </a:cxn>
                <a:cxn ang="0">
                  <a:pos x="T2" y="T3"/>
                </a:cxn>
                <a:cxn ang="0">
                  <a:pos x="T4" y="T5"/>
                </a:cxn>
                <a:cxn ang="0">
                  <a:pos x="T6" y="T7"/>
                </a:cxn>
                <a:cxn ang="0">
                  <a:pos x="T8" y="T9"/>
                </a:cxn>
                <a:cxn ang="0">
                  <a:pos x="T10" y="T11"/>
                </a:cxn>
              </a:cxnLst>
              <a:rect l="0" t="0" r="r" b="b"/>
              <a:pathLst>
                <a:path w="43" h="17">
                  <a:moveTo>
                    <a:pt x="1" y="0"/>
                  </a:moveTo>
                  <a:lnTo>
                    <a:pt x="1" y="0"/>
                  </a:lnTo>
                  <a:lnTo>
                    <a:pt x="42" y="10"/>
                  </a:lnTo>
                  <a:lnTo>
                    <a:pt x="41" y="16"/>
                  </a:lnTo>
                  <a:lnTo>
                    <a:pt x="0" y="6"/>
                  </a:lnTo>
                  <a:lnTo>
                    <a:pt x="1"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5" name="Freeform 313">
              <a:extLst>
                <a:ext uri="{FF2B5EF4-FFF2-40B4-BE49-F238E27FC236}">
                  <a16:creationId xmlns:a16="http://schemas.microsoft.com/office/drawing/2014/main" id="{FF6A3520-6067-463A-8BCB-1E37BCC38BAE}"/>
                </a:ext>
              </a:extLst>
            </p:cNvPr>
            <p:cNvSpPr>
              <a:spLocks/>
            </p:cNvSpPr>
            <p:nvPr/>
          </p:nvSpPr>
          <p:spPr bwMode="auto">
            <a:xfrm>
              <a:off x="3235" y="2620"/>
              <a:ext cx="26" cy="36"/>
            </a:xfrm>
            <a:custGeom>
              <a:avLst/>
              <a:gdLst>
                <a:gd name="T0" fmla="*/ 0 w 26"/>
                <a:gd name="T1" fmla="*/ 32 h 33"/>
                <a:gd name="T2" fmla="*/ 0 w 26"/>
                <a:gd name="T3" fmla="*/ 32 h 33"/>
                <a:gd name="T4" fmla="*/ 0 w 26"/>
                <a:gd name="T5" fmla="*/ 26 h 33"/>
                <a:gd name="T6" fmla="*/ 2 w 26"/>
                <a:gd name="T7" fmla="*/ 20 h 33"/>
                <a:gd name="T8" fmla="*/ 4 w 26"/>
                <a:gd name="T9" fmla="*/ 14 h 33"/>
                <a:gd name="T10" fmla="*/ 7 w 26"/>
                <a:gd name="T11" fmla="*/ 9 h 33"/>
                <a:gd name="T12" fmla="*/ 11 w 26"/>
                <a:gd name="T13" fmla="*/ 5 h 33"/>
                <a:gd name="T14" fmla="*/ 15 w 26"/>
                <a:gd name="T15" fmla="*/ 2 h 33"/>
                <a:gd name="T16" fmla="*/ 20 w 26"/>
                <a:gd name="T17" fmla="*/ 0 h 33"/>
                <a:gd name="T18" fmla="*/ 25 w 26"/>
                <a:gd name="T19" fmla="*/ 1 h 33"/>
                <a:gd name="T20" fmla="*/ 24 w 26"/>
                <a:gd name="T21" fmla="*/ 7 h 33"/>
                <a:gd name="T22" fmla="*/ 20 w 26"/>
                <a:gd name="T23" fmla="*/ 6 h 33"/>
                <a:gd name="T24" fmla="*/ 18 w 26"/>
                <a:gd name="T25" fmla="*/ 7 h 33"/>
                <a:gd name="T26" fmla="*/ 14 w 26"/>
                <a:gd name="T27" fmla="*/ 9 h 33"/>
                <a:gd name="T28" fmla="*/ 11 w 26"/>
                <a:gd name="T29" fmla="*/ 13 h 33"/>
                <a:gd name="T30" fmla="*/ 9 w 26"/>
                <a:gd name="T31" fmla="*/ 16 h 33"/>
                <a:gd name="T32" fmla="*/ 7 w 26"/>
                <a:gd name="T33" fmla="*/ 22 h 33"/>
                <a:gd name="T34" fmla="*/ 5 w 26"/>
                <a:gd name="T35" fmla="*/ 27 h 33"/>
                <a:gd name="T36" fmla="*/ 5 w 26"/>
                <a:gd name="T37" fmla="*/ 32 h 33"/>
                <a:gd name="T38" fmla="*/ 0 w 26"/>
                <a:gd name="T39"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 h="33">
                  <a:moveTo>
                    <a:pt x="0" y="32"/>
                  </a:moveTo>
                  <a:lnTo>
                    <a:pt x="0" y="32"/>
                  </a:lnTo>
                  <a:lnTo>
                    <a:pt x="0" y="26"/>
                  </a:lnTo>
                  <a:lnTo>
                    <a:pt x="2" y="20"/>
                  </a:lnTo>
                  <a:lnTo>
                    <a:pt x="4" y="14"/>
                  </a:lnTo>
                  <a:lnTo>
                    <a:pt x="7" y="9"/>
                  </a:lnTo>
                  <a:lnTo>
                    <a:pt x="11" y="5"/>
                  </a:lnTo>
                  <a:lnTo>
                    <a:pt x="15" y="2"/>
                  </a:lnTo>
                  <a:lnTo>
                    <a:pt x="20" y="0"/>
                  </a:lnTo>
                  <a:lnTo>
                    <a:pt x="25" y="1"/>
                  </a:lnTo>
                  <a:lnTo>
                    <a:pt x="24" y="7"/>
                  </a:lnTo>
                  <a:lnTo>
                    <a:pt x="20" y="6"/>
                  </a:lnTo>
                  <a:lnTo>
                    <a:pt x="18" y="7"/>
                  </a:lnTo>
                  <a:lnTo>
                    <a:pt x="14" y="9"/>
                  </a:lnTo>
                  <a:lnTo>
                    <a:pt x="11" y="13"/>
                  </a:lnTo>
                  <a:lnTo>
                    <a:pt x="9" y="16"/>
                  </a:lnTo>
                  <a:lnTo>
                    <a:pt x="7" y="22"/>
                  </a:lnTo>
                  <a:lnTo>
                    <a:pt x="5" y="27"/>
                  </a:lnTo>
                  <a:lnTo>
                    <a:pt x="5" y="32"/>
                  </a:lnTo>
                  <a:lnTo>
                    <a:pt x="0" y="32"/>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6" name="Freeform 314">
              <a:extLst>
                <a:ext uri="{FF2B5EF4-FFF2-40B4-BE49-F238E27FC236}">
                  <a16:creationId xmlns:a16="http://schemas.microsoft.com/office/drawing/2014/main" id="{D3905018-19CB-45A1-B383-977941CD7D6B}"/>
                </a:ext>
              </a:extLst>
            </p:cNvPr>
            <p:cNvSpPr>
              <a:spLocks/>
            </p:cNvSpPr>
            <p:nvPr/>
          </p:nvSpPr>
          <p:spPr bwMode="auto">
            <a:xfrm>
              <a:off x="3235" y="2660"/>
              <a:ext cx="3" cy="24"/>
            </a:xfrm>
            <a:custGeom>
              <a:avLst/>
              <a:gdLst>
                <a:gd name="T0" fmla="*/ 0 w 3"/>
                <a:gd name="T1" fmla="*/ 22 h 23"/>
                <a:gd name="T2" fmla="*/ 0 w 3"/>
                <a:gd name="T3" fmla="*/ 22 h 23"/>
                <a:gd name="T4" fmla="*/ 0 w 3"/>
                <a:gd name="T5" fmla="*/ 0 h 23"/>
                <a:gd name="T6" fmla="*/ 2 w 3"/>
                <a:gd name="T7" fmla="*/ 0 h 23"/>
                <a:gd name="T8" fmla="*/ 2 w 3"/>
                <a:gd name="T9" fmla="*/ 22 h 23"/>
                <a:gd name="T10" fmla="*/ 0 w 3"/>
                <a:gd name="T11" fmla="*/ 22 h 23"/>
              </a:gdLst>
              <a:ahLst/>
              <a:cxnLst>
                <a:cxn ang="0">
                  <a:pos x="T0" y="T1"/>
                </a:cxn>
                <a:cxn ang="0">
                  <a:pos x="T2" y="T3"/>
                </a:cxn>
                <a:cxn ang="0">
                  <a:pos x="T4" y="T5"/>
                </a:cxn>
                <a:cxn ang="0">
                  <a:pos x="T6" y="T7"/>
                </a:cxn>
                <a:cxn ang="0">
                  <a:pos x="T8" y="T9"/>
                </a:cxn>
                <a:cxn ang="0">
                  <a:pos x="T10" y="T11"/>
                </a:cxn>
              </a:cxnLst>
              <a:rect l="0" t="0" r="r" b="b"/>
              <a:pathLst>
                <a:path w="3" h="23">
                  <a:moveTo>
                    <a:pt x="0" y="22"/>
                  </a:moveTo>
                  <a:lnTo>
                    <a:pt x="0" y="22"/>
                  </a:lnTo>
                  <a:lnTo>
                    <a:pt x="0" y="0"/>
                  </a:lnTo>
                  <a:lnTo>
                    <a:pt x="2" y="0"/>
                  </a:lnTo>
                  <a:lnTo>
                    <a:pt x="2" y="22"/>
                  </a:lnTo>
                  <a:lnTo>
                    <a:pt x="0" y="22"/>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 name="Freeform 315">
              <a:extLst>
                <a:ext uri="{FF2B5EF4-FFF2-40B4-BE49-F238E27FC236}">
                  <a16:creationId xmlns:a16="http://schemas.microsoft.com/office/drawing/2014/main" id="{0954B0C1-E467-4AC8-9DF0-0D1A2CF88E9C}"/>
                </a:ext>
              </a:extLst>
            </p:cNvPr>
            <p:cNvSpPr>
              <a:spLocks/>
            </p:cNvSpPr>
            <p:nvPr/>
          </p:nvSpPr>
          <p:spPr bwMode="auto">
            <a:xfrm>
              <a:off x="3235" y="2690"/>
              <a:ext cx="25" cy="34"/>
            </a:xfrm>
            <a:custGeom>
              <a:avLst/>
              <a:gdLst>
                <a:gd name="T0" fmla="*/ 24 w 25"/>
                <a:gd name="T1" fmla="*/ 31 h 32"/>
                <a:gd name="T2" fmla="*/ 24 w 25"/>
                <a:gd name="T3" fmla="*/ 31 h 32"/>
                <a:gd name="T4" fmla="*/ 19 w 25"/>
                <a:gd name="T5" fmla="*/ 31 h 32"/>
                <a:gd name="T6" fmla="*/ 15 w 25"/>
                <a:gd name="T7" fmla="*/ 29 h 32"/>
                <a:gd name="T8" fmla="*/ 11 w 25"/>
                <a:gd name="T9" fmla="*/ 26 h 32"/>
                <a:gd name="T10" fmla="*/ 7 w 25"/>
                <a:gd name="T11" fmla="*/ 21 h 32"/>
                <a:gd name="T12" fmla="*/ 4 w 25"/>
                <a:gd name="T13" fmla="*/ 17 h 32"/>
                <a:gd name="T14" fmla="*/ 1 w 25"/>
                <a:gd name="T15" fmla="*/ 12 h 32"/>
                <a:gd name="T16" fmla="*/ 0 w 25"/>
                <a:gd name="T17" fmla="*/ 6 h 32"/>
                <a:gd name="T18" fmla="*/ 0 w 25"/>
                <a:gd name="T19" fmla="*/ 0 h 32"/>
                <a:gd name="T20" fmla="*/ 5 w 25"/>
                <a:gd name="T21" fmla="*/ 0 h 32"/>
                <a:gd name="T22" fmla="*/ 5 w 25"/>
                <a:gd name="T23" fmla="*/ 5 h 32"/>
                <a:gd name="T24" fmla="*/ 7 w 25"/>
                <a:gd name="T25" fmla="*/ 10 h 32"/>
                <a:gd name="T26" fmla="*/ 9 w 25"/>
                <a:gd name="T27" fmla="*/ 14 h 32"/>
                <a:gd name="T28" fmla="*/ 11 w 25"/>
                <a:gd name="T29" fmla="*/ 18 h 32"/>
                <a:gd name="T30" fmla="*/ 14 w 25"/>
                <a:gd name="T31" fmla="*/ 21 h 32"/>
                <a:gd name="T32" fmla="*/ 17 w 25"/>
                <a:gd name="T33" fmla="*/ 24 h 32"/>
                <a:gd name="T34" fmla="*/ 21 w 25"/>
                <a:gd name="T35" fmla="*/ 25 h 32"/>
                <a:gd name="T36" fmla="*/ 24 w 25"/>
                <a:gd name="T37" fmla="*/ 25 h 32"/>
                <a:gd name="T38" fmla="*/ 24 w 25"/>
                <a:gd name="T39"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32">
                  <a:moveTo>
                    <a:pt x="24" y="31"/>
                  </a:moveTo>
                  <a:lnTo>
                    <a:pt x="24" y="31"/>
                  </a:lnTo>
                  <a:lnTo>
                    <a:pt x="19" y="31"/>
                  </a:lnTo>
                  <a:lnTo>
                    <a:pt x="15" y="29"/>
                  </a:lnTo>
                  <a:lnTo>
                    <a:pt x="11" y="26"/>
                  </a:lnTo>
                  <a:lnTo>
                    <a:pt x="7" y="21"/>
                  </a:lnTo>
                  <a:lnTo>
                    <a:pt x="4" y="17"/>
                  </a:lnTo>
                  <a:lnTo>
                    <a:pt x="1" y="12"/>
                  </a:lnTo>
                  <a:lnTo>
                    <a:pt x="0" y="6"/>
                  </a:lnTo>
                  <a:lnTo>
                    <a:pt x="0" y="0"/>
                  </a:lnTo>
                  <a:lnTo>
                    <a:pt x="5" y="0"/>
                  </a:lnTo>
                  <a:lnTo>
                    <a:pt x="5" y="5"/>
                  </a:lnTo>
                  <a:lnTo>
                    <a:pt x="7" y="10"/>
                  </a:lnTo>
                  <a:lnTo>
                    <a:pt x="9" y="14"/>
                  </a:lnTo>
                  <a:lnTo>
                    <a:pt x="11" y="18"/>
                  </a:lnTo>
                  <a:lnTo>
                    <a:pt x="14" y="21"/>
                  </a:lnTo>
                  <a:lnTo>
                    <a:pt x="17" y="24"/>
                  </a:lnTo>
                  <a:lnTo>
                    <a:pt x="21" y="25"/>
                  </a:lnTo>
                  <a:lnTo>
                    <a:pt x="24" y="25"/>
                  </a:lnTo>
                  <a:lnTo>
                    <a:pt x="24" y="31"/>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8" name="Freeform 316">
              <a:extLst>
                <a:ext uri="{FF2B5EF4-FFF2-40B4-BE49-F238E27FC236}">
                  <a16:creationId xmlns:a16="http://schemas.microsoft.com/office/drawing/2014/main" id="{BF17E451-F2B2-498E-B815-32E554B5C53B}"/>
                </a:ext>
              </a:extLst>
            </p:cNvPr>
            <p:cNvSpPr>
              <a:spLocks/>
            </p:cNvSpPr>
            <p:nvPr/>
          </p:nvSpPr>
          <p:spPr bwMode="auto">
            <a:xfrm>
              <a:off x="3263" y="2722"/>
              <a:ext cx="41" cy="2"/>
            </a:xfrm>
            <a:custGeom>
              <a:avLst/>
              <a:gdLst>
                <a:gd name="T0" fmla="*/ 40 w 41"/>
                <a:gd name="T1" fmla="*/ 1 h 2"/>
                <a:gd name="T2" fmla="*/ 40 w 41"/>
                <a:gd name="T3" fmla="*/ 1 h 2"/>
                <a:gd name="T4" fmla="*/ 0 w 41"/>
                <a:gd name="T5" fmla="*/ 1 h 2"/>
                <a:gd name="T6" fmla="*/ 0 w 41"/>
                <a:gd name="T7" fmla="*/ 0 h 2"/>
                <a:gd name="T8" fmla="*/ 40 w 41"/>
                <a:gd name="T9" fmla="*/ 0 h 2"/>
                <a:gd name="T10" fmla="*/ 40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0" y="1"/>
                  </a:moveTo>
                  <a:lnTo>
                    <a:pt x="40" y="1"/>
                  </a:lnTo>
                  <a:lnTo>
                    <a:pt x="0" y="1"/>
                  </a:lnTo>
                  <a:lnTo>
                    <a:pt x="0" y="0"/>
                  </a:lnTo>
                  <a:lnTo>
                    <a:pt x="40" y="0"/>
                  </a:lnTo>
                  <a:lnTo>
                    <a:pt x="40" y="1"/>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9" name="Freeform 317">
              <a:extLst>
                <a:ext uri="{FF2B5EF4-FFF2-40B4-BE49-F238E27FC236}">
                  <a16:creationId xmlns:a16="http://schemas.microsoft.com/office/drawing/2014/main" id="{792895E3-6561-4A79-A252-A7108C947802}"/>
                </a:ext>
              </a:extLst>
            </p:cNvPr>
            <p:cNvSpPr>
              <a:spLocks/>
            </p:cNvSpPr>
            <p:nvPr/>
          </p:nvSpPr>
          <p:spPr bwMode="auto">
            <a:xfrm>
              <a:off x="3307" y="2690"/>
              <a:ext cx="25" cy="34"/>
            </a:xfrm>
            <a:custGeom>
              <a:avLst/>
              <a:gdLst>
                <a:gd name="T0" fmla="*/ 24 w 25"/>
                <a:gd name="T1" fmla="*/ 0 h 32"/>
                <a:gd name="T2" fmla="*/ 24 w 25"/>
                <a:gd name="T3" fmla="*/ 0 h 32"/>
                <a:gd name="T4" fmla="*/ 23 w 25"/>
                <a:gd name="T5" fmla="*/ 6 h 32"/>
                <a:gd name="T6" fmla="*/ 22 w 25"/>
                <a:gd name="T7" fmla="*/ 12 h 32"/>
                <a:gd name="T8" fmla="*/ 19 w 25"/>
                <a:gd name="T9" fmla="*/ 17 h 32"/>
                <a:gd name="T10" fmla="*/ 17 w 25"/>
                <a:gd name="T11" fmla="*/ 21 h 32"/>
                <a:gd name="T12" fmla="*/ 13 w 25"/>
                <a:gd name="T13" fmla="*/ 26 h 32"/>
                <a:gd name="T14" fmla="*/ 10 w 25"/>
                <a:gd name="T15" fmla="*/ 29 h 32"/>
                <a:gd name="T16" fmla="*/ 5 w 25"/>
                <a:gd name="T17" fmla="*/ 31 h 32"/>
                <a:gd name="T18" fmla="*/ 0 w 25"/>
                <a:gd name="T19" fmla="*/ 31 h 32"/>
                <a:gd name="T20" fmla="*/ 0 w 25"/>
                <a:gd name="T21" fmla="*/ 25 h 32"/>
                <a:gd name="T22" fmla="*/ 3 w 25"/>
                <a:gd name="T23" fmla="*/ 25 h 32"/>
                <a:gd name="T24" fmla="*/ 7 w 25"/>
                <a:gd name="T25" fmla="*/ 24 h 32"/>
                <a:gd name="T26" fmla="*/ 10 w 25"/>
                <a:gd name="T27" fmla="*/ 21 h 32"/>
                <a:gd name="T28" fmla="*/ 13 w 25"/>
                <a:gd name="T29" fmla="*/ 18 h 32"/>
                <a:gd name="T30" fmla="*/ 15 w 25"/>
                <a:gd name="T31" fmla="*/ 14 h 32"/>
                <a:gd name="T32" fmla="*/ 17 w 25"/>
                <a:gd name="T33" fmla="*/ 10 h 32"/>
                <a:gd name="T34" fmla="*/ 18 w 25"/>
                <a:gd name="T35" fmla="*/ 5 h 32"/>
                <a:gd name="T36" fmla="*/ 19 w 25"/>
                <a:gd name="T37" fmla="*/ 0 h 32"/>
                <a:gd name="T38" fmla="*/ 24 w 25"/>
                <a:gd name="T3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32">
                  <a:moveTo>
                    <a:pt x="24" y="0"/>
                  </a:moveTo>
                  <a:lnTo>
                    <a:pt x="24" y="0"/>
                  </a:lnTo>
                  <a:lnTo>
                    <a:pt x="23" y="6"/>
                  </a:lnTo>
                  <a:lnTo>
                    <a:pt x="22" y="12"/>
                  </a:lnTo>
                  <a:lnTo>
                    <a:pt x="19" y="17"/>
                  </a:lnTo>
                  <a:lnTo>
                    <a:pt x="17" y="21"/>
                  </a:lnTo>
                  <a:lnTo>
                    <a:pt x="13" y="26"/>
                  </a:lnTo>
                  <a:lnTo>
                    <a:pt x="10" y="29"/>
                  </a:lnTo>
                  <a:lnTo>
                    <a:pt x="5" y="31"/>
                  </a:lnTo>
                  <a:lnTo>
                    <a:pt x="0" y="31"/>
                  </a:lnTo>
                  <a:lnTo>
                    <a:pt x="0" y="25"/>
                  </a:lnTo>
                  <a:lnTo>
                    <a:pt x="3" y="25"/>
                  </a:lnTo>
                  <a:lnTo>
                    <a:pt x="7" y="24"/>
                  </a:lnTo>
                  <a:lnTo>
                    <a:pt x="10" y="21"/>
                  </a:lnTo>
                  <a:lnTo>
                    <a:pt x="13" y="18"/>
                  </a:lnTo>
                  <a:lnTo>
                    <a:pt x="15" y="14"/>
                  </a:lnTo>
                  <a:lnTo>
                    <a:pt x="17" y="10"/>
                  </a:lnTo>
                  <a:lnTo>
                    <a:pt x="18" y="5"/>
                  </a:lnTo>
                  <a:lnTo>
                    <a:pt x="19" y="0"/>
                  </a:lnTo>
                  <a:lnTo>
                    <a:pt x="24"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 name="Freeform 318">
              <a:extLst>
                <a:ext uri="{FF2B5EF4-FFF2-40B4-BE49-F238E27FC236}">
                  <a16:creationId xmlns:a16="http://schemas.microsoft.com/office/drawing/2014/main" id="{58A498C4-7EA6-4AE7-9A86-981D3CD8D210}"/>
                </a:ext>
              </a:extLst>
            </p:cNvPr>
            <p:cNvSpPr>
              <a:spLocks/>
            </p:cNvSpPr>
            <p:nvPr/>
          </p:nvSpPr>
          <p:spPr bwMode="auto">
            <a:xfrm>
              <a:off x="3330" y="2674"/>
              <a:ext cx="2" cy="10"/>
            </a:xfrm>
            <a:custGeom>
              <a:avLst/>
              <a:gdLst>
                <a:gd name="T0" fmla="*/ 1 w 2"/>
                <a:gd name="T1" fmla="*/ 0 h 10"/>
                <a:gd name="T2" fmla="*/ 1 w 2"/>
                <a:gd name="T3" fmla="*/ 0 h 10"/>
                <a:gd name="T4" fmla="*/ 1 w 2"/>
                <a:gd name="T5" fmla="*/ 9 h 10"/>
                <a:gd name="T6" fmla="*/ 0 w 2"/>
                <a:gd name="T7" fmla="*/ 9 h 10"/>
                <a:gd name="T8" fmla="*/ 0 w 2"/>
                <a:gd name="T9" fmla="*/ 0 h 10"/>
                <a:gd name="T10" fmla="*/ 1 w 2"/>
                <a:gd name="T11" fmla="*/ 0 h 10"/>
              </a:gdLst>
              <a:ahLst/>
              <a:cxnLst>
                <a:cxn ang="0">
                  <a:pos x="T0" y="T1"/>
                </a:cxn>
                <a:cxn ang="0">
                  <a:pos x="T2" y="T3"/>
                </a:cxn>
                <a:cxn ang="0">
                  <a:pos x="T4" y="T5"/>
                </a:cxn>
                <a:cxn ang="0">
                  <a:pos x="T6" y="T7"/>
                </a:cxn>
                <a:cxn ang="0">
                  <a:pos x="T8" y="T9"/>
                </a:cxn>
                <a:cxn ang="0">
                  <a:pos x="T10" y="T11"/>
                </a:cxn>
              </a:cxnLst>
              <a:rect l="0" t="0" r="r" b="b"/>
              <a:pathLst>
                <a:path w="2" h="10">
                  <a:moveTo>
                    <a:pt x="1" y="0"/>
                  </a:moveTo>
                  <a:lnTo>
                    <a:pt x="1" y="0"/>
                  </a:lnTo>
                  <a:lnTo>
                    <a:pt x="1" y="9"/>
                  </a:lnTo>
                  <a:lnTo>
                    <a:pt x="0" y="9"/>
                  </a:lnTo>
                  <a:lnTo>
                    <a:pt x="0" y="0"/>
                  </a:lnTo>
                  <a:lnTo>
                    <a:pt x="1"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1" name="Freeform 319">
              <a:extLst>
                <a:ext uri="{FF2B5EF4-FFF2-40B4-BE49-F238E27FC236}">
                  <a16:creationId xmlns:a16="http://schemas.microsoft.com/office/drawing/2014/main" id="{B8F923F2-0A52-43C5-9986-A96F8C5B731B}"/>
                </a:ext>
              </a:extLst>
            </p:cNvPr>
            <p:cNvSpPr>
              <a:spLocks/>
            </p:cNvSpPr>
            <p:nvPr/>
          </p:nvSpPr>
          <p:spPr bwMode="auto">
            <a:xfrm>
              <a:off x="3307" y="2634"/>
              <a:ext cx="25" cy="33"/>
            </a:xfrm>
            <a:custGeom>
              <a:avLst/>
              <a:gdLst>
                <a:gd name="T0" fmla="*/ 1 w 25"/>
                <a:gd name="T1" fmla="*/ 0 h 31"/>
                <a:gd name="T2" fmla="*/ 1 w 25"/>
                <a:gd name="T3" fmla="*/ 0 h 31"/>
                <a:gd name="T4" fmla="*/ 6 w 25"/>
                <a:gd name="T5" fmla="*/ 1 h 31"/>
                <a:gd name="T6" fmla="*/ 10 w 25"/>
                <a:gd name="T7" fmla="*/ 4 h 31"/>
                <a:gd name="T8" fmla="*/ 13 w 25"/>
                <a:gd name="T9" fmla="*/ 7 h 31"/>
                <a:gd name="T10" fmla="*/ 17 w 25"/>
                <a:gd name="T11" fmla="*/ 10 h 31"/>
                <a:gd name="T12" fmla="*/ 20 w 25"/>
                <a:gd name="T13" fmla="*/ 14 h 31"/>
                <a:gd name="T14" fmla="*/ 22 w 25"/>
                <a:gd name="T15" fmla="*/ 19 h 31"/>
                <a:gd name="T16" fmla="*/ 23 w 25"/>
                <a:gd name="T17" fmla="*/ 24 h 31"/>
                <a:gd name="T18" fmla="*/ 24 w 25"/>
                <a:gd name="T19" fmla="*/ 30 h 31"/>
                <a:gd name="T20" fmla="*/ 19 w 25"/>
                <a:gd name="T21" fmla="*/ 30 h 31"/>
                <a:gd name="T22" fmla="*/ 18 w 25"/>
                <a:gd name="T23" fmla="*/ 26 h 31"/>
                <a:gd name="T24" fmla="*/ 17 w 25"/>
                <a:gd name="T25" fmla="*/ 21 h 31"/>
                <a:gd name="T26" fmla="*/ 15 w 25"/>
                <a:gd name="T27" fmla="*/ 17 h 31"/>
                <a:gd name="T28" fmla="*/ 13 w 25"/>
                <a:gd name="T29" fmla="*/ 14 h 31"/>
                <a:gd name="T30" fmla="*/ 11 w 25"/>
                <a:gd name="T31" fmla="*/ 11 h 31"/>
                <a:gd name="T32" fmla="*/ 7 w 25"/>
                <a:gd name="T33" fmla="*/ 9 h 31"/>
                <a:gd name="T34" fmla="*/ 4 w 25"/>
                <a:gd name="T35" fmla="*/ 7 h 31"/>
                <a:gd name="T36" fmla="*/ 0 w 25"/>
                <a:gd name="T37" fmla="*/ 6 h 31"/>
                <a:gd name="T38" fmla="*/ 1 w 25"/>
                <a:gd name="T3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31">
                  <a:moveTo>
                    <a:pt x="1" y="0"/>
                  </a:moveTo>
                  <a:lnTo>
                    <a:pt x="1" y="0"/>
                  </a:lnTo>
                  <a:lnTo>
                    <a:pt x="6" y="1"/>
                  </a:lnTo>
                  <a:lnTo>
                    <a:pt x="10" y="4"/>
                  </a:lnTo>
                  <a:lnTo>
                    <a:pt x="13" y="7"/>
                  </a:lnTo>
                  <a:lnTo>
                    <a:pt x="17" y="10"/>
                  </a:lnTo>
                  <a:lnTo>
                    <a:pt x="20" y="14"/>
                  </a:lnTo>
                  <a:lnTo>
                    <a:pt x="22" y="19"/>
                  </a:lnTo>
                  <a:lnTo>
                    <a:pt x="23" y="24"/>
                  </a:lnTo>
                  <a:lnTo>
                    <a:pt x="24" y="30"/>
                  </a:lnTo>
                  <a:lnTo>
                    <a:pt x="19" y="30"/>
                  </a:lnTo>
                  <a:lnTo>
                    <a:pt x="18" y="26"/>
                  </a:lnTo>
                  <a:lnTo>
                    <a:pt x="17" y="21"/>
                  </a:lnTo>
                  <a:lnTo>
                    <a:pt x="15" y="17"/>
                  </a:lnTo>
                  <a:lnTo>
                    <a:pt x="13" y="14"/>
                  </a:lnTo>
                  <a:lnTo>
                    <a:pt x="11" y="11"/>
                  </a:lnTo>
                  <a:lnTo>
                    <a:pt x="7" y="9"/>
                  </a:lnTo>
                  <a:lnTo>
                    <a:pt x="4" y="7"/>
                  </a:lnTo>
                  <a:lnTo>
                    <a:pt x="0" y="6"/>
                  </a:lnTo>
                  <a:lnTo>
                    <a:pt x="1"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2" name="Freeform 320">
              <a:extLst>
                <a:ext uri="{FF2B5EF4-FFF2-40B4-BE49-F238E27FC236}">
                  <a16:creationId xmlns:a16="http://schemas.microsoft.com/office/drawing/2014/main" id="{952810A7-B3AE-491F-8E66-CF23B789FD7B}"/>
                </a:ext>
              </a:extLst>
            </p:cNvPr>
            <p:cNvSpPr>
              <a:spLocks/>
            </p:cNvSpPr>
            <p:nvPr/>
          </p:nvSpPr>
          <p:spPr bwMode="auto">
            <a:xfrm>
              <a:off x="3574" y="2843"/>
              <a:ext cx="445" cy="534"/>
            </a:xfrm>
            <a:custGeom>
              <a:avLst/>
              <a:gdLst>
                <a:gd name="T0" fmla="*/ 199 w 445"/>
                <a:gd name="T1" fmla="*/ 2 h 500"/>
                <a:gd name="T2" fmla="*/ 156 w 445"/>
                <a:gd name="T3" fmla="*/ 11 h 500"/>
                <a:gd name="T4" fmla="*/ 116 w 445"/>
                <a:gd name="T5" fmla="*/ 30 h 500"/>
                <a:gd name="T6" fmla="*/ 81 w 445"/>
                <a:gd name="T7" fmla="*/ 57 h 500"/>
                <a:gd name="T8" fmla="*/ 51 w 445"/>
                <a:gd name="T9" fmla="*/ 91 h 500"/>
                <a:gd name="T10" fmla="*/ 27 w 445"/>
                <a:gd name="T11" fmla="*/ 131 h 500"/>
                <a:gd name="T12" fmla="*/ 10 w 445"/>
                <a:gd name="T13" fmla="*/ 175 h 500"/>
                <a:gd name="T14" fmla="*/ 1 w 445"/>
                <a:gd name="T15" fmla="*/ 223 h 500"/>
                <a:gd name="T16" fmla="*/ 1 w 445"/>
                <a:gd name="T17" fmla="*/ 275 h 500"/>
                <a:gd name="T18" fmla="*/ 10 w 445"/>
                <a:gd name="T19" fmla="*/ 324 h 500"/>
                <a:gd name="T20" fmla="*/ 27 w 445"/>
                <a:gd name="T21" fmla="*/ 368 h 500"/>
                <a:gd name="T22" fmla="*/ 51 w 445"/>
                <a:gd name="T23" fmla="*/ 408 h 500"/>
                <a:gd name="T24" fmla="*/ 81 w 445"/>
                <a:gd name="T25" fmla="*/ 442 h 500"/>
                <a:gd name="T26" fmla="*/ 116 w 445"/>
                <a:gd name="T27" fmla="*/ 469 h 500"/>
                <a:gd name="T28" fmla="*/ 156 w 445"/>
                <a:gd name="T29" fmla="*/ 488 h 500"/>
                <a:gd name="T30" fmla="*/ 199 w 445"/>
                <a:gd name="T31" fmla="*/ 497 h 500"/>
                <a:gd name="T32" fmla="*/ 244 w 445"/>
                <a:gd name="T33" fmla="*/ 497 h 500"/>
                <a:gd name="T34" fmla="*/ 288 w 445"/>
                <a:gd name="T35" fmla="*/ 488 h 500"/>
                <a:gd name="T36" fmla="*/ 327 w 445"/>
                <a:gd name="T37" fmla="*/ 469 h 500"/>
                <a:gd name="T38" fmla="*/ 363 w 445"/>
                <a:gd name="T39" fmla="*/ 442 h 500"/>
                <a:gd name="T40" fmla="*/ 393 w 445"/>
                <a:gd name="T41" fmla="*/ 408 h 500"/>
                <a:gd name="T42" fmla="*/ 417 w 445"/>
                <a:gd name="T43" fmla="*/ 368 h 500"/>
                <a:gd name="T44" fmla="*/ 433 w 445"/>
                <a:gd name="T45" fmla="*/ 324 h 500"/>
                <a:gd name="T46" fmla="*/ 442 w 445"/>
                <a:gd name="T47" fmla="*/ 275 h 500"/>
                <a:gd name="T48" fmla="*/ 442 w 445"/>
                <a:gd name="T49" fmla="*/ 223 h 500"/>
                <a:gd name="T50" fmla="*/ 433 w 445"/>
                <a:gd name="T51" fmla="*/ 175 h 500"/>
                <a:gd name="T52" fmla="*/ 417 w 445"/>
                <a:gd name="T53" fmla="*/ 131 h 500"/>
                <a:gd name="T54" fmla="*/ 393 w 445"/>
                <a:gd name="T55" fmla="*/ 91 h 500"/>
                <a:gd name="T56" fmla="*/ 363 w 445"/>
                <a:gd name="T57" fmla="*/ 57 h 500"/>
                <a:gd name="T58" fmla="*/ 327 w 445"/>
                <a:gd name="T59" fmla="*/ 30 h 500"/>
                <a:gd name="T60" fmla="*/ 288 w 445"/>
                <a:gd name="T61" fmla="*/ 11 h 500"/>
                <a:gd name="T62" fmla="*/ 244 w 445"/>
                <a:gd name="T63" fmla="*/ 2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5" h="500">
                  <a:moveTo>
                    <a:pt x="222" y="0"/>
                  </a:moveTo>
                  <a:lnTo>
                    <a:pt x="199" y="2"/>
                  </a:lnTo>
                  <a:lnTo>
                    <a:pt x="177" y="5"/>
                  </a:lnTo>
                  <a:lnTo>
                    <a:pt x="156" y="11"/>
                  </a:lnTo>
                  <a:lnTo>
                    <a:pt x="136" y="20"/>
                  </a:lnTo>
                  <a:lnTo>
                    <a:pt x="116" y="30"/>
                  </a:lnTo>
                  <a:lnTo>
                    <a:pt x="97" y="43"/>
                  </a:lnTo>
                  <a:lnTo>
                    <a:pt x="81" y="57"/>
                  </a:lnTo>
                  <a:lnTo>
                    <a:pt x="65" y="73"/>
                  </a:lnTo>
                  <a:lnTo>
                    <a:pt x="51" y="91"/>
                  </a:lnTo>
                  <a:lnTo>
                    <a:pt x="38" y="110"/>
                  </a:lnTo>
                  <a:lnTo>
                    <a:pt x="27" y="131"/>
                  </a:lnTo>
                  <a:lnTo>
                    <a:pt x="18" y="152"/>
                  </a:lnTo>
                  <a:lnTo>
                    <a:pt x="10" y="175"/>
                  </a:lnTo>
                  <a:lnTo>
                    <a:pt x="4" y="199"/>
                  </a:lnTo>
                  <a:lnTo>
                    <a:pt x="1" y="223"/>
                  </a:lnTo>
                  <a:lnTo>
                    <a:pt x="0" y="249"/>
                  </a:lnTo>
                  <a:lnTo>
                    <a:pt x="1" y="275"/>
                  </a:lnTo>
                  <a:lnTo>
                    <a:pt x="4" y="300"/>
                  </a:lnTo>
                  <a:lnTo>
                    <a:pt x="10" y="324"/>
                  </a:lnTo>
                  <a:lnTo>
                    <a:pt x="18" y="347"/>
                  </a:lnTo>
                  <a:lnTo>
                    <a:pt x="27" y="368"/>
                  </a:lnTo>
                  <a:lnTo>
                    <a:pt x="38" y="389"/>
                  </a:lnTo>
                  <a:lnTo>
                    <a:pt x="51" y="408"/>
                  </a:lnTo>
                  <a:lnTo>
                    <a:pt x="65" y="426"/>
                  </a:lnTo>
                  <a:lnTo>
                    <a:pt x="81" y="442"/>
                  </a:lnTo>
                  <a:lnTo>
                    <a:pt x="97" y="456"/>
                  </a:lnTo>
                  <a:lnTo>
                    <a:pt x="116" y="469"/>
                  </a:lnTo>
                  <a:lnTo>
                    <a:pt x="136" y="479"/>
                  </a:lnTo>
                  <a:lnTo>
                    <a:pt x="156" y="488"/>
                  </a:lnTo>
                  <a:lnTo>
                    <a:pt x="177" y="494"/>
                  </a:lnTo>
                  <a:lnTo>
                    <a:pt x="199" y="497"/>
                  </a:lnTo>
                  <a:lnTo>
                    <a:pt x="222" y="499"/>
                  </a:lnTo>
                  <a:lnTo>
                    <a:pt x="244" y="497"/>
                  </a:lnTo>
                  <a:lnTo>
                    <a:pt x="267" y="494"/>
                  </a:lnTo>
                  <a:lnTo>
                    <a:pt x="288" y="488"/>
                  </a:lnTo>
                  <a:lnTo>
                    <a:pt x="308" y="479"/>
                  </a:lnTo>
                  <a:lnTo>
                    <a:pt x="327" y="469"/>
                  </a:lnTo>
                  <a:lnTo>
                    <a:pt x="346" y="456"/>
                  </a:lnTo>
                  <a:lnTo>
                    <a:pt x="363" y="442"/>
                  </a:lnTo>
                  <a:lnTo>
                    <a:pt x="379" y="426"/>
                  </a:lnTo>
                  <a:lnTo>
                    <a:pt x="393" y="408"/>
                  </a:lnTo>
                  <a:lnTo>
                    <a:pt x="405" y="389"/>
                  </a:lnTo>
                  <a:lnTo>
                    <a:pt x="417" y="368"/>
                  </a:lnTo>
                  <a:lnTo>
                    <a:pt x="426" y="347"/>
                  </a:lnTo>
                  <a:lnTo>
                    <a:pt x="433" y="324"/>
                  </a:lnTo>
                  <a:lnTo>
                    <a:pt x="439" y="300"/>
                  </a:lnTo>
                  <a:lnTo>
                    <a:pt x="442" y="275"/>
                  </a:lnTo>
                  <a:lnTo>
                    <a:pt x="444" y="249"/>
                  </a:lnTo>
                  <a:lnTo>
                    <a:pt x="442" y="223"/>
                  </a:lnTo>
                  <a:lnTo>
                    <a:pt x="439" y="199"/>
                  </a:lnTo>
                  <a:lnTo>
                    <a:pt x="433" y="175"/>
                  </a:lnTo>
                  <a:lnTo>
                    <a:pt x="426" y="152"/>
                  </a:lnTo>
                  <a:lnTo>
                    <a:pt x="417" y="131"/>
                  </a:lnTo>
                  <a:lnTo>
                    <a:pt x="405" y="110"/>
                  </a:lnTo>
                  <a:lnTo>
                    <a:pt x="393" y="91"/>
                  </a:lnTo>
                  <a:lnTo>
                    <a:pt x="379" y="73"/>
                  </a:lnTo>
                  <a:lnTo>
                    <a:pt x="363" y="57"/>
                  </a:lnTo>
                  <a:lnTo>
                    <a:pt x="346" y="43"/>
                  </a:lnTo>
                  <a:lnTo>
                    <a:pt x="327" y="30"/>
                  </a:lnTo>
                  <a:lnTo>
                    <a:pt x="308" y="20"/>
                  </a:lnTo>
                  <a:lnTo>
                    <a:pt x="288" y="11"/>
                  </a:lnTo>
                  <a:lnTo>
                    <a:pt x="267" y="5"/>
                  </a:lnTo>
                  <a:lnTo>
                    <a:pt x="244" y="2"/>
                  </a:lnTo>
                  <a:lnTo>
                    <a:pt x="222"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3" name="Freeform 321">
              <a:extLst>
                <a:ext uri="{FF2B5EF4-FFF2-40B4-BE49-F238E27FC236}">
                  <a16:creationId xmlns:a16="http://schemas.microsoft.com/office/drawing/2014/main" id="{C89F58FE-F722-4850-9F02-11AE57DBB8BB}"/>
                </a:ext>
              </a:extLst>
            </p:cNvPr>
            <p:cNvSpPr>
              <a:spLocks/>
            </p:cNvSpPr>
            <p:nvPr/>
          </p:nvSpPr>
          <p:spPr bwMode="auto">
            <a:xfrm>
              <a:off x="3570" y="2838"/>
              <a:ext cx="225" cy="269"/>
            </a:xfrm>
            <a:custGeom>
              <a:avLst/>
              <a:gdLst>
                <a:gd name="T0" fmla="*/ 0 w 225"/>
                <a:gd name="T1" fmla="*/ 251 h 252"/>
                <a:gd name="T2" fmla="*/ 0 w 225"/>
                <a:gd name="T3" fmla="*/ 251 h 252"/>
                <a:gd name="T4" fmla="*/ 2 w 225"/>
                <a:gd name="T5" fmla="*/ 225 h 252"/>
                <a:gd name="T6" fmla="*/ 5 w 225"/>
                <a:gd name="T7" fmla="*/ 201 h 252"/>
                <a:gd name="T8" fmla="*/ 11 w 225"/>
                <a:gd name="T9" fmla="*/ 177 h 252"/>
                <a:gd name="T10" fmla="*/ 18 w 225"/>
                <a:gd name="T11" fmla="*/ 154 h 252"/>
                <a:gd name="T12" fmla="*/ 27 w 225"/>
                <a:gd name="T13" fmla="*/ 131 h 252"/>
                <a:gd name="T14" fmla="*/ 39 w 225"/>
                <a:gd name="T15" fmla="*/ 111 h 252"/>
                <a:gd name="T16" fmla="*/ 52 w 225"/>
                <a:gd name="T17" fmla="*/ 91 h 252"/>
                <a:gd name="T18" fmla="*/ 66 w 225"/>
                <a:gd name="T19" fmla="*/ 73 h 252"/>
                <a:gd name="T20" fmla="*/ 82 w 225"/>
                <a:gd name="T21" fmla="*/ 58 h 252"/>
                <a:gd name="T22" fmla="*/ 99 w 225"/>
                <a:gd name="T23" fmla="*/ 43 h 252"/>
                <a:gd name="T24" fmla="*/ 118 w 225"/>
                <a:gd name="T25" fmla="*/ 30 h 252"/>
                <a:gd name="T26" fmla="*/ 137 w 225"/>
                <a:gd name="T27" fmla="*/ 20 h 252"/>
                <a:gd name="T28" fmla="*/ 158 w 225"/>
                <a:gd name="T29" fmla="*/ 11 h 252"/>
                <a:gd name="T30" fmla="*/ 179 w 225"/>
                <a:gd name="T31" fmla="*/ 5 h 252"/>
                <a:gd name="T32" fmla="*/ 201 w 225"/>
                <a:gd name="T33" fmla="*/ 2 h 252"/>
                <a:gd name="T34" fmla="*/ 224 w 225"/>
                <a:gd name="T35" fmla="*/ 0 h 252"/>
                <a:gd name="T36" fmla="*/ 224 w 225"/>
                <a:gd name="T37" fmla="*/ 5 h 252"/>
                <a:gd name="T38" fmla="*/ 202 w 225"/>
                <a:gd name="T39" fmla="*/ 7 h 252"/>
                <a:gd name="T40" fmla="*/ 180 w 225"/>
                <a:gd name="T41" fmla="*/ 10 h 252"/>
                <a:gd name="T42" fmla="*/ 159 w 225"/>
                <a:gd name="T43" fmla="*/ 16 h 252"/>
                <a:gd name="T44" fmla="*/ 139 w 225"/>
                <a:gd name="T45" fmla="*/ 25 h 252"/>
                <a:gd name="T46" fmla="*/ 120 w 225"/>
                <a:gd name="T47" fmla="*/ 35 h 252"/>
                <a:gd name="T48" fmla="*/ 102 w 225"/>
                <a:gd name="T49" fmla="*/ 48 h 252"/>
                <a:gd name="T50" fmla="*/ 84 w 225"/>
                <a:gd name="T51" fmla="*/ 61 h 252"/>
                <a:gd name="T52" fmla="*/ 69 w 225"/>
                <a:gd name="T53" fmla="*/ 78 h 252"/>
                <a:gd name="T54" fmla="*/ 55 w 225"/>
                <a:gd name="T55" fmla="*/ 95 h 252"/>
                <a:gd name="T56" fmla="*/ 43 w 225"/>
                <a:gd name="T57" fmla="*/ 114 h 252"/>
                <a:gd name="T58" fmla="*/ 32 w 225"/>
                <a:gd name="T59" fmla="*/ 134 h 252"/>
                <a:gd name="T60" fmla="*/ 23 w 225"/>
                <a:gd name="T61" fmla="*/ 155 h 252"/>
                <a:gd name="T62" fmla="*/ 15 w 225"/>
                <a:gd name="T63" fmla="*/ 178 h 252"/>
                <a:gd name="T64" fmla="*/ 9 w 225"/>
                <a:gd name="T65" fmla="*/ 201 h 252"/>
                <a:gd name="T66" fmla="*/ 6 w 225"/>
                <a:gd name="T67" fmla="*/ 226 h 252"/>
                <a:gd name="T68" fmla="*/ 5 w 225"/>
                <a:gd name="T69" fmla="*/ 251 h 252"/>
                <a:gd name="T70" fmla="*/ 0 w 225"/>
                <a:gd name="T71"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5" h="252">
                  <a:moveTo>
                    <a:pt x="0" y="251"/>
                  </a:moveTo>
                  <a:lnTo>
                    <a:pt x="0" y="251"/>
                  </a:lnTo>
                  <a:lnTo>
                    <a:pt x="2" y="225"/>
                  </a:lnTo>
                  <a:lnTo>
                    <a:pt x="5" y="201"/>
                  </a:lnTo>
                  <a:lnTo>
                    <a:pt x="11" y="177"/>
                  </a:lnTo>
                  <a:lnTo>
                    <a:pt x="18" y="154"/>
                  </a:lnTo>
                  <a:lnTo>
                    <a:pt x="27" y="131"/>
                  </a:lnTo>
                  <a:lnTo>
                    <a:pt x="39" y="111"/>
                  </a:lnTo>
                  <a:lnTo>
                    <a:pt x="52" y="91"/>
                  </a:lnTo>
                  <a:lnTo>
                    <a:pt x="66" y="73"/>
                  </a:lnTo>
                  <a:lnTo>
                    <a:pt x="82" y="58"/>
                  </a:lnTo>
                  <a:lnTo>
                    <a:pt x="99" y="43"/>
                  </a:lnTo>
                  <a:lnTo>
                    <a:pt x="118" y="30"/>
                  </a:lnTo>
                  <a:lnTo>
                    <a:pt x="137" y="20"/>
                  </a:lnTo>
                  <a:lnTo>
                    <a:pt x="158" y="11"/>
                  </a:lnTo>
                  <a:lnTo>
                    <a:pt x="179" y="5"/>
                  </a:lnTo>
                  <a:lnTo>
                    <a:pt x="201" y="2"/>
                  </a:lnTo>
                  <a:lnTo>
                    <a:pt x="224" y="0"/>
                  </a:lnTo>
                  <a:lnTo>
                    <a:pt x="224" y="5"/>
                  </a:lnTo>
                  <a:lnTo>
                    <a:pt x="202" y="7"/>
                  </a:lnTo>
                  <a:lnTo>
                    <a:pt x="180" y="10"/>
                  </a:lnTo>
                  <a:lnTo>
                    <a:pt x="159" y="16"/>
                  </a:lnTo>
                  <a:lnTo>
                    <a:pt x="139" y="25"/>
                  </a:lnTo>
                  <a:lnTo>
                    <a:pt x="120" y="35"/>
                  </a:lnTo>
                  <a:lnTo>
                    <a:pt x="102" y="48"/>
                  </a:lnTo>
                  <a:lnTo>
                    <a:pt x="84" y="61"/>
                  </a:lnTo>
                  <a:lnTo>
                    <a:pt x="69" y="78"/>
                  </a:lnTo>
                  <a:lnTo>
                    <a:pt x="55" y="95"/>
                  </a:lnTo>
                  <a:lnTo>
                    <a:pt x="43" y="114"/>
                  </a:lnTo>
                  <a:lnTo>
                    <a:pt x="32" y="134"/>
                  </a:lnTo>
                  <a:lnTo>
                    <a:pt x="23" y="155"/>
                  </a:lnTo>
                  <a:lnTo>
                    <a:pt x="15" y="178"/>
                  </a:lnTo>
                  <a:lnTo>
                    <a:pt x="9" y="201"/>
                  </a:lnTo>
                  <a:lnTo>
                    <a:pt x="6" y="226"/>
                  </a:lnTo>
                  <a:lnTo>
                    <a:pt x="5" y="251"/>
                  </a:lnTo>
                  <a:lnTo>
                    <a:pt x="0" y="251"/>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4" name="Freeform 322">
              <a:extLst>
                <a:ext uri="{FF2B5EF4-FFF2-40B4-BE49-F238E27FC236}">
                  <a16:creationId xmlns:a16="http://schemas.microsoft.com/office/drawing/2014/main" id="{D4C6ACD3-CE2C-43F5-97A9-BF364C5A52F5}"/>
                </a:ext>
              </a:extLst>
            </p:cNvPr>
            <p:cNvSpPr>
              <a:spLocks/>
            </p:cNvSpPr>
            <p:nvPr/>
          </p:nvSpPr>
          <p:spPr bwMode="auto">
            <a:xfrm>
              <a:off x="3570" y="3111"/>
              <a:ext cx="225" cy="268"/>
            </a:xfrm>
            <a:custGeom>
              <a:avLst/>
              <a:gdLst>
                <a:gd name="T0" fmla="*/ 224 w 225"/>
                <a:gd name="T1" fmla="*/ 250 h 251"/>
                <a:gd name="T2" fmla="*/ 224 w 225"/>
                <a:gd name="T3" fmla="*/ 250 h 251"/>
                <a:gd name="T4" fmla="*/ 201 w 225"/>
                <a:gd name="T5" fmla="*/ 248 h 251"/>
                <a:gd name="T6" fmla="*/ 179 w 225"/>
                <a:gd name="T7" fmla="*/ 245 h 251"/>
                <a:gd name="T8" fmla="*/ 158 w 225"/>
                <a:gd name="T9" fmla="*/ 238 h 251"/>
                <a:gd name="T10" fmla="*/ 137 w 225"/>
                <a:gd name="T11" fmla="*/ 231 h 251"/>
                <a:gd name="T12" fmla="*/ 118 w 225"/>
                <a:gd name="T13" fmla="*/ 220 h 251"/>
                <a:gd name="T14" fmla="*/ 99 w 225"/>
                <a:gd name="T15" fmla="*/ 208 h 251"/>
                <a:gd name="T16" fmla="*/ 82 w 225"/>
                <a:gd name="T17" fmla="*/ 192 h 251"/>
                <a:gd name="T18" fmla="*/ 66 w 225"/>
                <a:gd name="T19" fmla="*/ 177 h 251"/>
                <a:gd name="T20" fmla="*/ 52 w 225"/>
                <a:gd name="T21" fmla="*/ 159 h 251"/>
                <a:gd name="T22" fmla="*/ 39 w 225"/>
                <a:gd name="T23" fmla="*/ 140 h 251"/>
                <a:gd name="T24" fmla="*/ 27 w 225"/>
                <a:gd name="T25" fmla="*/ 119 h 251"/>
                <a:gd name="T26" fmla="*/ 18 w 225"/>
                <a:gd name="T27" fmla="*/ 97 h 251"/>
                <a:gd name="T28" fmla="*/ 11 w 225"/>
                <a:gd name="T29" fmla="*/ 75 h 251"/>
                <a:gd name="T30" fmla="*/ 5 w 225"/>
                <a:gd name="T31" fmla="*/ 51 h 251"/>
                <a:gd name="T32" fmla="*/ 2 w 225"/>
                <a:gd name="T33" fmla="*/ 26 h 251"/>
                <a:gd name="T34" fmla="*/ 0 w 225"/>
                <a:gd name="T35" fmla="*/ 0 h 251"/>
                <a:gd name="T36" fmla="*/ 5 w 225"/>
                <a:gd name="T37" fmla="*/ 0 h 251"/>
                <a:gd name="T38" fmla="*/ 6 w 225"/>
                <a:gd name="T39" fmla="*/ 25 h 251"/>
                <a:gd name="T40" fmla="*/ 9 w 225"/>
                <a:gd name="T41" fmla="*/ 50 h 251"/>
                <a:gd name="T42" fmla="*/ 15 w 225"/>
                <a:gd name="T43" fmla="*/ 73 h 251"/>
                <a:gd name="T44" fmla="*/ 23 w 225"/>
                <a:gd name="T45" fmla="*/ 96 h 251"/>
                <a:gd name="T46" fmla="*/ 32 w 225"/>
                <a:gd name="T47" fmla="*/ 116 h 251"/>
                <a:gd name="T48" fmla="*/ 43 w 225"/>
                <a:gd name="T49" fmla="*/ 137 h 251"/>
                <a:gd name="T50" fmla="*/ 55 w 225"/>
                <a:gd name="T51" fmla="*/ 156 h 251"/>
                <a:gd name="T52" fmla="*/ 69 w 225"/>
                <a:gd name="T53" fmla="*/ 173 h 251"/>
                <a:gd name="T54" fmla="*/ 84 w 225"/>
                <a:gd name="T55" fmla="*/ 189 h 251"/>
                <a:gd name="T56" fmla="*/ 102 w 225"/>
                <a:gd name="T57" fmla="*/ 203 h 251"/>
                <a:gd name="T58" fmla="*/ 120 w 225"/>
                <a:gd name="T59" fmla="*/ 215 h 251"/>
                <a:gd name="T60" fmla="*/ 139 w 225"/>
                <a:gd name="T61" fmla="*/ 225 h 251"/>
                <a:gd name="T62" fmla="*/ 159 w 225"/>
                <a:gd name="T63" fmla="*/ 234 h 251"/>
                <a:gd name="T64" fmla="*/ 180 w 225"/>
                <a:gd name="T65" fmla="*/ 240 h 251"/>
                <a:gd name="T66" fmla="*/ 202 w 225"/>
                <a:gd name="T67" fmla="*/ 243 h 251"/>
                <a:gd name="T68" fmla="*/ 224 w 225"/>
                <a:gd name="T69" fmla="*/ 244 h 251"/>
                <a:gd name="T70" fmla="*/ 224 w 225"/>
                <a:gd name="T71" fmla="*/ 25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5" h="251">
                  <a:moveTo>
                    <a:pt x="224" y="250"/>
                  </a:moveTo>
                  <a:lnTo>
                    <a:pt x="224" y="250"/>
                  </a:lnTo>
                  <a:lnTo>
                    <a:pt x="201" y="248"/>
                  </a:lnTo>
                  <a:lnTo>
                    <a:pt x="179" y="245"/>
                  </a:lnTo>
                  <a:lnTo>
                    <a:pt x="158" y="238"/>
                  </a:lnTo>
                  <a:lnTo>
                    <a:pt x="137" y="231"/>
                  </a:lnTo>
                  <a:lnTo>
                    <a:pt x="118" y="220"/>
                  </a:lnTo>
                  <a:lnTo>
                    <a:pt x="99" y="208"/>
                  </a:lnTo>
                  <a:lnTo>
                    <a:pt x="82" y="192"/>
                  </a:lnTo>
                  <a:lnTo>
                    <a:pt x="66" y="177"/>
                  </a:lnTo>
                  <a:lnTo>
                    <a:pt x="52" y="159"/>
                  </a:lnTo>
                  <a:lnTo>
                    <a:pt x="39" y="140"/>
                  </a:lnTo>
                  <a:lnTo>
                    <a:pt x="27" y="119"/>
                  </a:lnTo>
                  <a:lnTo>
                    <a:pt x="18" y="97"/>
                  </a:lnTo>
                  <a:lnTo>
                    <a:pt x="11" y="75"/>
                  </a:lnTo>
                  <a:lnTo>
                    <a:pt x="5" y="51"/>
                  </a:lnTo>
                  <a:lnTo>
                    <a:pt x="2" y="26"/>
                  </a:lnTo>
                  <a:lnTo>
                    <a:pt x="0" y="0"/>
                  </a:lnTo>
                  <a:lnTo>
                    <a:pt x="5" y="0"/>
                  </a:lnTo>
                  <a:lnTo>
                    <a:pt x="6" y="25"/>
                  </a:lnTo>
                  <a:lnTo>
                    <a:pt x="9" y="50"/>
                  </a:lnTo>
                  <a:lnTo>
                    <a:pt x="15" y="73"/>
                  </a:lnTo>
                  <a:lnTo>
                    <a:pt x="23" y="96"/>
                  </a:lnTo>
                  <a:lnTo>
                    <a:pt x="32" y="116"/>
                  </a:lnTo>
                  <a:lnTo>
                    <a:pt x="43" y="137"/>
                  </a:lnTo>
                  <a:lnTo>
                    <a:pt x="55" y="156"/>
                  </a:lnTo>
                  <a:lnTo>
                    <a:pt x="69" y="173"/>
                  </a:lnTo>
                  <a:lnTo>
                    <a:pt x="84" y="189"/>
                  </a:lnTo>
                  <a:lnTo>
                    <a:pt x="102" y="203"/>
                  </a:lnTo>
                  <a:lnTo>
                    <a:pt x="120" y="215"/>
                  </a:lnTo>
                  <a:lnTo>
                    <a:pt x="139" y="225"/>
                  </a:lnTo>
                  <a:lnTo>
                    <a:pt x="159" y="234"/>
                  </a:lnTo>
                  <a:lnTo>
                    <a:pt x="180" y="240"/>
                  </a:lnTo>
                  <a:lnTo>
                    <a:pt x="202" y="243"/>
                  </a:lnTo>
                  <a:lnTo>
                    <a:pt x="224" y="244"/>
                  </a:lnTo>
                  <a:lnTo>
                    <a:pt x="224" y="25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5" name="Freeform 323">
              <a:extLst>
                <a:ext uri="{FF2B5EF4-FFF2-40B4-BE49-F238E27FC236}">
                  <a16:creationId xmlns:a16="http://schemas.microsoft.com/office/drawing/2014/main" id="{A350B50D-9535-43B5-871B-5C82577DD4B5}"/>
                </a:ext>
              </a:extLst>
            </p:cNvPr>
            <p:cNvSpPr>
              <a:spLocks/>
            </p:cNvSpPr>
            <p:nvPr/>
          </p:nvSpPr>
          <p:spPr bwMode="auto">
            <a:xfrm>
              <a:off x="3797" y="3111"/>
              <a:ext cx="224" cy="268"/>
            </a:xfrm>
            <a:custGeom>
              <a:avLst/>
              <a:gdLst>
                <a:gd name="T0" fmla="*/ 223 w 224"/>
                <a:gd name="T1" fmla="*/ 0 h 251"/>
                <a:gd name="T2" fmla="*/ 223 w 224"/>
                <a:gd name="T3" fmla="*/ 0 h 251"/>
                <a:gd name="T4" fmla="*/ 221 w 224"/>
                <a:gd name="T5" fmla="*/ 26 h 251"/>
                <a:gd name="T6" fmla="*/ 218 w 224"/>
                <a:gd name="T7" fmla="*/ 51 h 251"/>
                <a:gd name="T8" fmla="*/ 212 w 224"/>
                <a:gd name="T9" fmla="*/ 75 h 251"/>
                <a:gd name="T10" fmla="*/ 205 w 224"/>
                <a:gd name="T11" fmla="*/ 97 h 251"/>
                <a:gd name="T12" fmla="*/ 196 w 224"/>
                <a:gd name="T13" fmla="*/ 119 h 251"/>
                <a:gd name="T14" fmla="*/ 184 w 224"/>
                <a:gd name="T15" fmla="*/ 140 h 251"/>
                <a:gd name="T16" fmla="*/ 172 w 224"/>
                <a:gd name="T17" fmla="*/ 159 h 251"/>
                <a:gd name="T18" fmla="*/ 158 w 224"/>
                <a:gd name="T19" fmla="*/ 177 h 251"/>
                <a:gd name="T20" fmla="*/ 141 w 224"/>
                <a:gd name="T21" fmla="*/ 192 h 251"/>
                <a:gd name="T22" fmla="*/ 125 w 224"/>
                <a:gd name="T23" fmla="*/ 208 h 251"/>
                <a:gd name="T24" fmla="*/ 107 w 224"/>
                <a:gd name="T25" fmla="*/ 220 h 251"/>
                <a:gd name="T26" fmla="*/ 87 w 224"/>
                <a:gd name="T27" fmla="*/ 231 h 251"/>
                <a:gd name="T28" fmla="*/ 67 w 224"/>
                <a:gd name="T29" fmla="*/ 238 h 251"/>
                <a:gd name="T30" fmla="*/ 45 w 224"/>
                <a:gd name="T31" fmla="*/ 245 h 251"/>
                <a:gd name="T32" fmla="*/ 23 w 224"/>
                <a:gd name="T33" fmla="*/ 248 h 251"/>
                <a:gd name="T34" fmla="*/ 0 w 224"/>
                <a:gd name="T35" fmla="*/ 250 h 251"/>
                <a:gd name="T36" fmla="*/ 0 w 224"/>
                <a:gd name="T37" fmla="*/ 244 h 251"/>
                <a:gd name="T38" fmla="*/ 23 w 224"/>
                <a:gd name="T39" fmla="*/ 243 h 251"/>
                <a:gd name="T40" fmla="*/ 44 w 224"/>
                <a:gd name="T41" fmla="*/ 240 h 251"/>
                <a:gd name="T42" fmla="*/ 64 w 224"/>
                <a:gd name="T43" fmla="*/ 234 h 251"/>
                <a:gd name="T44" fmla="*/ 85 w 224"/>
                <a:gd name="T45" fmla="*/ 225 h 251"/>
                <a:gd name="T46" fmla="*/ 104 w 224"/>
                <a:gd name="T47" fmla="*/ 215 h 251"/>
                <a:gd name="T48" fmla="*/ 122 w 224"/>
                <a:gd name="T49" fmla="*/ 203 h 251"/>
                <a:gd name="T50" fmla="*/ 139 w 224"/>
                <a:gd name="T51" fmla="*/ 189 h 251"/>
                <a:gd name="T52" fmla="*/ 154 w 224"/>
                <a:gd name="T53" fmla="*/ 173 h 251"/>
                <a:gd name="T54" fmla="*/ 168 w 224"/>
                <a:gd name="T55" fmla="*/ 156 h 251"/>
                <a:gd name="T56" fmla="*/ 181 w 224"/>
                <a:gd name="T57" fmla="*/ 137 h 251"/>
                <a:gd name="T58" fmla="*/ 192 w 224"/>
                <a:gd name="T59" fmla="*/ 116 h 251"/>
                <a:gd name="T60" fmla="*/ 201 w 224"/>
                <a:gd name="T61" fmla="*/ 96 h 251"/>
                <a:gd name="T62" fmla="*/ 208 w 224"/>
                <a:gd name="T63" fmla="*/ 73 h 251"/>
                <a:gd name="T64" fmla="*/ 214 w 224"/>
                <a:gd name="T65" fmla="*/ 50 h 251"/>
                <a:gd name="T66" fmla="*/ 217 w 224"/>
                <a:gd name="T67" fmla="*/ 25 h 251"/>
                <a:gd name="T68" fmla="*/ 218 w 224"/>
                <a:gd name="T69" fmla="*/ 0 h 251"/>
                <a:gd name="T70" fmla="*/ 223 w 224"/>
                <a:gd name="T71"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4" h="251">
                  <a:moveTo>
                    <a:pt x="223" y="0"/>
                  </a:moveTo>
                  <a:lnTo>
                    <a:pt x="223" y="0"/>
                  </a:lnTo>
                  <a:lnTo>
                    <a:pt x="221" y="26"/>
                  </a:lnTo>
                  <a:lnTo>
                    <a:pt x="218" y="51"/>
                  </a:lnTo>
                  <a:lnTo>
                    <a:pt x="212" y="75"/>
                  </a:lnTo>
                  <a:lnTo>
                    <a:pt x="205" y="97"/>
                  </a:lnTo>
                  <a:lnTo>
                    <a:pt x="196" y="119"/>
                  </a:lnTo>
                  <a:lnTo>
                    <a:pt x="184" y="140"/>
                  </a:lnTo>
                  <a:lnTo>
                    <a:pt x="172" y="159"/>
                  </a:lnTo>
                  <a:lnTo>
                    <a:pt x="158" y="177"/>
                  </a:lnTo>
                  <a:lnTo>
                    <a:pt x="141" y="192"/>
                  </a:lnTo>
                  <a:lnTo>
                    <a:pt x="125" y="208"/>
                  </a:lnTo>
                  <a:lnTo>
                    <a:pt x="107" y="220"/>
                  </a:lnTo>
                  <a:lnTo>
                    <a:pt x="87" y="231"/>
                  </a:lnTo>
                  <a:lnTo>
                    <a:pt x="67" y="238"/>
                  </a:lnTo>
                  <a:lnTo>
                    <a:pt x="45" y="245"/>
                  </a:lnTo>
                  <a:lnTo>
                    <a:pt x="23" y="248"/>
                  </a:lnTo>
                  <a:lnTo>
                    <a:pt x="0" y="250"/>
                  </a:lnTo>
                  <a:lnTo>
                    <a:pt x="0" y="244"/>
                  </a:lnTo>
                  <a:lnTo>
                    <a:pt x="23" y="243"/>
                  </a:lnTo>
                  <a:lnTo>
                    <a:pt x="44" y="240"/>
                  </a:lnTo>
                  <a:lnTo>
                    <a:pt x="64" y="234"/>
                  </a:lnTo>
                  <a:lnTo>
                    <a:pt x="85" y="225"/>
                  </a:lnTo>
                  <a:lnTo>
                    <a:pt x="104" y="215"/>
                  </a:lnTo>
                  <a:lnTo>
                    <a:pt x="122" y="203"/>
                  </a:lnTo>
                  <a:lnTo>
                    <a:pt x="139" y="189"/>
                  </a:lnTo>
                  <a:lnTo>
                    <a:pt x="154" y="173"/>
                  </a:lnTo>
                  <a:lnTo>
                    <a:pt x="168" y="156"/>
                  </a:lnTo>
                  <a:lnTo>
                    <a:pt x="181" y="137"/>
                  </a:lnTo>
                  <a:lnTo>
                    <a:pt x="192" y="116"/>
                  </a:lnTo>
                  <a:lnTo>
                    <a:pt x="201" y="96"/>
                  </a:lnTo>
                  <a:lnTo>
                    <a:pt x="208" y="73"/>
                  </a:lnTo>
                  <a:lnTo>
                    <a:pt x="214" y="50"/>
                  </a:lnTo>
                  <a:lnTo>
                    <a:pt x="217" y="25"/>
                  </a:lnTo>
                  <a:lnTo>
                    <a:pt x="218" y="0"/>
                  </a:lnTo>
                  <a:lnTo>
                    <a:pt x="223"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6" name="Freeform 324">
              <a:extLst>
                <a:ext uri="{FF2B5EF4-FFF2-40B4-BE49-F238E27FC236}">
                  <a16:creationId xmlns:a16="http://schemas.microsoft.com/office/drawing/2014/main" id="{C0FD6B9D-3691-496D-AD5D-25DE2FAFB7FE}"/>
                </a:ext>
              </a:extLst>
            </p:cNvPr>
            <p:cNvSpPr>
              <a:spLocks/>
            </p:cNvSpPr>
            <p:nvPr/>
          </p:nvSpPr>
          <p:spPr bwMode="auto">
            <a:xfrm>
              <a:off x="3797" y="2838"/>
              <a:ext cx="224" cy="269"/>
            </a:xfrm>
            <a:custGeom>
              <a:avLst/>
              <a:gdLst>
                <a:gd name="T0" fmla="*/ 0 w 224"/>
                <a:gd name="T1" fmla="*/ 0 h 252"/>
                <a:gd name="T2" fmla="*/ 0 w 224"/>
                <a:gd name="T3" fmla="*/ 0 h 252"/>
                <a:gd name="T4" fmla="*/ 23 w 224"/>
                <a:gd name="T5" fmla="*/ 2 h 252"/>
                <a:gd name="T6" fmla="*/ 45 w 224"/>
                <a:gd name="T7" fmla="*/ 5 h 252"/>
                <a:gd name="T8" fmla="*/ 67 w 224"/>
                <a:gd name="T9" fmla="*/ 11 h 252"/>
                <a:gd name="T10" fmla="*/ 87 w 224"/>
                <a:gd name="T11" fmla="*/ 20 h 252"/>
                <a:gd name="T12" fmla="*/ 107 w 224"/>
                <a:gd name="T13" fmla="*/ 30 h 252"/>
                <a:gd name="T14" fmla="*/ 125 w 224"/>
                <a:gd name="T15" fmla="*/ 43 h 252"/>
                <a:gd name="T16" fmla="*/ 141 w 224"/>
                <a:gd name="T17" fmla="*/ 58 h 252"/>
                <a:gd name="T18" fmla="*/ 158 w 224"/>
                <a:gd name="T19" fmla="*/ 73 h 252"/>
                <a:gd name="T20" fmla="*/ 172 w 224"/>
                <a:gd name="T21" fmla="*/ 91 h 252"/>
                <a:gd name="T22" fmla="*/ 184 w 224"/>
                <a:gd name="T23" fmla="*/ 111 h 252"/>
                <a:gd name="T24" fmla="*/ 196 w 224"/>
                <a:gd name="T25" fmla="*/ 131 h 252"/>
                <a:gd name="T26" fmla="*/ 205 w 224"/>
                <a:gd name="T27" fmla="*/ 154 h 252"/>
                <a:gd name="T28" fmla="*/ 212 w 224"/>
                <a:gd name="T29" fmla="*/ 177 h 252"/>
                <a:gd name="T30" fmla="*/ 218 w 224"/>
                <a:gd name="T31" fmla="*/ 201 h 252"/>
                <a:gd name="T32" fmla="*/ 221 w 224"/>
                <a:gd name="T33" fmla="*/ 225 h 252"/>
                <a:gd name="T34" fmla="*/ 223 w 224"/>
                <a:gd name="T35" fmla="*/ 251 h 252"/>
                <a:gd name="T36" fmla="*/ 218 w 224"/>
                <a:gd name="T37" fmla="*/ 251 h 252"/>
                <a:gd name="T38" fmla="*/ 217 w 224"/>
                <a:gd name="T39" fmla="*/ 226 h 252"/>
                <a:gd name="T40" fmla="*/ 214 w 224"/>
                <a:gd name="T41" fmla="*/ 201 h 252"/>
                <a:gd name="T42" fmla="*/ 208 w 224"/>
                <a:gd name="T43" fmla="*/ 178 h 252"/>
                <a:gd name="T44" fmla="*/ 201 w 224"/>
                <a:gd name="T45" fmla="*/ 155 h 252"/>
                <a:gd name="T46" fmla="*/ 192 w 224"/>
                <a:gd name="T47" fmla="*/ 134 h 252"/>
                <a:gd name="T48" fmla="*/ 181 w 224"/>
                <a:gd name="T49" fmla="*/ 114 h 252"/>
                <a:gd name="T50" fmla="*/ 168 w 224"/>
                <a:gd name="T51" fmla="*/ 95 h 252"/>
                <a:gd name="T52" fmla="*/ 154 w 224"/>
                <a:gd name="T53" fmla="*/ 78 h 252"/>
                <a:gd name="T54" fmla="*/ 139 w 224"/>
                <a:gd name="T55" fmla="*/ 61 h 252"/>
                <a:gd name="T56" fmla="*/ 122 w 224"/>
                <a:gd name="T57" fmla="*/ 48 h 252"/>
                <a:gd name="T58" fmla="*/ 104 w 224"/>
                <a:gd name="T59" fmla="*/ 35 h 252"/>
                <a:gd name="T60" fmla="*/ 85 w 224"/>
                <a:gd name="T61" fmla="*/ 25 h 252"/>
                <a:gd name="T62" fmla="*/ 64 w 224"/>
                <a:gd name="T63" fmla="*/ 16 h 252"/>
                <a:gd name="T64" fmla="*/ 44 w 224"/>
                <a:gd name="T65" fmla="*/ 10 h 252"/>
                <a:gd name="T66" fmla="*/ 23 w 224"/>
                <a:gd name="T67" fmla="*/ 7 h 252"/>
                <a:gd name="T68" fmla="*/ 0 w 224"/>
                <a:gd name="T69" fmla="*/ 5 h 252"/>
                <a:gd name="T70" fmla="*/ 0 w 224"/>
                <a:gd name="T7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4" h="252">
                  <a:moveTo>
                    <a:pt x="0" y="0"/>
                  </a:moveTo>
                  <a:lnTo>
                    <a:pt x="0" y="0"/>
                  </a:lnTo>
                  <a:lnTo>
                    <a:pt x="23" y="2"/>
                  </a:lnTo>
                  <a:lnTo>
                    <a:pt x="45" y="5"/>
                  </a:lnTo>
                  <a:lnTo>
                    <a:pt x="67" y="11"/>
                  </a:lnTo>
                  <a:lnTo>
                    <a:pt x="87" y="20"/>
                  </a:lnTo>
                  <a:lnTo>
                    <a:pt x="107" y="30"/>
                  </a:lnTo>
                  <a:lnTo>
                    <a:pt x="125" y="43"/>
                  </a:lnTo>
                  <a:lnTo>
                    <a:pt x="141" y="58"/>
                  </a:lnTo>
                  <a:lnTo>
                    <a:pt x="158" y="73"/>
                  </a:lnTo>
                  <a:lnTo>
                    <a:pt x="172" y="91"/>
                  </a:lnTo>
                  <a:lnTo>
                    <a:pt x="184" y="111"/>
                  </a:lnTo>
                  <a:lnTo>
                    <a:pt x="196" y="131"/>
                  </a:lnTo>
                  <a:lnTo>
                    <a:pt x="205" y="154"/>
                  </a:lnTo>
                  <a:lnTo>
                    <a:pt x="212" y="177"/>
                  </a:lnTo>
                  <a:lnTo>
                    <a:pt x="218" y="201"/>
                  </a:lnTo>
                  <a:lnTo>
                    <a:pt x="221" y="225"/>
                  </a:lnTo>
                  <a:lnTo>
                    <a:pt x="223" y="251"/>
                  </a:lnTo>
                  <a:lnTo>
                    <a:pt x="218" y="251"/>
                  </a:lnTo>
                  <a:lnTo>
                    <a:pt x="217" y="226"/>
                  </a:lnTo>
                  <a:lnTo>
                    <a:pt x="214" y="201"/>
                  </a:lnTo>
                  <a:lnTo>
                    <a:pt x="208" y="178"/>
                  </a:lnTo>
                  <a:lnTo>
                    <a:pt x="201" y="155"/>
                  </a:lnTo>
                  <a:lnTo>
                    <a:pt x="192" y="134"/>
                  </a:lnTo>
                  <a:lnTo>
                    <a:pt x="181" y="114"/>
                  </a:lnTo>
                  <a:lnTo>
                    <a:pt x="168" y="95"/>
                  </a:lnTo>
                  <a:lnTo>
                    <a:pt x="154" y="78"/>
                  </a:lnTo>
                  <a:lnTo>
                    <a:pt x="139" y="61"/>
                  </a:lnTo>
                  <a:lnTo>
                    <a:pt x="122" y="48"/>
                  </a:lnTo>
                  <a:lnTo>
                    <a:pt x="104" y="35"/>
                  </a:lnTo>
                  <a:lnTo>
                    <a:pt x="85" y="25"/>
                  </a:lnTo>
                  <a:lnTo>
                    <a:pt x="64" y="16"/>
                  </a:lnTo>
                  <a:lnTo>
                    <a:pt x="44" y="10"/>
                  </a:lnTo>
                  <a:lnTo>
                    <a:pt x="23" y="7"/>
                  </a:lnTo>
                  <a:lnTo>
                    <a:pt x="0" y="5"/>
                  </a:lnTo>
                  <a:lnTo>
                    <a:pt x="0"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 name="Freeform 325">
              <a:extLst>
                <a:ext uri="{FF2B5EF4-FFF2-40B4-BE49-F238E27FC236}">
                  <a16:creationId xmlns:a16="http://schemas.microsoft.com/office/drawing/2014/main" id="{8A6D1D01-4E76-4B0E-BFCA-33FA75A51385}"/>
                </a:ext>
              </a:extLst>
            </p:cNvPr>
            <p:cNvSpPr>
              <a:spLocks/>
            </p:cNvSpPr>
            <p:nvPr/>
          </p:nvSpPr>
          <p:spPr bwMode="auto">
            <a:xfrm>
              <a:off x="3649" y="2932"/>
              <a:ext cx="294" cy="355"/>
            </a:xfrm>
            <a:custGeom>
              <a:avLst/>
              <a:gdLst>
                <a:gd name="T0" fmla="*/ 132 w 294"/>
                <a:gd name="T1" fmla="*/ 331 h 333"/>
                <a:gd name="T2" fmla="*/ 103 w 294"/>
                <a:gd name="T3" fmla="*/ 324 h 333"/>
                <a:gd name="T4" fmla="*/ 76 w 294"/>
                <a:gd name="T5" fmla="*/ 311 h 333"/>
                <a:gd name="T6" fmla="*/ 53 w 294"/>
                <a:gd name="T7" fmla="*/ 294 h 333"/>
                <a:gd name="T8" fmla="*/ 33 w 294"/>
                <a:gd name="T9" fmla="*/ 271 h 333"/>
                <a:gd name="T10" fmla="*/ 17 w 294"/>
                <a:gd name="T11" fmla="*/ 245 h 333"/>
                <a:gd name="T12" fmla="*/ 6 w 294"/>
                <a:gd name="T13" fmla="*/ 215 h 333"/>
                <a:gd name="T14" fmla="*/ 1 w 294"/>
                <a:gd name="T15" fmla="*/ 183 h 333"/>
                <a:gd name="T16" fmla="*/ 1 w 294"/>
                <a:gd name="T17" fmla="*/ 149 h 333"/>
                <a:gd name="T18" fmla="*/ 6 w 294"/>
                <a:gd name="T19" fmla="*/ 117 h 333"/>
                <a:gd name="T20" fmla="*/ 17 w 294"/>
                <a:gd name="T21" fmla="*/ 87 h 333"/>
                <a:gd name="T22" fmla="*/ 33 w 294"/>
                <a:gd name="T23" fmla="*/ 61 h 333"/>
                <a:gd name="T24" fmla="*/ 53 w 294"/>
                <a:gd name="T25" fmla="*/ 38 h 333"/>
                <a:gd name="T26" fmla="*/ 76 w 294"/>
                <a:gd name="T27" fmla="*/ 21 h 333"/>
                <a:gd name="T28" fmla="*/ 103 w 294"/>
                <a:gd name="T29" fmla="*/ 8 h 333"/>
                <a:gd name="T30" fmla="*/ 132 w 294"/>
                <a:gd name="T31" fmla="*/ 1 h 333"/>
                <a:gd name="T32" fmla="*/ 161 w 294"/>
                <a:gd name="T33" fmla="*/ 1 h 333"/>
                <a:gd name="T34" fmla="*/ 190 w 294"/>
                <a:gd name="T35" fmla="*/ 8 h 333"/>
                <a:gd name="T36" fmla="*/ 216 w 294"/>
                <a:gd name="T37" fmla="*/ 21 h 333"/>
                <a:gd name="T38" fmla="*/ 239 w 294"/>
                <a:gd name="T39" fmla="*/ 38 h 333"/>
                <a:gd name="T40" fmla="*/ 259 w 294"/>
                <a:gd name="T41" fmla="*/ 61 h 333"/>
                <a:gd name="T42" fmla="*/ 275 w 294"/>
                <a:gd name="T43" fmla="*/ 87 h 333"/>
                <a:gd name="T44" fmla="*/ 286 w 294"/>
                <a:gd name="T45" fmla="*/ 117 h 333"/>
                <a:gd name="T46" fmla="*/ 292 w 294"/>
                <a:gd name="T47" fmla="*/ 149 h 333"/>
                <a:gd name="T48" fmla="*/ 292 w 294"/>
                <a:gd name="T49" fmla="*/ 183 h 333"/>
                <a:gd name="T50" fmla="*/ 286 w 294"/>
                <a:gd name="T51" fmla="*/ 215 h 333"/>
                <a:gd name="T52" fmla="*/ 275 w 294"/>
                <a:gd name="T53" fmla="*/ 245 h 333"/>
                <a:gd name="T54" fmla="*/ 259 w 294"/>
                <a:gd name="T55" fmla="*/ 271 h 333"/>
                <a:gd name="T56" fmla="*/ 239 w 294"/>
                <a:gd name="T57" fmla="*/ 294 h 333"/>
                <a:gd name="T58" fmla="*/ 216 w 294"/>
                <a:gd name="T59" fmla="*/ 311 h 333"/>
                <a:gd name="T60" fmla="*/ 190 w 294"/>
                <a:gd name="T61" fmla="*/ 324 h 333"/>
                <a:gd name="T62" fmla="*/ 161 w 294"/>
                <a:gd name="T63" fmla="*/ 33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4" h="333">
                  <a:moveTo>
                    <a:pt x="146" y="332"/>
                  </a:moveTo>
                  <a:lnTo>
                    <a:pt x="132" y="331"/>
                  </a:lnTo>
                  <a:lnTo>
                    <a:pt x="117" y="329"/>
                  </a:lnTo>
                  <a:lnTo>
                    <a:pt x="103" y="324"/>
                  </a:lnTo>
                  <a:lnTo>
                    <a:pt x="89" y="319"/>
                  </a:lnTo>
                  <a:lnTo>
                    <a:pt x="76" y="311"/>
                  </a:lnTo>
                  <a:lnTo>
                    <a:pt x="64" y="304"/>
                  </a:lnTo>
                  <a:lnTo>
                    <a:pt x="53" y="294"/>
                  </a:lnTo>
                  <a:lnTo>
                    <a:pt x="43" y="283"/>
                  </a:lnTo>
                  <a:lnTo>
                    <a:pt x="33" y="271"/>
                  </a:lnTo>
                  <a:lnTo>
                    <a:pt x="25" y="259"/>
                  </a:lnTo>
                  <a:lnTo>
                    <a:pt x="17" y="245"/>
                  </a:lnTo>
                  <a:lnTo>
                    <a:pt x="11" y="231"/>
                  </a:lnTo>
                  <a:lnTo>
                    <a:pt x="6" y="215"/>
                  </a:lnTo>
                  <a:lnTo>
                    <a:pt x="3" y="200"/>
                  </a:lnTo>
                  <a:lnTo>
                    <a:pt x="1" y="183"/>
                  </a:lnTo>
                  <a:lnTo>
                    <a:pt x="0" y="166"/>
                  </a:lnTo>
                  <a:lnTo>
                    <a:pt x="1" y="149"/>
                  </a:lnTo>
                  <a:lnTo>
                    <a:pt x="3" y="132"/>
                  </a:lnTo>
                  <a:lnTo>
                    <a:pt x="6" y="117"/>
                  </a:lnTo>
                  <a:lnTo>
                    <a:pt x="11" y="101"/>
                  </a:lnTo>
                  <a:lnTo>
                    <a:pt x="17" y="87"/>
                  </a:lnTo>
                  <a:lnTo>
                    <a:pt x="25" y="73"/>
                  </a:lnTo>
                  <a:lnTo>
                    <a:pt x="33" y="61"/>
                  </a:lnTo>
                  <a:lnTo>
                    <a:pt x="43" y="49"/>
                  </a:lnTo>
                  <a:lnTo>
                    <a:pt x="53" y="38"/>
                  </a:lnTo>
                  <a:lnTo>
                    <a:pt x="64" y="28"/>
                  </a:lnTo>
                  <a:lnTo>
                    <a:pt x="76" y="21"/>
                  </a:lnTo>
                  <a:lnTo>
                    <a:pt x="89" y="13"/>
                  </a:lnTo>
                  <a:lnTo>
                    <a:pt x="103" y="8"/>
                  </a:lnTo>
                  <a:lnTo>
                    <a:pt x="117" y="3"/>
                  </a:lnTo>
                  <a:lnTo>
                    <a:pt x="132" y="1"/>
                  </a:lnTo>
                  <a:lnTo>
                    <a:pt x="146" y="0"/>
                  </a:lnTo>
                  <a:lnTo>
                    <a:pt x="161" y="1"/>
                  </a:lnTo>
                  <a:lnTo>
                    <a:pt x="176" y="3"/>
                  </a:lnTo>
                  <a:lnTo>
                    <a:pt x="190" y="8"/>
                  </a:lnTo>
                  <a:lnTo>
                    <a:pt x="204" y="13"/>
                  </a:lnTo>
                  <a:lnTo>
                    <a:pt x="216" y="21"/>
                  </a:lnTo>
                  <a:lnTo>
                    <a:pt x="228" y="28"/>
                  </a:lnTo>
                  <a:lnTo>
                    <a:pt x="239" y="38"/>
                  </a:lnTo>
                  <a:lnTo>
                    <a:pt x="250" y="49"/>
                  </a:lnTo>
                  <a:lnTo>
                    <a:pt x="259" y="61"/>
                  </a:lnTo>
                  <a:lnTo>
                    <a:pt x="267" y="73"/>
                  </a:lnTo>
                  <a:lnTo>
                    <a:pt x="275" y="87"/>
                  </a:lnTo>
                  <a:lnTo>
                    <a:pt x="282" y="101"/>
                  </a:lnTo>
                  <a:lnTo>
                    <a:pt x="286" y="117"/>
                  </a:lnTo>
                  <a:lnTo>
                    <a:pt x="290" y="132"/>
                  </a:lnTo>
                  <a:lnTo>
                    <a:pt x="292" y="149"/>
                  </a:lnTo>
                  <a:lnTo>
                    <a:pt x="293" y="166"/>
                  </a:lnTo>
                  <a:lnTo>
                    <a:pt x="292" y="183"/>
                  </a:lnTo>
                  <a:lnTo>
                    <a:pt x="290" y="200"/>
                  </a:lnTo>
                  <a:lnTo>
                    <a:pt x="286" y="215"/>
                  </a:lnTo>
                  <a:lnTo>
                    <a:pt x="282" y="231"/>
                  </a:lnTo>
                  <a:lnTo>
                    <a:pt x="275" y="245"/>
                  </a:lnTo>
                  <a:lnTo>
                    <a:pt x="267" y="259"/>
                  </a:lnTo>
                  <a:lnTo>
                    <a:pt x="259" y="271"/>
                  </a:lnTo>
                  <a:lnTo>
                    <a:pt x="250" y="283"/>
                  </a:lnTo>
                  <a:lnTo>
                    <a:pt x="239" y="294"/>
                  </a:lnTo>
                  <a:lnTo>
                    <a:pt x="228" y="304"/>
                  </a:lnTo>
                  <a:lnTo>
                    <a:pt x="216" y="311"/>
                  </a:lnTo>
                  <a:lnTo>
                    <a:pt x="204" y="319"/>
                  </a:lnTo>
                  <a:lnTo>
                    <a:pt x="190" y="324"/>
                  </a:lnTo>
                  <a:lnTo>
                    <a:pt x="176" y="329"/>
                  </a:lnTo>
                  <a:lnTo>
                    <a:pt x="161" y="331"/>
                  </a:lnTo>
                  <a:lnTo>
                    <a:pt x="146" y="332"/>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 name="Freeform 326">
              <a:extLst>
                <a:ext uri="{FF2B5EF4-FFF2-40B4-BE49-F238E27FC236}">
                  <a16:creationId xmlns:a16="http://schemas.microsoft.com/office/drawing/2014/main" id="{69EC7CD0-C99B-44CB-A44B-5C3E716797D1}"/>
                </a:ext>
              </a:extLst>
            </p:cNvPr>
            <p:cNvSpPr>
              <a:spLocks/>
            </p:cNvSpPr>
            <p:nvPr/>
          </p:nvSpPr>
          <p:spPr bwMode="auto">
            <a:xfrm>
              <a:off x="3631" y="3106"/>
              <a:ext cx="28" cy="47"/>
            </a:xfrm>
            <a:custGeom>
              <a:avLst/>
              <a:gdLst>
                <a:gd name="T0" fmla="*/ 27 w 28"/>
                <a:gd name="T1" fmla="*/ 41 h 44"/>
                <a:gd name="T2" fmla="*/ 19 w 28"/>
                <a:gd name="T3" fmla="*/ 43 h 44"/>
                <a:gd name="T4" fmla="*/ 12 w 28"/>
                <a:gd name="T5" fmla="*/ 41 h 44"/>
                <a:gd name="T6" fmla="*/ 6 w 28"/>
                <a:gd name="T7" fmla="*/ 37 h 44"/>
                <a:gd name="T8" fmla="*/ 2 w 28"/>
                <a:gd name="T9" fmla="*/ 30 h 44"/>
                <a:gd name="T10" fmla="*/ 0 w 28"/>
                <a:gd name="T11" fmla="*/ 22 h 44"/>
                <a:gd name="T12" fmla="*/ 1 w 28"/>
                <a:gd name="T13" fmla="*/ 13 h 44"/>
                <a:gd name="T14" fmla="*/ 4 w 28"/>
                <a:gd name="T15" fmla="*/ 6 h 44"/>
                <a:gd name="T16" fmla="*/ 11 w 28"/>
                <a:gd name="T17" fmla="*/ 0 h 44"/>
                <a:gd name="T18" fmla="*/ 27 w 28"/>
                <a:gd name="T19" fmla="*/ 4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4">
                  <a:moveTo>
                    <a:pt x="27" y="41"/>
                  </a:moveTo>
                  <a:lnTo>
                    <a:pt x="19" y="43"/>
                  </a:lnTo>
                  <a:lnTo>
                    <a:pt x="12" y="41"/>
                  </a:lnTo>
                  <a:lnTo>
                    <a:pt x="6" y="37"/>
                  </a:lnTo>
                  <a:lnTo>
                    <a:pt x="2" y="30"/>
                  </a:lnTo>
                  <a:lnTo>
                    <a:pt x="0" y="22"/>
                  </a:lnTo>
                  <a:lnTo>
                    <a:pt x="1" y="13"/>
                  </a:lnTo>
                  <a:lnTo>
                    <a:pt x="4" y="6"/>
                  </a:lnTo>
                  <a:lnTo>
                    <a:pt x="11" y="0"/>
                  </a:lnTo>
                  <a:lnTo>
                    <a:pt x="27" y="41"/>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9" name="Freeform 327">
              <a:extLst>
                <a:ext uri="{FF2B5EF4-FFF2-40B4-BE49-F238E27FC236}">
                  <a16:creationId xmlns:a16="http://schemas.microsoft.com/office/drawing/2014/main" id="{21173A50-7119-4C9D-88EE-D49CE28FAF1F}"/>
                </a:ext>
              </a:extLst>
            </p:cNvPr>
            <p:cNvSpPr>
              <a:spLocks/>
            </p:cNvSpPr>
            <p:nvPr/>
          </p:nvSpPr>
          <p:spPr bwMode="auto">
            <a:xfrm>
              <a:off x="3643" y="3063"/>
              <a:ext cx="94" cy="86"/>
            </a:xfrm>
            <a:custGeom>
              <a:avLst/>
              <a:gdLst>
                <a:gd name="T0" fmla="*/ 84 w 94"/>
                <a:gd name="T1" fmla="*/ 21 h 81"/>
                <a:gd name="T2" fmla="*/ 93 w 94"/>
                <a:gd name="T3" fmla="*/ 42 h 81"/>
                <a:gd name="T4" fmla="*/ 18 w 94"/>
                <a:gd name="T5" fmla="*/ 80 h 81"/>
                <a:gd name="T6" fmla="*/ 0 w 94"/>
                <a:gd name="T7" fmla="*/ 38 h 81"/>
                <a:gd name="T8" fmla="*/ 75 w 94"/>
                <a:gd name="T9" fmla="*/ 0 h 81"/>
                <a:gd name="T10" fmla="*/ 84 w 94"/>
                <a:gd name="T11" fmla="*/ 21 h 81"/>
              </a:gdLst>
              <a:ahLst/>
              <a:cxnLst>
                <a:cxn ang="0">
                  <a:pos x="T0" y="T1"/>
                </a:cxn>
                <a:cxn ang="0">
                  <a:pos x="T2" y="T3"/>
                </a:cxn>
                <a:cxn ang="0">
                  <a:pos x="T4" y="T5"/>
                </a:cxn>
                <a:cxn ang="0">
                  <a:pos x="T6" y="T7"/>
                </a:cxn>
                <a:cxn ang="0">
                  <a:pos x="T8" y="T9"/>
                </a:cxn>
                <a:cxn ang="0">
                  <a:pos x="T10" y="T11"/>
                </a:cxn>
              </a:cxnLst>
              <a:rect l="0" t="0" r="r" b="b"/>
              <a:pathLst>
                <a:path w="94" h="81">
                  <a:moveTo>
                    <a:pt x="84" y="21"/>
                  </a:moveTo>
                  <a:lnTo>
                    <a:pt x="93" y="42"/>
                  </a:lnTo>
                  <a:lnTo>
                    <a:pt x="18" y="80"/>
                  </a:lnTo>
                  <a:lnTo>
                    <a:pt x="0" y="38"/>
                  </a:lnTo>
                  <a:lnTo>
                    <a:pt x="75" y="0"/>
                  </a:lnTo>
                  <a:lnTo>
                    <a:pt x="84" y="21"/>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0" name="Freeform 328">
              <a:extLst>
                <a:ext uri="{FF2B5EF4-FFF2-40B4-BE49-F238E27FC236}">
                  <a16:creationId xmlns:a16="http://schemas.microsoft.com/office/drawing/2014/main" id="{5A9F4E7D-B5A7-4CA4-9F8B-2C29D01968CC}"/>
                </a:ext>
              </a:extLst>
            </p:cNvPr>
            <p:cNvSpPr>
              <a:spLocks/>
            </p:cNvSpPr>
            <p:nvPr/>
          </p:nvSpPr>
          <p:spPr bwMode="auto">
            <a:xfrm>
              <a:off x="3723" y="3061"/>
              <a:ext cx="26" cy="45"/>
            </a:xfrm>
            <a:custGeom>
              <a:avLst/>
              <a:gdLst>
                <a:gd name="T0" fmla="*/ 0 w 26"/>
                <a:gd name="T1" fmla="*/ 2 h 42"/>
                <a:gd name="T2" fmla="*/ 7 w 26"/>
                <a:gd name="T3" fmla="*/ 0 h 42"/>
                <a:gd name="T4" fmla="*/ 14 w 26"/>
                <a:gd name="T5" fmla="*/ 1 h 42"/>
                <a:gd name="T6" fmla="*/ 19 w 26"/>
                <a:gd name="T7" fmla="*/ 6 h 42"/>
                <a:gd name="T8" fmla="*/ 23 w 26"/>
                <a:gd name="T9" fmla="*/ 12 h 42"/>
                <a:gd name="T10" fmla="*/ 25 w 26"/>
                <a:gd name="T11" fmla="*/ 21 h 42"/>
                <a:gd name="T12" fmla="*/ 24 w 26"/>
                <a:gd name="T13" fmla="*/ 28 h 42"/>
                <a:gd name="T14" fmla="*/ 21 w 26"/>
                <a:gd name="T15" fmla="*/ 36 h 42"/>
                <a:gd name="T16" fmla="*/ 15 w 26"/>
                <a:gd name="T17" fmla="*/ 41 h 42"/>
                <a:gd name="T18" fmla="*/ 0 w 26"/>
                <a:gd name="T19"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42">
                  <a:moveTo>
                    <a:pt x="0" y="2"/>
                  </a:moveTo>
                  <a:lnTo>
                    <a:pt x="7" y="0"/>
                  </a:lnTo>
                  <a:lnTo>
                    <a:pt x="14" y="1"/>
                  </a:lnTo>
                  <a:lnTo>
                    <a:pt x="19" y="6"/>
                  </a:lnTo>
                  <a:lnTo>
                    <a:pt x="23" y="12"/>
                  </a:lnTo>
                  <a:lnTo>
                    <a:pt x="25" y="21"/>
                  </a:lnTo>
                  <a:lnTo>
                    <a:pt x="24" y="28"/>
                  </a:lnTo>
                  <a:lnTo>
                    <a:pt x="21" y="36"/>
                  </a:lnTo>
                  <a:lnTo>
                    <a:pt x="15" y="41"/>
                  </a:lnTo>
                  <a:lnTo>
                    <a:pt x="0" y="2"/>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1" name="Freeform 329">
              <a:extLst>
                <a:ext uri="{FF2B5EF4-FFF2-40B4-BE49-F238E27FC236}">
                  <a16:creationId xmlns:a16="http://schemas.microsoft.com/office/drawing/2014/main" id="{2A9C4FF0-3111-4085-A786-05715004A962}"/>
                </a:ext>
              </a:extLst>
            </p:cNvPr>
            <p:cNvSpPr>
              <a:spLocks/>
            </p:cNvSpPr>
            <p:nvPr/>
          </p:nvSpPr>
          <p:spPr bwMode="auto">
            <a:xfrm>
              <a:off x="3633" y="3124"/>
              <a:ext cx="27" cy="48"/>
            </a:xfrm>
            <a:custGeom>
              <a:avLst/>
              <a:gdLst>
                <a:gd name="T0" fmla="*/ 26 w 27"/>
                <a:gd name="T1" fmla="*/ 42 h 45"/>
                <a:gd name="T2" fmla="*/ 18 w 27"/>
                <a:gd name="T3" fmla="*/ 44 h 45"/>
                <a:gd name="T4" fmla="*/ 11 w 27"/>
                <a:gd name="T5" fmla="*/ 42 h 45"/>
                <a:gd name="T6" fmla="*/ 6 w 27"/>
                <a:gd name="T7" fmla="*/ 38 h 45"/>
                <a:gd name="T8" fmla="*/ 2 w 27"/>
                <a:gd name="T9" fmla="*/ 30 h 45"/>
                <a:gd name="T10" fmla="*/ 0 w 27"/>
                <a:gd name="T11" fmla="*/ 22 h 45"/>
                <a:gd name="T12" fmla="*/ 1 w 27"/>
                <a:gd name="T13" fmla="*/ 14 h 45"/>
                <a:gd name="T14" fmla="*/ 4 w 27"/>
                <a:gd name="T15" fmla="*/ 6 h 45"/>
                <a:gd name="T16" fmla="*/ 11 w 27"/>
                <a:gd name="T17" fmla="*/ 0 h 45"/>
                <a:gd name="T18" fmla="*/ 26 w 27"/>
                <a:gd name="T19" fmla="*/ 4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45">
                  <a:moveTo>
                    <a:pt x="26" y="42"/>
                  </a:moveTo>
                  <a:lnTo>
                    <a:pt x="18" y="44"/>
                  </a:lnTo>
                  <a:lnTo>
                    <a:pt x="11" y="42"/>
                  </a:lnTo>
                  <a:lnTo>
                    <a:pt x="6" y="38"/>
                  </a:lnTo>
                  <a:lnTo>
                    <a:pt x="2" y="30"/>
                  </a:lnTo>
                  <a:lnTo>
                    <a:pt x="0" y="22"/>
                  </a:lnTo>
                  <a:lnTo>
                    <a:pt x="1" y="14"/>
                  </a:lnTo>
                  <a:lnTo>
                    <a:pt x="4" y="6"/>
                  </a:lnTo>
                  <a:lnTo>
                    <a:pt x="11" y="0"/>
                  </a:lnTo>
                  <a:lnTo>
                    <a:pt x="26" y="42"/>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2" name="Freeform 330">
              <a:extLst>
                <a:ext uri="{FF2B5EF4-FFF2-40B4-BE49-F238E27FC236}">
                  <a16:creationId xmlns:a16="http://schemas.microsoft.com/office/drawing/2014/main" id="{C8425BCF-E8FC-44B2-A640-E5FFDB9BC249}"/>
                </a:ext>
              </a:extLst>
            </p:cNvPr>
            <p:cNvSpPr>
              <a:spLocks/>
            </p:cNvSpPr>
            <p:nvPr/>
          </p:nvSpPr>
          <p:spPr bwMode="auto">
            <a:xfrm>
              <a:off x="3645" y="3078"/>
              <a:ext cx="97" cy="88"/>
            </a:xfrm>
            <a:custGeom>
              <a:avLst/>
              <a:gdLst>
                <a:gd name="T0" fmla="*/ 87 w 97"/>
                <a:gd name="T1" fmla="*/ 21 h 83"/>
                <a:gd name="T2" fmla="*/ 96 w 97"/>
                <a:gd name="T3" fmla="*/ 42 h 83"/>
                <a:gd name="T4" fmla="*/ 18 w 97"/>
                <a:gd name="T5" fmla="*/ 82 h 83"/>
                <a:gd name="T6" fmla="*/ 0 w 97"/>
                <a:gd name="T7" fmla="*/ 40 h 83"/>
                <a:gd name="T8" fmla="*/ 78 w 97"/>
                <a:gd name="T9" fmla="*/ 0 h 83"/>
                <a:gd name="T10" fmla="*/ 87 w 97"/>
                <a:gd name="T11" fmla="*/ 21 h 83"/>
              </a:gdLst>
              <a:ahLst/>
              <a:cxnLst>
                <a:cxn ang="0">
                  <a:pos x="T0" y="T1"/>
                </a:cxn>
                <a:cxn ang="0">
                  <a:pos x="T2" y="T3"/>
                </a:cxn>
                <a:cxn ang="0">
                  <a:pos x="T4" y="T5"/>
                </a:cxn>
                <a:cxn ang="0">
                  <a:pos x="T6" y="T7"/>
                </a:cxn>
                <a:cxn ang="0">
                  <a:pos x="T8" y="T9"/>
                </a:cxn>
                <a:cxn ang="0">
                  <a:pos x="T10" y="T11"/>
                </a:cxn>
              </a:cxnLst>
              <a:rect l="0" t="0" r="r" b="b"/>
              <a:pathLst>
                <a:path w="97" h="83">
                  <a:moveTo>
                    <a:pt x="87" y="21"/>
                  </a:moveTo>
                  <a:lnTo>
                    <a:pt x="96" y="42"/>
                  </a:lnTo>
                  <a:lnTo>
                    <a:pt x="18" y="82"/>
                  </a:lnTo>
                  <a:lnTo>
                    <a:pt x="0" y="40"/>
                  </a:lnTo>
                  <a:lnTo>
                    <a:pt x="78" y="0"/>
                  </a:lnTo>
                  <a:lnTo>
                    <a:pt x="87" y="21"/>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3" name="Freeform 331">
              <a:extLst>
                <a:ext uri="{FF2B5EF4-FFF2-40B4-BE49-F238E27FC236}">
                  <a16:creationId xmlns:a16="http://schemas.microsoft.com/office/drawing/2014/main" id="{3948EB73-E9D8-4938-92BD-7D4A19CBBFD6}"/>
                </a:ext>
              </a:extLst>
            </p:cNvPr>
            <p:cNvSpPr>
              <a:spLocks/>
            </p:cNvSpPr>
            <p:nvPr/>
          </p:nvSpPr>
          <p:spPr bwMode="auto">
            <a:xfrm>
              <a:off x="3727" y="3076"/>
              <a:ext cx="29" cy="46"/>
            </a:xfrm>
            <a:custGeom>
              <a:avLst/>
              <a:gdLst>
                <a:gd name="T0" fmla="*/ 0 w 29"/>
                <a:gd name="T1" fmla="*/ 2 h 43"/>
                <a:gd name="T2" fmla="*/ 8 w 29"/>
                <a:gd name="T3" fmla="*/ 0 h 43"/>
                <a:gd name="T4" fmla="*/ 16 w 29"/>
                <a:gd name="T5" fmla="*/ 2 h 43"/>
                <a:gd name="T6" fmla="*/ 22 w 29"/>
                <a:gd name="T7" fmla="*/ 6 h 43"/>
                <a:gd name="T8" fmla="*/ 26 w 29"/>
                <a:gd name="T9" fmla="*/ 13 h 43"/>
                <a:gd name="T10" fmla="*/ 28 w 29"/>
                <a:gd name="T11" fmla="*/ 21 h 43"/>
                <a:gd name="T12" fmla="*/ 27 w 29"/>
                <a:gd name="T13" fmla="*/ 28 h 43"/>
                <a:gd name="T14" fmla="*/ 24 w 29"/>
                <a:gd name="T15" fmla="*/ 36 h 43"/>
                <a:gd name="T16" fmla="*/ 16 w 29"/>
                <a:gd name="T17" fmla="*/ 42 h 43"/>
                <a:gd name="T18" fmla="*/ 0 w 29"/>
                <a:gd name="T19" fmla="*/ 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43">
                  <a:moveTo>
                    <a:pt x="0" y="2"/>
                  </a:moveTo>
                  <a:lnTo>
                    <a:pt x="8" y="0"/>
                  </a:lnTo>
                  <a:lnTo>
                    <a:pt x="16" y="2"/>
                  </a:lnTo>
                  <a:lnTo>
                    <a:pt x="22" y="6"/>
                  </a:lnTo>
                  <a:lnTo>
                    <a:pt x="26" y="13"/>
                  </a:lnTo>
                  <a:lnTo>
                    <a:pt x="28" y="21"/>
                  </a:lnTo>
                  <a:lnTo>
                    <a:pt x="27" y="28"/>
                  </a:lnTo>
                  <a:lnTo>
                    <a:pt x="24" y="36"/>
                  </a:lnTo>
                  <a:lnTo>
                    <a:pt x="16" y="42"/>
                  </a:lnTo>
                  <a:lnTo>
                    <a:pt x="0" y="2"/>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4" name="Freeform 332">
              <a:extLst>
                <a:ext uri="{FF2B5EF4-FFF2-40B4-BE49-F238E27FC236}">
                  <a16:creationId xmlns:a16="http://schemas.microsoft.com/office/drawing/2014/main" id="{1C1449BA-237C-45A7-8D09-7E8CD7A64E92}"/>
                </a:ext>
              </a:extLst>
            </p:cNvPr>
            <p:cNvSpPr>
              <a:spLocks/>
            </p:cNvSpPr>
            <p:nvPr/>
          </p:nvSpPr>
          <p:spPr bwMode="auto">
            <a:xfrm>
              <a:off x="3636" y="3143"/>
              <a:ext cx="27" cy="48"/>
            </a:xfrm>
            <a:custGeom>
              <a:avLst/>
              <a:gdLst>
                <a:gd name="T0" fmla="*/ 26 w 27"/>
                <a:gd name="T1" fmla="*/ 42 h 45"/>
                <a:gd name="T2" fmla="*/ 18 w 27"/>
                <a:gd name="T3" fmla="*/ 44 h 45"/>
                <a:gd name="T4" fmla="*/ 11 w 27"/>
                <a:gd name="T5" fmla="*/ 42 h 45"/>
                <a:gd name="T6" fmla="*/ 6 w 27"/>
                <a:gd name="T7" fmla="*/ 38 h 45"/>
                <a:gd name="T8" fmla="*/ 2 w 27"/>
                <a:gd name="T9" fmla="*/ 30 h 45"/>
                <a:gd name="T10" fmla="*/ 0 w 27"/>
                <a:gd name="T11" fmla="*/ 22 h 45"/>
                <a:gd name="T12" fmla="*/ 1 w 27"/>
                <a:gd name="T13" fmla="*/ 14 h 45"/>
                <a:gd name="T14" fmla="*/ 4 w 27"/>
                <a:gd name="T15" fmla="*/ 6 h 45"/>
                <a:gd name="T16" fmla="*/ 11 w 27"/>
                <a:gd name="T17" fmla="*/ 0 h 45"/>
                <a:gd name="T18" fmla="*/ 26 w 27"/>
                <a:gd name="T19" fmla="*/ 4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45">
                  <a:moveTo>
                    <a:pt x="26" y="42"/>
                  </a:moveTo>
                  <a:lnTo>
                    <a:pt x="18" y="44"/>
                  </a:lnTo>
                  <a:lnTo>
                    <a:pt x="11" y="42"/>
                  </a:lnTo>
                  <a:lnTo>
                    <a:pt x="6" y="38"/>
                  </a:lnTo>
                  <a:lnTo>
                    <a:pt x="2" y="30"/>
                  </a:lnTo>
                  <a:lnTo>
                    <a:pt x="0" y="22"/>
                  </a:lnTo>
                  <a:lnTo>
                    <a:pt x="1" y="14"/>
                  </a:lnTo>
                  <a:lnTo>
                    <a:pt x="4" y="6"/>
                  </a:lnTo>
                  <a:lnTo>
                    <a:pt x="11" y="0"/>
                  </a:lnTo>
                  <a:lnTo>
                    <a:pt x="26" y="42"/>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5" name="Freeform 333">
              <a:extLst>
                <a:ext uri="{FF2B5EF4-FFF2-40B4-BE49-F238E27FC236}">
                  <a16:creationId xmlns:a16="http://schemas.microsoft.com/office/drawing/2014/main" id="{A843657F-8BC6-47B2-9E20-E1EC4658103D}"/>
                </a:ext>
              </a:extLst>
            </p:cNvPr>
            <p:cNvSpPr>
              <a:spLocks/>
            </p:cNvSpPr>
            <p:nvPr/>
          </p:nvSpPr>
          <p:spPr bwMode="auto">
            <a:xfrm>
              <a:off x="3648" y="3095"/>
              <a:ext cx="100" cy="93"/>
            </a:xfrm>
            <a:custGeom>
              <a:avLst/>
              <a:gdLst>
                <a:gd name="T0" fmla="*/ 90 w 100"/>
                <a:gd name="T1" fmla="*/ 22 h 87"/>
                <a:gd name="T2" fmla="*/ 99 w 100"/>
                <a:gd name="T3" fmla="*/ 43 h 87"/>
                <a:gd name="T4" fmla="*/ 17 w 100"/>
                <a:gd name="T5" fmla="*/ 86 h 87"/>
                <a:gd name="T6" fmla="*/ 0 w 100"/>
                <a:gd name="T7" fmla="*/ 43 h 87"/>
                <a:gd name="T8" fmla="*/ 82 w 100"/>
                <a:gd name="T9" fmla="*/ 0 h 87"/>
                <a:gd name="T10" fmla="*/ 90 w 100"/>
                <a:gd name="T11" fmla="*/ 22 h 87"/>
              </a:gdLst>
              <a:ahLst/>
              <a:cxnLst>
                <a:cxn ang="0">
                  <a:pos x="T0" y="T1"/>
                </a:cxn>
                <a:cxn ang="0">
                  <a:pos x="T2" y="T3"/>
                </a:cxn>
                <a:cxn ang="0">
                  <a:pos x="T4" y="T5"/>
                </a:cxn>
                <a:cxn ang="0">
                  <a:pos x="T6" y="T7"/>
                </a:cxn>
                <a:cxn ang="0">
                  <a:pos x="T8" y="T9"/>
                </a:cxn>
                <a:cxn ang="0">
                  <a:pos x="T10" y="T11"/>
                </a:cxn>
              </a:cxnLst>
              <a:rect l="0" t="0" r="r" b="b"/>
              <a:pathLst>
                <a:path w="100" h="87">
                  <a:moveTo>
                    <a:pt x="90" y="22"/>
                  </a:moveTo>
                  <a:lnTo>
                    <a:pt x="99" y="43"/>
                  </a:lnTo>
                  <a:lnTo>
                    <a:pt x="17" y="86"/>
                  </a:lnTo>
                  <a:lnTo>
                    <a:pt x="0" y="43"/>
                  </a:lnTo>
                  <a:lnTo>
                    <a:pt x="82" y="0"/>
                  </a:lnTo>
                  <a:lnTo>
                    <a:pt x="90" y="22"/>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6" name="Freeform 334">
              <a:extLst>
                <a:ext uri="{FF2B5EF4-FFF2-40B4-BE49-F238E27FC236}">
                  <a16:creationId xmlns:a16="http://schemas.microsoft.com/office/drawing/2014/main" id="{F80DC652-9B18-4D72-9A67-31E750311AC8}"/>
                </a:ext>
              </a:extLst>
            </p:cNvPr>
            <p:cNvSpPr>
              <a:spLocks/>
            </p:cNvSpPr>
            <p:nvPr/>
          </p:nvSpPr>
          <p:spPr bwMode="auto">
            <a:xfrm>
              <a:off x="3735" y="3094"/>
              <a:ext cx="27" cy="45"/>
            </a:xfrm>
            <a:custGeom>
              <a:avLst/>
              <a:gdLst>
                <a:gd name="T0" fmla="*/ 0 w 27"/>
                <a:gd name="T1" fmla="*/ 2 h 42"/>
                <a:gd name="T2" fmla="*/ 8 w 27"/>
                <a:gd name="T3" fmla="*/ 0 h 42"/>
                <a:gd name="T4" fmla="*/ 15 w 27"/>
                <a:gd name="T5" fmla="*/ 1 h 42"/>
                <a:gd name="T6" fmla="*/ 20 w 27"/>
                <a:gd name="T7" fmla="*/ 6 h 42"/>
                <a:gd name="T8" fmla="*/ 24 w 27"/>
                <a:gd name="T9" fmla="*/ 13 h 42"/>
                <a:gd name="T10" fmla="*/ 26 w 27"/>
                <a:gd name="T11" fmla="*/ 20 h 42"/>
                <a:gd name="T12" fmla="*/ 25 w 27"/>
                <a:gd name="T13" fmla="*/ 28 h 42"/>
                <a:gd name="T14" fmla="*/ 22 w 27"/>
                <a:gd name="T15" fmla="*/ 35 h 42"/>
                <a:gd name="T16" fmla="*/ 15 w 27"/>
                <a:gd name="T17" fmla="*/ 41 h 42"/>
                <a:gd name="T18" fmla="*/ 0 w 27"/>
                <a:gd name="T19"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42">
                  <a:moveTo>
                    <a:pt x="0" y="2"/>
                  </a:moveTo>
                  <a:lnTo>
                    <a:pt x="8" y="0"/>
                  </a:lnTo>
                  <a:lnTo>
                    <a:pt x="15" y="1"/>
                  </a:lnTo>
                  <a:lnTo>
                    <a:pt x="20" y="6"/>
                  </a:lnTo>
                  <a:lnTo>
                    <a:pt x="24" y="13"/>
                  </a:lnTo>
                  <a:lnTo>
                    <a:pt x="26" y="20"/>
                  </a:lnTo>
                  <a:lnTo>
                    <a:pt x="25" y="28"/>
                  </a:lnTo>
                  <a:lnTo>
                    <a:pt x="22" y="35"/>
                  </a:lnTo>
                  <a:lnTo>
                    <a:pt x="15" y="41"/>
                  </a:lnTo>
                  <a:lnTo>
                    <a:pt x="0" y="2"/>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 name="Freeform 335">
              <a:extLst>
                <a:ext uri="{FF2B5EF4-FFF2-40B4-BE49-F238E27FC236}">
                  <a16:creationId xmlns:a16="http://schemas.microsoft.com/office/drawing/2014/main" id="{5F8D82D5-DEB2-47B9-9234-FCE836A58C99}"/>
                </a:ext>
              </a:extLst>
            </p:cNvPr>
            <p:cNvSpPr>
              <a:spLocks/>
            </p:cNvSpPr>
            <p:nvPr/>
          </p:nvSpPr>
          <p:spPr bwMode="auto">
            <a:xfrm>
              <a:off x="3641" y="3161"/>
              <a:ext cx="27" cy="46"/>
            </a:xfrm>
            <a:custGeom>
              <a:avLst/>
              <a:gdLst>
                <a:gd name="T0" fmla="*/ 26 w 27"/>
                <a:gd name="T1" fmla="*/ 40 h 43"/>
                <a:gd name="T2" fmla="*/ 18 w 27"/>
                <a:gd name="T3" fmla="*/ 42 h 43"/>
                <a:gd name="T4" fmla="*/ 11 w 27"/>
                <a:gd name="T5" fmla="*/ 40 h 43"/>
                <a:gd name="T6" fmla="*/ 6 w 27"/>
                <a:gd name="T7" fmla="*/ 36 h 43"/>
                <a:gd name="T8" fmla="*/ 2 w 27"/>
                <a:gd name="T9" fmla="*/ 29 h 43"/>
                <a:gd name="T10" fmla="*/ 0 w 27"/>
                <a:gd name="T11" fmla="*/ 21 h 43"/>
                <a:gd name="T12" fmla="*/ 1 w 27"/>
                <a:gd name="T13" fmla="*/ 13 h 43"/>
                <a:gd name="T14" fmla="*/ 4 w 27"/>
                <a:gd name="T15" fmla="*/ 5 h 43"/>
                <a:gd name="T16" fmla="*/ 10 w 27"/>
                <a:gd name="T17" fmla="*/ 0 h 43"/>
                <a:gd name="T18" fmla="*/ 26 w 27"/>
                <a:gd name="T19" fmla="*/ 4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43">
                  <a:moveTo>
                    <a:pt x="26" y="40"/>
                  </a:moveTo>
                  <a:lnTo>
                    <a:pt x="18" y="42"/>
                  </a:lnTo>
                  <a:lnTo>
                    <a:pt x="11" y="40"/>
                  </a:lnTo>
                  <a:lnTo>
                    <a:pt x="6" y="36"/>
                  </a:lnTo>
                  <a:lnTo>
                    <a:pt x="2" y="29"/>
                  </a:lnTo>
                  <a:lnTo>
                    <a:pt x="0" y="21"/>
                  </a:lnTo>
                  <a:lnTo>
                    <a:pt x="1" y="13"/>
                  </a:lnTo>
                  <a:lnTo>
                    <a:pt x="4" y="5"/>
                  </a:lnTo>
                  <a:lnTo>
                    <a:pt x="10" y="0"/>
                  </a:lnTo>
                  <a:lnTo>
                    <a:pt x="26" y="4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 name="Freeform 336">
              <a:extLst>
                <a:ext uri="{FF2B5EF4-FFF2-40B4-BE49-F238E27FC236}">
                  <a16:creationId xmlns:a16="http://schemas.microsoft.com/office/drawing/2014/main" id="{A97E2418-9DCE-4527-9B8A-0202C91BA4A4}"/>
                </a:ext>
              </a:extLst>
            </p:cNvPr>
            <p:cNvSpPr>
              <a:spLocks/>
            </p:cNvSpPr>
            <p:nvPr/>
          </p:nvSpPr>
          <p:spPr bwMode="auto">
            <a:xfrm>
              <a:off x="3653" y="3113"/>
              <a:ext cx="103" cy="92"/>
            </a:xfrm>
            <a:custGeom>
              <a:avLst/>
              <a:gdLst>
                <a:gd name="T0" fmla="*/ 93 w 103"/>
                <a:gd name="T1" fmla="*/ 21 h 87"/>
                <a:gd name="T2" fmla="*/ 102 w 103"/>
                <a:gd name="T3" fmla="*/ 43 h 87"/>
                <a:gd name="T4" fmla="*/ 18 w 103"/>
                <a:gd name="T5" fmla="*/ 86 h 87"/>
                <a:gd name="T6" fmla="*/ 0 w 103"/>
                <a:gd name="T7" fmla="*/ 43 h 87"/>
                <a:gd name="T8" fmla="*/ 84 w 103"/>
                <a:gd name="T9" fmla="*/ 0 h 87"/>
                <a:gd name="T10" fmla="*/ 93 w 103"/>
                <a:gd name="T11" fmla="*/ 21 h 87"/>
              </a:gdLst>
              <a:ahLst/>
              <a:cxnLst>
                <a:cxn ang="0">
                  <a:pos x="T0" y="T1"/>
                </a:cxn>
                <a:cxn ang="0">
                  <a:pos x="T2" y="T3"/>
                </a:cxn>
                <a:cxn ang="0">
                  <a:pos x="T4" y="T5"/>
                </a:cxn>
                <a:cxn ang="0">
                  <a:pos x="T6" y="T7"/>
                </a:cxn>
                <a:cxn ang="0">
                  <a:pos x="T8" y="T9"/>
                </a:cxn>
                <a:cxn ang="0">
                  <a:pos x="T10" y="T11"/>
                </a:cxn>
              </a:cxnLst>
              <a:rect l="0" t="0" r="r" b="b"/>
              <a:pathLst>
                <a:path w="103" h="87">
                  <a:moveTo>
                    <a:pt x="93" y="21"/>
                  </a:moveTo>
                  <a:lnTo>
                    <a:pt x="102" y="43"/>
                  </a:lnTo>
                  <a:lnTo>
                    <a:pt x="18" y="86"/>
                  </a:lnTo>
                  <a:lnTo>
                    <a:pt x="0" y="43"/>
                  </a:lnTo>
                  <a:lnTo>
                    <a:pt x="84" y="0"/>
                  </a:lnTo>
                  <a:lnTo>
                    <a:pt x="93" y="21"/>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9" name="Freeform 337">
              <a:extLst>
                <a:ext uri="{FF2B5EF4-FFF2-40B4-BE49-F238E27FC236}">
                  <a16:creationId xmlns:a16="http://schemas.microsoft.com/office/drawing/2014/main" id="{748C3562-4A6D-422C-941A-6DE027249A1E}"/>
                </a:ext>
              </a:extLst>
            </p:cNvPr>
            <p:cNvSpPr>
              <a:spLocks/>
            </p:cNvSpPr>
            <p:nvPr/>
          </p:nvSpPr>
          <p:spPr bwMode="auto">
            <a:xfrm>
              <a:off x="3740" y="3110"/>
              <a:ext cx="28" cy="46"/>
            </a:xfrm>
            <a:custGeom>
              <a:avLst/>
              <a:gdLst>
                <a:gd name="T0" fmla="*/ 0 w 28"/>
                <a:gd name="T1" fmla="*/ 2 h 43"/>
                <a:gd name="T2" fmla="*/ 8 w 28"/>
                <a:gd name="T3" fmla="*/ 0 h 43"/>
                <a:gd name="T4" fmla="*/ 15 w 28"/>
                <a:gd name="T5" fmla="*/ 2 h 43"/>
                <a:gd name="T6" fmla="*/ 21 w 28"/>
                <a:gd name="T7" fmla="*/ 6 h 43"/>
                <a:gd name="T8" fmla="*/ 25 w 28"/>
                <a:gd name="T9" fmla="*/ 13 h 43"/>
                <a:gd name="T10" fmla="*/ 27 w 28"/>
                <a:gd name="T11" fmla="*/ 21 h 43"/>
                <a:gd name="T12" fmla="*/ 26 w 28"/>
                <a:gd name="T13" fmla="*/ 29 h 43"/>
                <a:gd name="T14" fmla="*/ 22 w 28"/>
                <a:gd name="T15" fmla="*/ 36 h 43"/>
                <a:gd name="T16" fmla="*/ 16 w 28"/>
                <a:gd name="T17" fmla="*/ 42 h 43"/>
                <a:gd name="T18" fmla="*/ 0 w 28"/>
                <a:gd name="T19" fmla="*/ 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3">
                  <a:moveTo>
                    <a:pt x="0" y="2"/>
                  </a:moveTo>
                  <a:lnTo>
                    <a:pt x="8" y="0"/>
                  </a:lnTo>
                  <a:lnTo>
                    <a:pt x="15" y="2"/>
                  </a:lnTo>
                  <a:lnTo>
                    <a:pt x="21" y="6"/>
                  </a:lnTo>
                  <a:lnTo>
                    <a:pt x="25" y="13"/>
                  </a:lnTo>
                  <a:lnTo>
                    <a:pt x="27" y="21"/>
                  </a:lnTo>
                  <a:lnTo>
                    <a:pt x="26" y="29"/>
                  </a:lnTo>
                  <a:lnTo>
                    <a:pt x="22" y="36"/>
                  </a:lnTo>
                  <a:lnTo>
                    <a:pt x="16" y="42"/>
                  </a:lnTo>
                  <a:lnTo>
                    <a:pt x="0" y="2"/>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0" name="Freeform 338">
              <a:extLst>
                <a:ext uri="{FF2B5EF4-FFF2-40B4-BE49-F238E27FC236}">
                  <a16:creationId xmlns:a16="http://schemas.microsoft.com/office/drawing/2014/main" id="{CC669762-11BA-4A60-9F7F-6570BCEC5DBD}"/>
                </a:ext>
              </a:extLst>
            </p:cNvPr>
            <p:cNvSpPr>
              <a:spLocks/>
            </p:cNvSpPr>
            <p:nvPr/>
          </p:nvSpPr>
          <p:spPr bwMode="auto">
            <a:xfrm>
              <a:off x="3647" y="3177"/>
              <a:ext cx="29" cy="48"/>
            </a:xfrm>
            <a:custGeom>
              <a:avLst/>
              <a:gdLst>
                <a:gd name="T0" fmla="*/ 28 w 29"/>
                <a:gd name="T1" fmla="*/ 41 h 44"/>
                <a:gd name="T2" fmla="*/ 20 w 29"/>
                <a:gd name="T3" fmla="*/ 43 h 44"/>
                <a:gd name="T4" fmla="*/ 12 w 29"/>
                <a:gd name="T5" fmla="*/ 41 h 44"/>
                <a:gd name="T6" fmla="*/ 6 w 29"/>
                <a:gd name="T7" fmla="*/ 36 h 44"/>
                <a:gd name="T8" fmla="*/ 2 w 29"/>
                <a:gd name="T9" fmla="*/ 30 h 44"/>
                <a:gd name="T10" fmla="*/ 0 w 29"/>
                <a:gd name="T11" fmla="*/ 21 h 44"/>
                <a:gd name="T12" fmla="*/ 1 w 29"/>
                <a:gd name="T13" fmla="*/ 13 h 44"/>
                <a:gd name="T14" fmla="*/ 4 w 29"/>
                <a:gd name="T15" fmla="*/ 5 h 44"/>
                <a:gd name="T16" fmla="*/ 12 w 29"/>
                <a:gd name="T17" fmla="*/ 0 h 44"/>
                <a:gd name="T18" fmla="*/ 28 w 29"/>
                <a:gd name="T19" fmla="*/ 4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44">
                  <a:moveTo>
                    <a:pt x="28" y="41"/>
                  </a:moveTo>
                  <a:lnTo>
                    <a:pt x="20" y="43"/>
                  </a:lnTo>
                  <a:lnTo>
                    <a:pt x="12" y="41"/>
                  </a:lnTo>
                  <a:lnTo>
                    <a:pt x="6" y="36"/>
                  </a:lnTo>
                  <a:lnTo>
                    <a:pt x="2" y="30"/>
                  </a:lnTo>
                  <a:lnTo>
                    <a:pt x="0" y="21"/>
                  </a:lnTo>
                  <a:lnTo>
                    <a:pt x="1" y="13"/>
                  </a:lnTo>
                  <a:lnTo>
                    <a:pt x="4" y="5"/>
                  </a:lnTo>
                  <a:lnTo>
                    <a:pt x="12" y="0"/>
                  </a:lnTo>
                  <a:lnTo>
                    <a:pt x="28" y="41"/>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1" name="Freeform 339">
              <a:extLst>
                <a:ext uri="{FF2B5EF4-FFF2-40B4-BE49-F238E27FC236}">
                  <a16:creationId xmlns:a16="http://schemas.microsoft.com/office/drawing/2014/main" id="{2A2436DA-A3A3-4C65-830D-ECF4F7A9E262}"/>
                </a:ext>
              </a:extLst>
            </p:cNvPr>
            <p:cNvSpPr>
              <a:spLocks/>
            </p:cNvSpPr>
            <p:nvPr/>
          </p:nvSpPr>
          <p:spPr bwMode="auto">
            <a:xfrm>
              <a:off x="3660" y="3129"/>
              <a:ext cx="102" cy="93"/>
            </a:xfrm>
            <a:custGeom>
              <a:avLst/>
              <a:gdLst>
                <a:gd name="T0" fmla="*/ 92 w 102"/>
                <a:gd name="T1" fmla="*/ 21 h 87"/>
                <a:gd name="T2" fmla="*/ 101 w 102"/>
                <a:gd name="T3" fmla="*/ 43 h 87"/>
                <a:gd name="T4" fmla="*/ 18 w 102"/>
                <a:gd name="T5" fmla="*/ 86 h 87"/>
                <a:gd name="T6" fmla="*/ 0 w 102"/>
                <a:gd name="T7" fmla="*/ 43 h 87"/>
                <a:gd name="T8" fmla="*/ 83 w 102"/>
                <a:gd name="T9" fmla="*/ 0 h 87"/>
                <a:gd name="T10" fmla="*/ 92 w 102"/>
                <a:gd name="T11" fmla="*/ 21 h 87"/>
              </a:gdLst>
              <a:ahLst/>
              <a:cxnLst>
                <a:cxn ang="0">
                  <a:pos x="T0" y="T1"/>
                </a:cxn>
                <a:cxn ang="0">
                  <a:pos x="T2" y="T3"/>
                </a:cxn>
                <a:cxn ang="0">
                  <a:pos x="T4" y="T5"/>
                </a:cxn>
                <a:cxn ang="0">
                  <a:pos x="T6" y="T7"/>
                </a:cxn>
                <a:cxn ang="0">
                  <a:pos x="T8" y="T9"/>
                </a:cxn>
                <a:cxn ang="0">
                  <a:pos x="T10" y="T11"/>
                </a:cxn>
              </a:cxnLst>
              <a:rect l="0" t="0" r="r" b="b"/>
              <a:pathLst>
                <a:path w="102" h="87">
                  <a:moveTo>
                    <a:pt x="92" y="21"/>
                  </a:moveTo>
                  <a:lnTo>
                    <a:pt x="101" y="43"/>
                  </a:lnTo>
                  <a:lnTo>
                    <a:pt x="18" y="86"/>
                  </a:lnTo>
                  <a:lnTo>
                    <a:pt x="0" y="43"/>
                  </a:lnTo>
                  <a:lnTo>
                    <a:pt x="83" y="0"/>
                  </a:lnTo>
                  <a:lnTo>
                    <a:pt x="92" y="21"/>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2" name="Freeform 340">
              <a:extLst>
                <a:ext uri="{FF2B5EF4-FFF2-40B4-BE49-F238E27FC236}">
                  <a16:creationId xmlns:a16="http://schemas.microsoft.com/office/drawing/2014/main" id="{07EB6AE7-7064-4D84-A817-5D579BDFA94B}"/>
                </a:ext>
              </a:extLst>
            </p:cNvPr>
            <p:cNvSpPr>
              <a:spLocks/>
            </p:cNvSpPr>
            <p:nvPr/>
          </p:nvSpPr>
          <p:spPr bwMode="auto">
            <a:xfrm>
              <a:off x="3747" y="3127"/>
              <a:ext cx="28" cy="45"/>
            </a:xfrm>
            <a:custGeom>
              <a:avLst/>
              <a:gdLst>
                <a:gd name="T0" fmla="*/ 0 w 28"/>
                <a:gd name="T1" fmla="*/ 2 h 42"/>
                <a:gd name="T2" fmla="*/ 9 w 28"/>
                <a:gd name="T3" fmla="*/ 0 h 42"/>
                <a:gd name="T4" fmla="*/ 16 w 28"/>
                <a:gd name="T5" fmla="*/ 1 h 42"/>
                <a:gd name="T6" fmla="*/ 21 w 28"/>
                <a:gd name="T7" fmla="*/ 6 h 42"/>
                <a:gd name="T8" fmla="*/ 25 w 28"/>
                <a:gd name="T9" fmla="*/ 12 h 42"/>
                <a:gd name="T10" fmla="*/ 27 w 28"/>
                <a:gd name="T11" fmla="*/ 21 h 42"/>
                <a:gd name="T12" fmla="*/ 26 w 28"/>
                <a:gd name="T13" fmla="*/ 28 h 42"/>
                <a:gd name="T14" fmla="*/ 23 w 28"/>
                <a:gd name="T15" fmla="*/ 36 h 42"/>
                <a:gd name="T16" fmla="*/ 16 w 28"/>
                <a:gd name="T17" fmla="*/ 41 h 42"/>
                <a:gd name="T18" fmla="*/ 0 w 28"/>
                <a:gd name="T19"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2">
                  <a:moveTo>
                    <a:pt x="0" y="2"/>
                  </a:moveTo>
                  <a:lnTo>
                    <a:pt x="9" y="0"/>
                  </a:lnTo>
                  <a:lnTo>
                    <a:pt x="16" y="1"/>
                  </a:lnTo>
                  <a:lnTo>
                    <a:pt x="21" y="6"/>
                  </a:lnTo>
                  <a:lnTo>
                    <a:pt x="25" y="12"/>
                  </a:lnTo>
                  <a:lnTo>
                    <a:pt x="27" y="21"/>
                  </a:lnTo>
                  <a:lnTo>
                    <a:pt x="26" y="28"/>
                  </a:lnTo>
                  <a:lnTo>
                    <a:pt x="23" y="36"/>
                  </a:lnTo>
                  <a:lnTo>
                    <a:pt x="16" y="41"/>
                  </a:lnTo>
                  <a:lnTo>
                    <a:pt x="0" y="2"/>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3" name="Freeform 341">
              <a:extLst>
                <a:ext uri="{FF2B5EF4-FFF2-40B4-BE49-F238E27FC236}">
                  <a16:creationId xmlns:a16="http://schemas.microsoft.com/office/drawing/2014/main" id="{F068B905-561E-4772-B11D-80F2C272EA20}"/>
                </a:ext>
              </a:extLst>
            </p:cNvPr>
            <p:cNvSpPr>
              <a:spLocks/>
            </p:cNvSpPr>
            <p:nvPr/>
          </p:nvSpPr>
          <p:spPr bwMode="auto">
            <a:xfrm>
              <a:off x="3655" y="3193"/>
              <a:ext cx="28" cy="48"/>
            </a:xfrm>
            <a:custGeom>
              <a:avLst/>
              <a:gdLst>
                <a:gd name="T0" fmla="*/ 27 w 28"/>
                <a:gd name="T1" fmla="*/ 42 h 45"/>
                <a:gd name="T2" fmla="*/ 19 w 28"/>
                <a:gd name="T3" fmla="*/ 44 h 45"/>
                <a:gd name="T4" fmla="*/ 12 w 28"/>
                <a:gd name="T5" fmla="*/ 42 h 45"/>
                <a:gd name="T6" fmla="*/ 6 w 28"/>
                <a:gd name="T7" fmla="*/ 38 h 45"/>
                <a:gd name="T8" fmla="*/ 2 w 28"/>
                <a:gd name="T9" fmla="*/ 30 h 45"/>
                <a:gd name="T10" fmla="*/ 0 w 28"/>
                <a:gd name="T11" fmla="*/ 22 h 45"/>
                <a:gd name="T12" fmla="*/ 1 w 28"/>
                <a:gd name="T13" fmla="*/ 14 h 45"/>
                <a:gd name="T14" fmla="*/ 5 w 28"/>
                <a:gd name="T15" fmla="*/ 6 h 45"/>
                <a:gd name="T16" fmla="*/ 11 w 28"/>
                <a:gd name="T17" fmla="*/ 0 h 45"/>
                <a:gd name="T18" fmla="*/ 27 w 28"/>
                <a:gd name="T19" fmla="*/ 4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5">
                  <a:moveTo>
                    <a:pt x="27" y="42"/>
                  </a:moveTo>
                  <a:lnTo>
                    <a:pt x="19" y="44"/>
                  </a:lnTo>
                  <a:lnTo>
                    <a:pt x="12" y="42"/>
                  </a:lnTo>
                  <a:lnTo>
                    <a:pt x="6" y="38"/>
                  </a:lnTo>
                  <a:lnTo>
                    <a:pt x="2" y="30"/>
                  </a:lnTo>
                  <a:lnTo>
                    <a:pt x="0" y="22"/>
                  </a:lnTo>
                  <a:lnTo>
                    <a:pt x="1" y="14"/>
                  </a:lnTo>
                  <a:lnTo>
                    <a:pt x="5" y="6"/>
                  </a:lnTo>
                  <a:lnTo>
                    <a:pt x="11" y="0"/>
                  </a:lnTo>
                  <a:lnTo>
                    <a:pt x="27" y="42"/>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 name="Freeform 342">
              <a:extLst>
                <a:ext uri="{FF2B5EF4-FFF2-40B4-BE49-F238E27FC236}">
                  <a16:creationId xmlns:a16="http://schemas.microsoft.com/office/drawing/2014/main" id="{7247CAFE-5AB9-4D07-B57A-D6640070BC24}"/>
                </a:ext>
              </a:extLst>
            </p:cNvPr>
            <p:cNvSpPr>
              <a:spLocks/>
            </p:cNvSpPr>
            <p:nvPr/>
          </p:nvSpPr>
          <p:spPr bwMode="auto">
            <a:xfrm>
              <a:off x="3667" y="3146"/>
              <a:ext cx="101" cy="90"/>
            </a:xfrm>
            <a:custGeom>
              <a:avLst/>
              <a:gdLst>
                <a:gd name="T0" fmla="*/ 91 w 101"/>
                <a:gd name="T1" fmla="*/ 21 h 84"/>
                <a:gd name="T2" fmla="*/ 100 w 101"/>
                <a:gd name="T3" fmla="*/ 42 h 84"/>
                <a:gd name="T4" fmla="*/ 18 w 101"/>
                <a:gd name="T5" fmla="*/ 83 h 84"/>
                <a:gd name="T6" fmla="*/ 0 w 101"/>
                <a:gd name="T7" fmla="*/ 41 h 84"/>
                <a:gd name="T8" fmla="*/ 82 w 101"/>
                <a:gd name="T9" fmla="*/ 0 h 84"/>
                <a:gd name="T10" fmla="*/ 91 w 101"/>
                <a:gd name="T11" fmla="*/ 21 h 84"/>
              </a:gdLst>
              <a:ahLst/>
              <a:cxnLst>
                <a:cxn ang="0">
                  <a:pos x="T0" y="T1"/>
                </a:cxn>
                <a:cxn ang="0">
                  <a:pos x="T2" y="T3"/>
                </a:cxn>
                <a:cxn ang="0">
                  <a:pos x="T4" y="T5"/>
                </a:cxn>
                <a:cxn ang="0">
                  <a:pos x="T6" y="T7"/>
                </a:cxn>
                <a:cxn ang="0">
                  <a:pos x="T8" y="T9"/>
                </a:cxn>
                <a:cxn ang="0">
                  <a:pos x="T10" y="T11"/>
                </a:cxn>
              </a:cxnLst>
              <a:rect l="0" t="0" r="r" b="b"/>
              <a:pathLst>
                <a:path w="101" h="84">
                  <a:moveTo>
                    <a:pt x="91" y="21"/>
                  </a:moveTo>
                  <a:lnTo>
                    <a:pt x="100" y="42"/>
                  </a:lnTo>
                  <a:lnTo>
                    <a:pt x="18" y="83"/>
                  </a:lnTo>
                  <a:lnTo>
                    <a:pt x="0" y="41"/>
                  </a:lnTo>
                  <a:lnTo>
                    <a:pt x="82" y="0"/>
                  </a:lnTo>
                  <a:lnTo>
                    <a:pt x="91" y="21"/>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5" name="Freeform 343">
              <a:extLst>
                <a:ext uri="{FF2B5EF4-FFF2-40B4-BE49-F238E27FC236}">
                  <a16:creationId xmlns:a16="http://schemas.microsoft.com/office/drawing/2014/main" id="{E7C547DD-A0E4-44FA-BF8E-34B29782FA03}"/>
                </a:ext>
              </a:extLst>
            </p:cNvPr>
            <p:cNvSpPr>
              <a:spLocks/>
            </p:cNvSpPr>
            <p:nvPr/>
          </p:nvSpPr>
          <p:spPr bwMode="auto">
            <a:xfrm>
              <a:off x="3754" y="3143"/>
              <a:ext cx="28" cy="48"/>
            </a:xfrm>
            <a:custGeom>
              <a:avLst/>
              <a:gdLst>
                <a:gd name="T0" fmla="*/ 0 w 28"/>
                <a:gd name="T1" fmla="*/ 2 h 45"/>
                <a:gd name="T2" fmla="*/ 8 w 28"/>
                <a:gd name="T3" fmla="*/ 0 h 45"/>
                <a:gd name="T4" fmla="*/ 15 w 28"/>
                <a:gd name="T5" fmla="*/ 2 h 45"/>
                <a:gd name="T6" fmla="*/ 21 w 28"/>
                <a:gd name="T7" fmla="*/ 6 h 45"/>
                <a:gd name="T8" fmla="*/ 25 w 28"/>
                <a:gd name="T9" fmla="*/ 14 h 45"/>
                <a:gd name="T10" fmla="*/ 27 w 28"/>
                <a:gd name="T11" fmla="*/ 22 h 45"/>
                <a:gd name="T12" fmla="*/ 26 w 28"/>
                <a:gd name="T13" fmla="*/ 30 h 45"/>
                <a:gd name="T14" fmla="*/ 23 w 28"/>
                <a:gd name="T15" fmla="*/ 38 h 45"/>
                <a:gd name="T16" fmla="*/ 16 w 28"/>
                <a:gd name="T17" fmla="*/ 44 h 45"/>
                <a:gd name="T18" fmla="*/ 0 w 28"/>
                <a:gd name="T19" fmla="*/ 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5">
                  <a:moveTo>
                    <a:pt x="0" y="2"/>
                  </a:moveTo>
                  <a:lnTo>
                    <a:pt x="8" y="0"/>
                  </a:lnTo>
                  <a:lnTo>
                    <a:pt x="15" y="2"/>
                  </a:lnTo>
                  <a:lnTo>
                    <a:pt x="21" y="6"/>
                  </a:lnTo>
                  <a:lnTo>
                    <a:pt x="25" y="14"/>
                  </a:lnTo>
                  <a:lnTo>
                    <a:pt x="27" y="22"/>
                  </a:lnTo>
                  <a:lnTo>
                    <a:pt x="26" y="30"/>
                  </a:lnTo>
                  <a:lnTo>
                    <a:pt x="23" y="38"/>
                  </a:lnTo>
                  <a:lnTo>
                    <a:pt x="16" y="44"/>
                  </a:lnTo>
                  <a:lnTo>
                    <a:pt x="0" y="2"/>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6" name="Freeform 344">
              <a:extLst>
                <a:ext uri="{FF2B5EF4-FFF2-40B4-BE49-F238E27FC236}">
                  <a16:creationId xmlns:a16="http://schemas.microsoft.com/office/drawing/2014/main" id="{6B179649-52F0-450A-A6EB-6C24E0CF2387}"/>
                </a:ext>
              </a:extLst>
            </p:cNvPr>
            <p:cNvSpPr>
              <a:spLocks/>
            </p:cNvSpPr>
            <p:nvPr/>
          </p:nvSpPr>
          <p:spPr bwMode="auto">
            <a:xfrm>
              <a:off x="3666" y="3209"/>
              <a:ext cx="28" cy="45"/>
            </a:xfrm>
            <a:custGeom>
              <a:avLst/>
              <a:gdLst>
                <a:gd name="T0" fmla="*/ 27 w 28"/>
                <a:gd name="T1" fmla="*/ 39 h 42"/>
                <a:gd name="T2" fmla="*/ 19 w 28"/>
                <a:gd name="T3" fmla="*/ 41 h 42"/>
                <a:gd name="T4" fmla="*/ 12 w 28"/>
                <a:gd name="T5" fmla="*/ 40 h 42"/>
                <a:gd name="T6" fmla="*/ 6 w 28"/>
                <a:gd name="T7" fmla="*/ 35 h 42"/>
                <a:gd name="T8" fmla="*/ 2 w 28"/>
                <a:gd name="T9" fmla="*/ 29 h 42"/>
                <a:gd name="T10" fmla="*/ 0 w 28"/>
                <a:gd name="T11" fmla="*/ 21 h 42"/>
                <a:gd name="T12" fmla="*/ 1 w 28"/>
                <a:gd name="T13" fmla="*/ 13 h 42"/>
                <a:gd name="T14" fmla="*/ 4 w 28"/>
                <a:gd name="T15" fmla="*/ 5 h 42"/>
                <a:gd name="T16" fmla="*/ 11 w 28"/>
                <a:gd name="T17" fmla="*/ 0 h 42"/>
                <a:gd name="T18" fmla="*/ 27 w 28"/>
                <a:gd name="T19" fmla="*/ 3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2">
                  <a:moveTo>
                    <a:pt x="27" y="39"/>
                  </a:moveTo>
                  <a:lnTo>
                    <a:pt x="19" y="41"/>
                  </a:lnTo>
                  <a:lnTo>
                    <a:pt x="12" y="40"/>
                  </a:lnTo>
                  <a:lnTo>
                    <a:pt x="6" y="35"/>
                  </a:lnTo>
                  <a:lnTo>
                    <a:pt x="2" y="29"/>
                  </a:lnTo>
                  <a:lnTo>
                    <a:pt x="0" y="21"/>
                  </a:lnTo>
                  <a:lnTo>
                    <a:pt x="1" y="13"/>
                  </a:lnTo>
                  <a:lnTo>
                    <a:pt x="4" y="5"/>
                  </a:lnTo>
                  <a:lnTo>
                    <a:pt x="11" y="0"/>
                  </a:lnTo>
                  <a:lnTo>
                    <a:pt x="27" y="39"/>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7" name="Freeform 345">
              <a:extLst>
                <a:ext uri="{FF2B5EF4-FFF2-40B4-BE49-F238E27FC236}">
                  <a16:creationId xmlns:a16="http://schemas.microsoft.com/office/drawing/2014/main" id="{9912987E-FB24-4730-9D65-2852BA28F9BA}"/>
                </a:ext>
              </a:extLst>
            </p:cNvPr>
            <p:cNvSpPr>
              <a:spLocks/>
            </p:cNvSpPr>
            <p:nvPr/>
          </p:nvSpPr>
          <p:spPr bwMode="auto">
            <a:xfrm>
              <a:off x="3679" y="3164"/>
              <a:ext cx="96" cy="89"/>
            </a:xfrm>
            <a:custGeom>
              <a:avLst/>
              <a:gdLst>
                <a:gd name="T0" fmla="*/ 86 w 96"/>
                <a:gd name="T1" fmla="*/ 21 h 83"/>
                <a:gd name="T2" fmla="*/ 95 w 96"/>
                <a:gd name="T3" fmla="*/ 42 h 83"/>
                <a:gd name="T4" fmla="*/ 18 w 96"/>
                <a:gd name="T5" fmla="*/ 82 h 83"/>
                <a:gd name="T6" fmla="*/ 0 w 96"/>
                <a:gd name="T7" fmla="*/ 40 h 83"/>
                <a:gd name="T8" fmla="*/ 77 w 96"/>
                <a:gd name="T9" fmla="*/ 0 h 83"/>
                <a:gd name="T10" fmla="*/ 86 w 96"/>
                <a:gd name="T11" fmla="*/ 21 h 83"/>
              </a:gdLst>
              <a:ahLst/>
              <a:cxnLst>
                <a:cxn ang="0">
                  <a:pos x="T0" y="T1"/>
                </a:cxn>
                <a:cxn ang="0">
                  <a:pos x="T2" y="T3"/>
                </a:cxn>
                <a:cxn ang="0">
                  <a:pos x="T4" y="T5"/>
                </a:cxn>
                <a:cxn ang="0">
                  <a:pos x="T6" y="T7"/>
                </a:cxn>
                <a:cxn ang="0">
                  <a:pos x="T8" y="T9"/>
                </a:cxn>
                <a:cxn ang="0">
                  <a:pos x="T10" y="T11"/>
                </a:cxn>
              </a:cxnLst>
              <a:rect l="0" t="0" r="r" b="b"/>
              <a:pathLst>
                <a:path w="96" h="83">
                  <a:moveTo>
                    <a:pt x="86" y="21"/>
                  </a:moveTo>
                  <a:lnTo>
                    <a:pt x="95" y="42"/>
                  </a:lnTo>
                  <a:lnTo>
                    <a:pt x="18" y="82"/>
                  </a:lnTo>
                  <a:lnTo>
                    <a:pt x="0" y="40"/>
                  </a:lnTo>
                  <a:lnTo>
                    <a:pt x="77" y="0"/>
                  </a:lnTo>
                  <a:lnTo>
                    <a:pt x="86" y="21"/>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 name="Freeform 346">
              <a:extLst>
                <a:ext uri="{FF2B5EF4-FFF2-40B4-BE49-F238E27FC236}">
                  <a16:creationId xmlns:a16="http://schemas.microsoft.com/office/drawing/2014/main" id="{15ED9F15-6526-4370-819F-8EE618A3F2DE}"/>
                </a:ext>
              </a:extLst>
            </p:cNvPr>
            <p:cNvSpPr>
              <a:spLocks/>
            </p:cNvSpPr>
            <p:nvPr/>
          </p:nvSpPr>
          <p:spPr bwMode="auto">
            <a:xfrm>
              <a:off x="3760" y="3159"/>
              <a:ext cx="28" cy="48"/>
            </a:xfrm>
            <a:custGeom>
              <a:avLst/>
              <a:gdLst>
                <a:gd name="T0" fmla="*/ 0 w 28"/>
                <a:gd name="T1" fmla="*/ 2 h 45"/>
                <a:gd name="T2" fmla="*/ 8 w 28"/>
                <a:gd name="T3" fmla="*/ 0 h 45"/>
                <a:gd name="T4" fmla="*/ 15 w 28"/>
                <a:gd name="T5" fmla="*/ 2 h 45"/>
                <a:gd name="T6" fmla="*/ 20 w 28"/>
                <a:gd name="T7" fmla="*/ 6 h 45"/>
                <a:gd name="T8" fmla="*/ 25 w 28"/>
                <a:gd name="T9" fmla="*/ 14 h 45"/>
                <a:gd name="T10" fmla="*/ 27 w 28"/>
                <a:gd name="T11" fmla="*/ 22 h 45"/>
                <a:gd name="T12" fmla="*/ 26 w 28"/>
                <a:gd name="T13" fmla="*/ 30 h 45"/>
                <a:gd name="T14" fmla="*/ 22 w 28"/>
                <a:gd name="T15" fmla="*/ 38 h 45"/>
                <a:gd name="T16" fmla="*/ 16 w 28"/>
                <a:gd name="T17" fmla="*/ 44 h 45"/>
                <a:gd name="T18" fmla="*/ 0 w 28"/>
                <a:gd name="T19" fmla="*/ 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5">
                  <a:moveTo>
                    <a:pt x="0" y="2"/>
                  </a:moveTo>
                  <a:lnTo>
                    <a:pt x="8" y="0"/>
                  </a:lnTo>
                  <a:lnTo>
                    <a:pt x="15" y="2"/>
                  </a:lnTo>
                  <a:lnTo>
                    <a:pt x="20" y="6"/>
                  </a:lnTo>
                  <a:lnTo>
                    <a:pt x="25" y="14"/>
                  </a:lnTo>
                  <a:lnTo>
                    <a:pt x="27" y="22"/>
                  </a:lnTo>
                  <a:lnTo>
                    <a:pt x="26" y="30"/>
                  </a:lnTo>
                  <a:lnTo>
                    <a:pt x="22" y="38"/>
                  </a:lnTo>
                  <a:lnTo>
                    <a:pt x="16" y="44"/>
                  </a:lnTo>
                  <a:lnTo>
                    <a:pt x="0" y="2"/>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9" name="Freeform 347">
              <a:extLst>
                <a:ext uri="{FF2B5EF4-FFF2-40B4-BE49-F238E27FC236}">
                  <a16:creationId xmlns:a16="http://schemas.microsoft.com/office/drawing/2014/main" id="{ECC6C348-A8DC-41AC-80FE-1661FF13B43C}"/>
                </a:ext>
              </a:extLst>
            </p:cNvPr>
            <p:cNvSpPr>
              <a:spLocks/>
            </p:cNvSpPr>
            <p:nvPr/>
          </p:nvSpPr>
          <p:spPr bwMode="auto">
            <a:xfrm>
              <a:off x="3676" y="3221"/>
              <a:ext cx="27" cy="46"/>
            </a:xfrm>
            <a:custGeom>
              <a:avLst/>
              <a:gdLst>
                <a:gd name="T0" fmla="*/ 26 w 27"/>
                <a:gd name="T1" fmla="*/ 40 h 43"/>
                <a:gd name="T2" fmla="*/ 18 w 27"/>
                <a:gd name="T3" fmla="*/ 42 h 43"/>
                <a:gd name="T4" fmla="*/ 11 w 27"/>
                <a:gd name="T5" fmla="*/ 40 h 43"/>
                <a:gd name="T6" fmla="*/ 6 w 27"/>
                <a:gd name="T7" fmla="*/ 36 h 43"/>
                <a:gd name="T8" fmla="*/ 2 w 27"/>
                <a:gd name="T9" fmla="*/ 29 h 43"/>
                <a:gd name="T10" fmla="*/ 0 w 27"/>
                <a:gd name="T11" fmla="*/ 21 h 43"/>
                <a:gd name="T12" fmla="*/ 1 w 27"/>
                <a:gd name="T13" fmla="*/ 13 h 43"/>
                <a:gd name="T14" fmla="*/ 4 w 27"/>
                <a:gd name="T15" fmla="*/ 6 h 43"/>
                <a:gd name="T16" fmla="*/ 10 w 27"/>
                <a:gd name="T17" fmla="*/ 0 h 43"/>
                <a:gd name="T18" fmla="*/ 26 w 27"/>
                <a:gd name="T19" fmla="*/ 4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43">
                  <a:moveTo>
                    <a:pt x="26" y="40"/>
                  </a:moveTo>
                  <a:lnTo>
                    <a:pt x="18" y="42"/>
                  </a:lnTo>
                  <a:lnTo>
                    <a:pt x="11" y="40"/>
                  </a:lnTo>
                  <a:lnTo>
                    <a:pt x="6" y="36"/>
                  </a:lnTo>
                  <a:lnTo>
                    <a:pt x="2" y="29"/>
                  </a:lnTo>
                  <a:lnTo>
                    <a:pt x="0" y="21"/>
                  </a:lnTo>
                  <a:lnTo>
                    <a:pt x="1" y="13"/>
                  </a:lnTo>
                  <a:lnTo>
                    <a:pt x="4" y="6"/>
                  </a:lnTo>
                  <a:lnTo>
                    <a:pt x="10" y="0"/>
                  </a:lnTo>
                  <a:lnTo>
                    <a:pt x="26" y="4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0" name="Freeform 348">
              <a:extLst>
                <a:ext uri="{FF2B5EF4-FFF2-40B4-BE49-F238E27FC236}">
                  <a16:creationId xmlns:a16="http://schemas.microsoft.com/office/drawing/2014/main" id="{77E6FD1C-A03E-4CDB-8427-9F093AEB399E}"/>
                </a:ext>
              </a:extLst>
            </p:cNvPr>
            <p:cNvSpPr>
              <a:spLocks/>
            </p:cNvSpPr>
            <p:nvPr/>
          </p:nvSpPr>
          <p:spPr bwMode="auto">
            <a:xfrm>
              <a:off x="3688" y="3177"/>
              <a:ext cx="93" cy="89"/>
            </a:xfrm>
            <a:custGeom>
              <a:avLst/>
              <a:gdLst>
                <a:gd name="T0" fmla="*/ 83 w 93"/>
                <a:gd name="T1" fmla="*/ 22 h 83"/>
                <a:gd name="T2" fmla="*/ 92 w 93"/>
                <a:gd name="T3" fmla="*/ 43 h 83"/>
                <a:gd name="T4" fmla="*/ 18 w 93"/>
                <a:gd name="T5" fmla="*/ 82 h 83"/>
                <a:gd name="T6" fmla="*/ 0 w 93"/>
                <a:gd name="T7" fmla="*/ 39 h 83"/>
                <a:gd name="T8" fmla="*/ 74 w 93"/>
                <a:gd name="T9" fmla="*/ 0 h 83"/>
                <a:gd name="T10" fmla="*/ 83 w 93"/>
                <a:gd name="T11" fmla="*/ 22 h 83"/>
              </a:gdLst>
              <a:ahLst/>
              <a:cxnLst>
                <a:cxn ang="0">
                  <a:pos x="T0" y="T1"/>
                </a:cxn>
                <a:cxn ang="0">
                  <a:pos x="T2" y="T3"/>
                </a:cxn>
                <a:cxn ang="0">
                  <a:pos x="T4" y="T5"/>
                </a:cxn>
                <a:cxn ang="0">
                  <a:pos x="T6" y="T7"/>
                </a:cxn>
                <a:cxn ang="0">
                  <a:pos x="T8" y="T9"/>
                </a:cxn>
                <a:cxn ang="0">
                  <a:pos x="T10" y="T11"/>
                </a:cxn>
              </a:cxnLst>
              <a:rect l="0" t="0" r="r" b="b"/>
              <a:pathLst>
                <a:path w="93" h="83">
                  <a:moveTo>
                    <a:pt x="83" y="22"/>
                  </a:moveTo>
                  <a:lnTo>
                    <a:pt x="92" y="43"/>
                  </a:lnTo>
                  <a:lnTo>
                    <a:pt x="18" y="82"/>
                  </a:lnTo>
                  <a:lnTo>
                    <a:pt x="0" y="39"/>
                  </a:lnTo>
                  <a:lnTo>
                    <a:pt x="74" y="0"/>
                  </a:lnTo>
                  <a:lnTo>
                    <a:pt x="83" y="22"/>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 name="Freeform 349">
              <a:extLst>
                <a:ext uri="{FF2B5EF4-FFF2-40B4-BE49-F238E27FC236}">
                  <a16:creationId xmlns:a16="http://schemas.microsoft.com/office/drawing/2014/main" id="{CC32CA94-AA80-4159-B157-833BF79C0C89}"/>
                </a:ext>
              </a:extLst>
            </p:cNvPr>
            <p:cNvSpPr>
              <a:spLocks/>
            </p:cNvSpPr>
            <p:nvPr/>
          </p:nvSpPr>
          <p:spPr bwMode="auto">
            <a:xfrm>
              <a:off x="3766" y="3177"/>
              <a:ext cx="29" cy="45"/>
            </a:xfrm>
            <a:custGeom>
              <a:avLst/>
              <a:gdLst>
                <a:gd name="T0" fmla="*/ 0 w 29"/>
                <a:gd name="T1" fmla="*/ 2 h 42"/>
                <a:gd name="T2" fmla="*/ 8 w 29"/>
                <a:gd name="T3" fmla="*/ 0 h 42"/>
                <a:gd name="T4" fmla="*/ 16 w 29"/>
                <a:gd name="T5" fmla="*/ 1 h 42"/>
                <a:gd name="T6" fmla="*/ 22 w 29"/>
                <a:gd name="T7" fmla="*/ 6 h 42"/>
                <a:gd name="T8" fmla="*/ 26 w 29"/>
                <a:gd name="T9" fmla="*/ 12 h 42"/>
                <a:gd name="T10" fmla="*/ 28 w 29"/>
                <a:gd name="T11" fmla="*/ 21 h 42"/>
                <a:gd name="T12" fmla="*/ 27 w 29"/>
                <a:gd name="T13" fmla="*/ 28 h 42"/>
                <a:gd name="T14" fmla="*/ 24 w 29"/>
                <a:gd name="T15" fmla="*/ 36 h 42"/>
                <a:gd name="T16" fmla="*/ 16 w 29"/>
                <a:gd name="T17" fmla="*/ 41 h 42"/>
                <a:gd name="T18" fmla="*/ 0 w 29"/>
                <a:gd name="T19"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42">
                  <a:moveTo>
                    <a:pt x="0" y="2"/>
                  </a:moveTo>
                  <a:lnTo>
                    <a:pt x="8" y="0"/>
                  </a:lnTo>
                  <a:lnTo>
                    <a:pt x="16" y="1"/>
                  </a:lnTo>
                  <a:lnTo>
                    <a:pt x="22" y="6"/>
                  </a:lnTo>
                  <a:lnTo>
                    <a:pt x="26" y="12"/>
                  </a:lnTo>
                  <a:lnTo>
                    <a:pt x="28" y="21"/>
                  </a:lnTo>
                  <a:lnTo>
                    <a:pt x="27" y="28"/>
                  </a:lnTo>
                  <a:lnTo>
                    <a:pt x="24" y="36"/>
                  </a:lnTo>
                  <a:lnTo>
                    <a:pt x="16" y="41"/>
                  </a:lnTo>
                  <a:lnTo>
                    <a:pt x="0" y="2"/>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2" name="Freeform 350">
              <a:extLst>
                <a:ext uri="{FF2B5EF4-FFF2-40B4-BE49-F238E27FC236}">
                  <a16:creationId xmlns:a16="http://schemas.microsoft.com/office/drawing/2014/main" id="{998BC796-ABE6-409E-8781-F0BB0C884031}"/>
                </a:ext>
              </a:extLst>
            </p:cNvPr>
            <p:cNvSpPr>
              <a:spLocks/>
            </p:cNvSpPr>
            <p:nvPr/>
          </p:nvSpPr>
          <p:spPr bwMode="auto">
            <a:xfrm>
              <a:off x="3860" y="2949"/>
              <a:ext cx="39" cy="27"/>
            </a:xfrm>
            <a:custGeom>
              <a:avLst/>
              <a:gdLst>
                <a:gd name="T0" fmla="*/ 0 w 39"/>
                <a:gd name="T1" fmla="*/ 17 h 25"/>
                <a:gd name="T2" fmla="*/ 3 w 39"/>
                <a:gd name="T3" fmla="*/ 8 h 25"/>
                <a:gd name="T4" fmla="*/ 8 w 39"/>
                <a:gd name="T5" fmla="*/ 2 h 25"/>
                <a:gd name="T6" fmla="*/ 15 w 39"/>
                <a:gd name="T7" fmla="*/ 0 h 25"/>
                <a:gd name="T8" fmla="*/ 22 w 39"/>
                <a:gd name="T9" fmla="*/ 0 h 25"/>
                <a:gd name="T10" fmla="*/ 29 w 39"/>
                <a:gd name="T11" fmla="*/ 3 h 25"/>
                <a:gd name="T12" fmla="*/ 35 w 39"/>
                <a:gd name="T13" fmla="*/ 8 h 25"/>
                <a:gd name="T14" fmla="*/ 38 w 39"/>
                <a:gd name="T15" fmla="*/ 15 h 25"/>
                <a:gd name="T16" fmla="*/ 38 w 39"/>
                <a:gd name="T17" fmla="*/ 24 h 25"/>
                <a:gd name="T18" fmla="*/ 0 w 39"/>
                <a:gd name="T19" fmla="*/ 1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25">
                  <a:moveTo>
                    <a:pt x="0" y="17"/>
                  </a:moveTo>
                  <a:lnTo>
                    <a:pt x="3" y="8"/>
                  </a:lnTo>
                  <a:lnTo>
                    <a:pt x="8" y="2"/>
                  </a:lnTo>
                  <a:lnTo>
                    <a:pt x="15" y="0"/>
                  </a:lnTo>
                  <a:lnTo>
                    <a:pt x="22" y="0"/>
                  </a:lnTo>
                  <a:lnTo>
                    <a:pt x="29" y="3"/>
                  </a:lnTo>
                  <a:lnTo>
                    <a:pt x="35" y="8"/>
                  </a:lnTo>
                  <a:lnTo>
                    <a:pt x="38" y="15"/>
                  </a:lnTo>
                  <a:lnTo>
                    <a:pt x="38" y="24"/>
                  </a:lnTo>
                  <a:lnTo>
                    <a:pt x="0" y="17"/>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3" name="Freeform 351">
              <a:extLst>
                <a:ext uri="{FF2B5EF4-FFF2-40B4-BE49-F238E27FC236}">
                  <a16:creationId xmlns:a16="http://schemas.microsoft.com/office/drawing/2014/main" id="{9216CA80-198A-4784-BBAA-ADA7D25E8DCC}"/>
                </a:ext>
              </a:extLst>
            </p:cNvPr>
            <p:cNvSpPr>
              <a:spLocks/>
            </p:cNvSpPr>
            <p:nvPr/>
          </p:nvSpPr>
          <p:spPr bwMode="auto">
            <a:xfrm>
              <a:off x="3845" y="2969"/>
              <a:ext cx="54" cy="107"/>
            </a:xfrm>
            <a:custGeom>
              <a:avLst/>
              <a:gdLst>
                <a:gd name="T0" fmla="*/ 20 w 54"/>
                <a:gd name="T1" fmla="*/ 95 h 100"/>
                <a:gd name="T2" fmla="*/ 0 w 54"/>
                <a:gd name="T3" fmla="*/ 90 h 100"/>
                <a:gd name="T4" fmla="*/ 13 w 54"/>
                <a:gd name="T5" fmla="*/ 0 h 100"/>
                <a:gd name="T6" fmla="*/ 53 w 54"/>
                <a:gd name="T7" fmla="*/ 8 h 100"/>
                <a:gd name="T8" fmla="*/ 40 w 54"/>
                <a:gd name="T9" fmla="*/ 99 h 100"/>
                <a:gd name="T10" fmla="*/ 20 w 54"/>
                <a:gd name="T11" fmla="*/ 95 h 100"/>
              </a:gdLst>
              <a:ahLst/>
              <a:cxnLst>
                <a:cxn ang="0">
                  <a:pos x="T0" y="T1"/>
                </a:cxn>
                <a:cxn ang="0">
                  <a:pos x="T2" y="T3"/>
                </a:cxn>
                <a:cxn ang="0">
                  <a:pos x="T4" y="T5"/>
                </a:cxn>
                <a:cxn ang="0">
                  <a:pos x="T6" y="T7"/>
                </a:cxn>
                <a:cxn ang="0">
                  <a:pos x="T8" y="T9"/>
                </a:cxn>
                <a:cxn ang="0">
                  <a:pos x="T10" y="T11"/>
                </a:cxn>
              </a:cxnLst>
              <a:rect l="0" t="0" r="r" b="b"/>
              <a:pathLst>
                <a:path w="54" h="100">
                  <a:moveTo>
                    <a:pt x="20" y="95"/>
                  </a:moveTo>
                  <a:lnTo>
                    <a:pt x="0" y="90"/>
                  </a:lnTo>
                  <a:lnTo>
                    <a:pt x="13" y="0"/>
                  </a:lnTo>
                  <a:lnTo>
                    <a:pt x="53" y="8"/>
                  </a:lnTo>
                  <a:lnTo>
                    <a:pt x="40" y="99"/>
                  </a:lnTo>
                  <a:lnTo>
                    <a:pt x="20" y="95"/>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4" name="Freeform 352">
              <a:extLst>
                <a:ext uri="{FF2B5EF4-FFF2-40B4-BE49-F238E27FC236}">
                  <a16:creationId xmlns:a16="http://schemas.microsoft.com/office/drawing/2014/main" id="{4B3F6355-5320-4BF4-AE81-C970DD2C91C3}"/>
                </a:ext>
              </a:extLst>
            </p:cNvPr>
            <p:cNvSpPr>
              <a:spLocks/>
            </p:cNvSpPr>
            <p:nvPr/>
          </p:nvSpPr>
          <p:spPr bwMode="auto">
            <a:xfrm>
              <a:off x="3845" y="3069"/>
              <a:ext cx="40" cy="28"/>
            </a:xfrm>
            <a:custGeom>
              <a:avLst/>
              <a:gdLst>
                <a:gd name="T0" fmla="*/ 39 w 40"/>
                <a:gd name="T1" fmla="*/ 8 h 25"/>
                <a:gd name="T2" fmla="*/ 36 w 40"/>
                <a:gd name="T3" fmla="*/ 16 h 25"/>
                <a:gd name="T4" fmla="*/ 31 w 40"/>
                <a:gd name="T5" fmla="*/ 21 h 25"/>
                <a:gd name="T6" fmla="*/ 24 w 40"/>
                <a:gd name="T7" fmla="*/ 24 h 25"/>
                <a:gd name="T8" fmla="*/ 16 w 40"/>
                <a:gd name="T9" fmla="*/ 24 h 25"/>
                <a:gd name="T10" fmla="*/ 9 w 40"/>
                <a:gd name="T11" fmla="*/ 21 h 25"/>
                <a:gd name="T12" fmla="*/ 3 w 40"/>
                <a:gd name="T13" fmla="*/ 16 h 25"/>
                <a:gd name="T14" fmla="*/ 0 w 40"/>
                <a:gd name="T15" fmla="*/ 9 h 25"/>
                <a:gd name="T16" fmla="*/ 0 w 40"/>
                <a:gd name="T17" fmla="*/ 0 h 25"/>
                <a:gd name="T18" fmla="*/ 39 w 40"/>
                <a:gd name="T19"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25">
                  <a:moveTo>
                    <a:pt x="39" y="8"/>
                  </a:moveTo>
                  <a:lnTo>
                    <a:pt x="36" y="16"/>
                  </a:lnTo>
                  <a:lnTo>
                    <a:pt x="31" y="21"/>
                  </a:lnTo>
                  <a:lnTo>
                    <a:pt x="24" y="24"/>
                  </a:lnTo>
                  <a:lnTo>
                    <a:pt x="16" y="24"/>
                  </a:lnTo>
                  <a:lnTo>
                    <a:pt x="9" y="21"/>
                  </a:lnTo>
                  <a:lnTo>
                    <a:pt x="3" y="16"/>
                  </a:lnTo>
                  <a:lnTo>
                    <a:pt x="0" y="9"/>
                  </a:lnTo>
                  <a:lnTo>
                    <a:pt x="0" y="0"/>
                  </a:lnTo>
                  <a:lnTo>
                    <a:pt x="39" y="8"/>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5" name="Freeform 353">
              <a:extLst>
                <a:ext uri="{FF2B5EF4-FFF2-40B4-BE49-F238E27FC236}">
                  <a16:creationId xmlns:a16="http://schemas.microsoft.com/office/drawing/2014/main" id="{EC60D3C0-D064-4055-9BA3-F40F9BB1F4A1}"/>
                </a:ext>
              </a:extLst>
            </p:cNvPr>
            <p:cNvSpPr>
              <a:spLocks/>
            </p:cNvSpPr>
            <p:nvPr/>
          </p:nvSpPr>
          <p:spPr bwMode="auto">
            <a:xfrm>
              <a:off x="3846" y="2939"/>
              <a:ext cx="40" cy="28"/>
            </a:xfrm>
            <a:custGeom>
              <a:avLst/>
              <a:gdLst>
                <a:gd name="T0" fmla="*/ 0 w 40"/>
                <a:gd name="T1" fmla="*/ 17 h 26"/>
                <a:gd name="T2" fmla="*/ 3 w 40"/>
                <a:gd name="T3" fmla="*/ 8 h 26"/>
                <a:gd name="T4" fmla="*/ 9 w 40"/>
                <a:gd name="T5" fmla="*/ 2 h 26"/>
                <a:gd name="T6" fmla="*/ 16 w 40"/>
                <a:gd name="T7" fmla="*/ 0 h 26"/>
                <a:gd name="T8" fmla="*/ 23 w 40"/>
                <a:gd name="T9" fmla="*/ 0 h 26"/>
                <a:gd name="T10" fmla="*/ 30 w 40"/>
                <a:gd name="T11" fmla="*/ 3 h 26"/>
                <a:gd name="T12" fmla="*/ 36 w 40"/>
                <a:gd name="T13" fmla="*/ 8 h 26"/>
                <a:gd name="T14" fmla="*/ 39 w 40"/>
                <a:gd name="T15" fmla="*/ 16 h 26"/>
                <a:gd name="T16" fmla="*/ 39 w 40"/>
                <a:gd name="T17" fmla="*/ 25 h 26"/>
                <a:gd name="T18" fmla="*/ 0 w 40"/>
                <a:gd name="T19"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26">
                  <a:moveTo>
                    <a:pt x="0" y="17"/>
                  </a:moveTo>
                  <a:lnTo>
                    <a:pt x="3" y="8"/>
                  </a:lnTo>
                  <a:lnTo>
                    <a:pt x="9" y="2"/>
                  </a:lnTo>
                  <a:lnTo>
                    <a:pt x="16" y="0"/>
                  </a:lnTo>
                  <a:lnTo>
                    <a:pt x="23" y="0"/>
                  </a:lnTo>
                  <a:lnTo>
                    <a:pt x="30" y="3"/>
                  </a:lnTo>
                  <a:lnTo>
                    <a:pt x="36" y="8"/>
                  </a:lnTo>
                  <a:lnTo>
                    <a:pt x="39" y="16"/>
                  </a:lnTo>
                  <a:lnTo>
                    <a:pt x="39" y="25"/>
                  </a:lnTo>
                  <a:lnTo>
                    <a:pt x="0" y="17"/>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6" name="Freeform 354">
              <a:extLst>
                <a:ext uri="{FF2B5EF4-FFF2-40B4-BE49-F238E27FC236}">
                  <a16:creationId xmlns:a16="http://schemas.microsoft.com/office/drawing/2014/main" id="{E116E9A0-5C71-4792-A146-9E0C45576FB5}"/>
                </a:ext>
              </a:extLst>
            </p:cNvPr>
            <p:cNvSpPr>
              <a:spLocks/>
            </p:cNvSpPr>
            <p:nvPr/>
          </p:nvSpPr>
          <p:spPr bwMode="auto">
            <a:xfrm>
              <a:off x="3831" y="2961"/>
              <a:ext cx="55" cy="109"/>
            </a:xfrm>
            <a:custGeom>
              <a:avLst/>
              <a:gdLst>
                <a:gd name="T0" fmla="*/ 20 w 55"/>
                <a:gd name="T1" fmla="*/ 98 h 103"/>
                <a:gd name="T2" fmla="*/ 0 w 55"/>
                <a:gd name="T3" fmla="*/ 93 h 103"/>
                <a:gd name="T4" fmla="*/ 14 w 55"/>
                <a:gd name="T5" fmla="*/ 0 h 103"/>
                <a:gd name="T6" fmla="*/ 54 w 55"/>
                <a:gd name="T7" fmla="*/ 8 h 103"/>
                <a:gd name="T8" fmla="*/ 40 w 55"/>
                <a:gd name="T9" fmla="*/ 102 h 103"/>
                <a:gd name="T10" fmla="*/ 20 w 55"/>
                <a:gd name="T11" fmla="*/ 98 h 103"/>
              </a:gdLst>
              <a:ahLst/>
              <a:cxnLst>
                <a:cxn ang="0">
                  <a:pos x="T0" y="T1"/>
                </a:cxn>
                <a:cxn ang="0">
                  <a:pos x="T2" y="T3"/>
                </a:cxn>
                <a:cxn ang="0">
                  <a:pos x="T4" y="T5"/>
                </a:cxn>
                <a:cxn ang="0">
                  <a:pos x="T6" y="T7"/>
                </a:cxn>
                <a:cxn ang="0">
                  <a:pos x="T8" y="T9"/>
                </a:cxn>
                <a:cxn ang="0">
                  <a:pos x="T10" y="T11"/>
                </a:cxn>
              </a:cxnLst>
              <a:rect l="0" t="0" r="r" b="b"/>
              <a:pathLst>
                <a:path w="55" h="103">
                  <a:moveTo>
                    <a:pt x="20" y="98"/>
                  </a:moveTo>
                  <a:lnTo>
                    <a:pt x="0" y="93"/>
                  </a:lnTo>
                  <a:lnTo>
                    <a:pt x="14" y="0"/>
                  </a:lnTo>
                  <a:lnTo>
                    <a:pt x="54" y="8"/>
                  </a:lnTo>
                  <a:lnTo>
                    <a:pt x="40" y="102"/>
                  </a:lnTo>
                  <a:lnTo>
                    <a:pt x="20" y="98"/>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7" name="Freeform 355">
              <a:extLst>
                <a:ext uri="{FF2B5EF4-FFF2-40B4-BE49-F238E27FC236}">
                  <a16:creationId xmlns:a16="http://schemas.microsoft.com/office/drawing/2014/main" id="{96F6FD76-AA3B-45AB-92A6-3A481B6AD84F}"/>
                </a:ext>
              </a:extLst>
            </p:cNvPr>
            <p:cNvSpPr>
              <a:spLocks/>
            </p:cNvSpPr>
            <p:nvPr/>
          </p:nvSpPr>
          <p:spPr bwMode="auto">
            <a:xfrm>
              <a:off x="3831" y="3065"/>
              <a:ext cx="39" cy="26"/>
            </a:xfrm>
            <a:custGeom>
              <a:avLst/>
              <a:gdLst>
                <a:gd name="T0" fmla="*/ 38 w 39"/>
                <a:gd name="T1" fmla="*/ 8 h 25"/>
                <a:gd name="T2" fmla="*/ 35 w 39"/>
                <a:gd name="T3" fmla="*/ 16 h 25"/>
                <a:gd name="T4" fmla="*/ 29 w 39"/>
                <a:gd name="T5" fmla="*/ 21 h 25"/>
                <a:gd name="T6" fmla="*/ 23 w 39"/>
                <a:gd name="T7" fmla="*/ 24 h 25"/>
                <a:gd name="T8" fmla="*/ 15 w 39"/>
                <a:gd name="T9" fmla="*/ 24 h 25"/>
                <a:gd name="T10" fmla="*/ 9 w 39"/>
                <a:gd name="T11" fmla="*/ 21 h 25"/>
                <a:gd name="T12" fmla="*/ 4 w 39"/>
                <a:gd name="T13" fmla="*/ 16 h 25"/>
                <a:gd name="T14" fmla="*/ 0 w 39"/>
                <a:gd name="T15" fmla="*/ 9 h 25"/>
                <a:gd name="T16" fmla="*/ 0 w 39"/>
                <a:gd name="T17" fmla="*/ 0 h 25"/>
                <a:gd name="T18" fmla="*/ 38 w 39"/>
                <a:gd name="T19"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25">
                  <a:moveTo>
                    <a:pt x="38" y="8"/>
                  </a:moveTo>
                  <a:lnTo>
                    <a:pt x="35" y="16"/>
                  </a:lnTo>
                  <a:lnTo>
                    <a:pt x="29" y="21"/>
                  </a:lnTo>
                  <a:lnTo>
                    <a:pt x="23" y="24"/>
                  </a:lnTo>
                  <a:lnTo>
                    <a:pt x="15" y="24"/>
                  </a:lnTo>
                  <a:lnTo>
                    <a:pt x="9" y="21"/>
                  </a:lnTo>
                  <a:lnTo>
                    <a:pt x="4" y="16"/>
                  </a:lnTo>
                  <a:lnTo>
                    <a:pt x="0" y="9"/>
                  </a:lnTo>
                  <a:lnTo>
                    <a:pt x="0" y="0"/>
                  </a:lnTo>
                  <a:lnTo>
                    <a:pt x="38" y="8"/>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 name="Freeform 356">
              <a:extLst>
                <a:ext uri="{FF2B5EF4-FFF2-40B4-BE49-F238E27FC236}">
                  <a16:creationId xmlns:a16="http://schemas.microsoft.com/office/drawing/2014/main" id="{425B6B41-AC99-4E32-B45C-A2C67B064D42}"/>
                </a:ext>
              </a:extLst>
            </p:cNvPr>
            <p:cNvSpPr>
              <a:spLocks/>
            </p:cNvSpPr>
            <p:nvPr/>
          </p:nvSpPr>
          <p:spPr bwMode="auto">
            <a:xfrm>
              <a:off x="3833" y="2932"/>
              <a:ext cx="40" cy="26"/>
            </a:xfrm>
            <a:custGeom>
              <a:avLst/>
              <a:gdLst>
                <a:gd name="T0" fmla="*/ 0 w 40"/>
                <a:gd name="T1" fmla="*/ 16 h 25"/>
                <a:gd name="T2" fmla="*/ 3 w 40"/>
                <a:gd name="T3" fmla="*/ 8 h 25"/>
                <a:gd name="T4" fmla="*/ 9 w 40"/>
                <a:gd name="T5" fmla="*/ 3 h 25"/>
                <a:gd name="T6" fmla="*/ 16 w 40"/>
                <a:gd name="T7" fmla="*/ 0 h 25"/>
                <a:gd name="T8" fmla="*/ 23 w 40"/>
                <a:gd name="T9" fmla="*/ 0 h 25"/>
                <a:gd name="T10" fmla="*/ 29 w 40"/>
                <a:gd name="T11" fmla="*/ 3 h 25"/>
                <a:gd name="T12" fmla="*/ 35 w 40"/>
                <a:gd name="T13" fmla="*/ 8 h 25"/>
                <a:gd name="T14" fmla="*/ 39 w 40"/>
                <a:gd name="T15" fmla="*/ 15 h 25"/>
                <a:gd name="T16" fmla="*/ 39 w 40"/>
                <a:gd name="T17" fmla="*/ 24 h 25"/>
                <a:gd name="T18" fmla="*/ 0 w 40"/>
                <a:gd name="T19" fmla="*/ 1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25">
                  <a:moveTo>
                    <a:pt x="0" y="16"/>
                  </a:moveTo>
                  <a:lnTo>
                    <a:pt x="3" y="8"/>
                  </a:lnTo>
                  <a:lnTo>
                    <a:pt x="9" y="3"/>
                  </a:lnTo>
                  <a:lnTo>
                    <a:pt x="16" y="0"/>
                  </a:lnTo>
                  <a:lnTo>
                    <a:pt x="23" y="0"/>
                  </a:lnTo>
                  <a:lnTo>
                    <a:pt x="29" y="3"/>
                  </a:lnTo>
                  <a:lnTo>
                    <a:pt x="35" y="8"/>
                  </a:lnTo>
                  <a:lnTo>
                    <a:pt x="39" y="15"/>
                  </a:lnTo>
                  <a:lnTo>
                    <a:pt x="39" y="24"/>
                  </a:lnTo>
                  <a:lnTo>
                    <a:pt x="0" y="16"/>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9" name="Freeform 357">
              <a:extLst>
                <a:ext uri="{FF2B5EF4-FFF2-40B4-BE49-F238E27FC236}">
                  <a16:creationId xmlns:a16="http://schemas.microsoft.com/office/drawing/2014/main" id="{B6B74453-291E-4DFE-8368-5183C0D8C510}"/>
                </a:ext>
              </a:extLst>
            </p:cNvPr>
            <p:cNvSpPr>
              <a:spLocks/>
            </p:cNvSpPr>
            <p:nvPr/>
          </p:nvSpPr>
          <p:spPr bwMode="auto">
            <a:xfrm>
              <a:off x="3817" y="2953"/>
              <a:ext cx="56" cy="115"/>
            </a:xfrm>
            <a:custGeom>
              <a:avLst/>
              <a:gdLst>
                <a:gd name="T0" fmla="*/ 20 w 56"/>
                <a:gd name="T1" fmla="*/ 104 h 109"/>
                <a:gd name="T2" fmla="*/ 0 w 56"/>
                <a:gd name="T3" fmla="*/ 99 h 109"/>
                <a:gd name="T4" fmla="*/ 15 w 56"/>
                <a:gd name="T5" fmla="*/ 0 h 109"/>
                <a:gd name="T6" fmla="*/ 55 w 56"/>
                <a:gd name="T7" fmla="*/ 9 h 109"/>
                <a:gd name="T8" fmla="*/ 39 w 56"/>
                <a:gd name="T9" fmla="*/ 108 h 109"/>
                <a:gd name="T10" fmla="*/ 20 w 56"/>
                <a:gd name="T11" fmla="*/ 104 h 109"/>
              </a:gdLst>
              <a:ahLst/>
              <a:cxnLst>
                <a:cxn ang="0">
                  <a:pos x="T0" y="T1"/>
                </a:cxn>
                <a:cxn ang="0">
                  <a:pos x="T2" y="T3"/>
                </a:cxn>
                <a:cxn ang="0">
                  <a:pos x="T4" y="T5"/>
                </a:cxn>
                <a:cxn ang="0">
                  <a:pos x="T6" y="T7"/>
                </a:cxn>
                <a:cxn ang="0">
                  <a:pos x="T8" y="T9"/>
                </a:cxn>
                <a:cxn ang="0">
                  <a:pos x="T10" y="T11"/>
                </a:cxn>
              </a:cxnLst>
              <a:rect l="0" t="0" r="r" b="b"/>
              <a:pathLst>
                <a:path w="56" h="109">
                  <a:moveTo>
                    <a:pt x="20" y="104"/>
                  </a:moveTo>
                  <a:lnTo>
                    <a:pt x="0" y="99"/>
                  </a:lnTo>
                  <a:lnTo>
                    <a:pt x="15" y="0"/>
                  </a:lnTo>
                  <a:lnTo>
                    <a:pt x="55" y="9"/>
                  </a:lnTo>
                  <a:lnTo>
                    <a:pt x="39" y="108"/>
                  </a:lnTo>
                  <a:lnTo>
                    <a:pt x="20" y="104"/>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0" name="Freeform 358">
              <a:extLst>
                <a:ext uri="{FF2B5EF4-FFF2-40B4-BE49-F238E27FC236}">
                  <a16:creationId xmlns:a16="http://schemas.microsoft.com/office/drawing/2014/main" id="{C492EE5F-4BE3-4B96-A30C-056A7D0CE4F8}"/>
                </a:ext>
              </a:extLst>
            </p:cNvPr>
            <p:cNvSpPr>
              <a:spLocks/>
            </p:cNvSpPr>
            <p:nvPr/>
          </p:nvSpPr>
          <p:spPr bwMode="auto">
            <a:xfrm>
              <a:off x="3817" y="3063"/>
              <a:ext cx="39" cy="27"/>
            </a:xfrm>
            <a:custGeom>
              <a:avLst/>
              <a:gdLst>
                <a:gd name="T0" fmla="*/ 38 w 39"/>
                <a:gd name="T1" fmla="*/ 8 h 25"/>
                <a:gd name="T2" fmla="*/ 35 w 39"/>
                <a:gd name="T3" fmla="*/ 16 h 25"/>
                <a:gd name="T4" fmla="*/ 30 w 39"/>
                <a:gd name="T5" fmla="*/ 21 h 25"/>
                <a:gd name="T6" fmla="*/ 23 w 39"/>
                <a:gd name="T7" fmla="*/ 24 h 25"/>
                <a:gd name="T8" fmla="*/ 16 w 39"/>
                <a:gd name="T9" fmla="*/ 24 h 25"/>
                <a:gd name="T10" fmla="*/ 9 w 39"/>
                <a:gd name="T11" fmla="*/ 21 h 25"/>
                <a:gd name="T12" fmla="*/ 3 w 39"/>
                <a:gd name="T13" fmla="*/ 16 h 25"/>
                <a:gd name="T14" fmla="*/ 0 w 39"/>
                <a:gd name="T15" fmla="*/ 9 h 25"/>
                <a:gd name="T16" fmla="*/ 0 w 39"/>
                <a:gd name="T17" fmla="*/ 0 h 25"/>
                <a:gd name="T18" fmla="*/ 38 w 39"/>
                <a:gd name="T19"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25">
                  <a:moveTo>
                    <a:pt x="38" y="8"/>
                  </a:moveTo>
                  <a:lnTo>
                    <a:pt x="35" y="16"/>
                  </a:lnTo>
                  <a:lnTo>
                    <a:pt x="30" y="21"/>
                  </a:lnTo>
                  <a:lnTo>
                    <a:pt x="23" y="24"/>
                  </a:lnTo>
                  <a:lnTo>
                    <a:pt x="16" y="24"/>
                  </a:lnTo>
                  <a:lnTo>
                    <a:pt x="9" y="21"/>
                  </a:lnTo>
                  <a:lnTo>
                    <a:pt x="3" y="16"/>
                  </a:lnTo>
                  <a:lnTo>
                    <a:pt x="0" y="9"/>
                  </a:lnTo>
                  <a:lnTo>
                    <a:pt x="0" y="0"/>
                  </a:lnTo>
                  <a:lnTo>
                    <a:pt x="38" y="8"/>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1" name="Freeform 359">
              <a:extLst>
                <a:ext uri="{FF2B5EF4-FFF2-40B4-BE49-F238E27FC236}">
                  <a16:creationId xmlns:a16="http://schemas.microsoft.com/office/drawing/2014/main" id="{A2F0A53E-B480-421B-AE1F-AF7E90391C60}"/>
                </a:ext>
              </a:extLst>
            </p:cNvPr>
            <p:cNvSpPr>
              <a:spLocks/>
            </p:cNvSpPr>
            <p:nvPr/>
          </p:nvSpPr>
          <p:spPr bwMode="auto">
            <a:xfrm>
              <a:off x="3818" y="2925"/>
              <a:ext cx="40" cy="28"/>
            </a:xfrm>
            <a:custGeom>
              <a:avLst/>
              <a:gdLst>
                <a:gd name="T0" fmla="*/ 0 w 40"/>
                <a:gd name="T1" fmla="*/ 17 h 26"/>
                <a:gd name="T2" fmla="*/ 3 w 40"/>
                <a:gd name="T3" fmla="*/ 8 h 26"/>
                <a:gd name="T4" fmla="*/ 9 w 40"/>
                <a:gd name="T5" fmla="*/ 3 h 26"/>
                <a:gd name="T6" fmla="*/ 16 w 40"/>
                <a:gd name="T7" fmla="*/ 0 h 26"/>
                <a:gd name="T8" fmla="*/ 23 w 40"/>
                <a:gd name="T9" fmla="*/ 0 h 26"/>
                <a:gd name="T10" fmla="*/ 29 w 40"/>
                <a:gd name="T11" fmla="*/ 3 h 26"/>
                <a:gd name="T12" fmla="*/ 35 w 40"/>
                <a:gd name="T13" fmla="*/ 8 h 26"/>
                <a:gd name="T14" fmla="*/ 39 w 40"/>
                <a:gd name="T15" fmla="*/ 15 h 26"/>
                <a:gd name="T16" fmla="*/ 39 w 40"/>
                <a:gd name="T17" fmla="*/ 25 h 26"/>
                <a:gd name="T18" fmla="*/ 0 w 40"/>
                <a:gd name="T19"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26">
                  <a:moveTo>
                    <a:pt x="0" y="17"/>
                  </a:moveTo>
                  <a:lnTo>
                    <a:pt x="3" y="8"/>
                  </a:lnTo>
                  <a:lnTo>
                    <a:pt x="9" y="3"/>
                  </a:lnTo>
                  <a:lnTo>
                    <a:pt x="16" y="0"/>
                  </a:lnTo>
                  <a:lnTo>
                    <a:pt x="23" y="0"/>
                  </a:lnTo>
                  <a:lnTo>
                    <a:pt x="29" y="3"/>
                  </a:lnTo>
                  <a:lnTo>
                    <a:pt x="35" y="8"/>
                  </a:lnTo>
                  <a:lnTo>
                    <a:pt x="39" y="15"/>
                  </a:lnTo>
                  <a:lnTo>
                    <a:pt x="39" y="25"/>
                  </a:lnTo>
                  <a:lnTo>
                    <a:pt x="0" y="17"/>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2" name="Freeform 360">
              <a:extLst>
                <a:ext uri="{FF2B5EF4-FFF2-40B4-BE49-F238E27FC236}">
                  <a16:creationId xmlns:a16="http://schemas.microsoft.com/office/drawing/2014/main" id="{5B833B75-8D0F-4366-9FE0-3674481A98EE}"/>
                </a:ext>
              </a:extLst>
            </p:cNvPr>
            <p:cNvSpPr>
              <a:spLocks/>
            </p:cNvSpPr>
            <p:nvPr/>
          </p:nvSpPr>
          <p:spPr bwMode="auto">
            <a:xfrm>
              <a:off x="3802" y="2947"/>
              <a:ext cx="56" cy="118"/>
            </a:xfrm>
            <a:custGeom>
              <a:avLst/>
              <a:gdLst>
                <a:gd name="T0" fmla="*/ 20 w 56"/>
                <a:gd name="T1" fmla="*/ 105 h 110"/>
                <a:gd name="T2" fmla="*/ 0 w 56"/>
                <a:gd name="T3" fmla="*/ 100 h 110"/>
                <a:gd name="T4" fmla="*/ 15 w 56"/>
                <a:gd name="T5" fmla="*/ 0 h 110"/>
                <a:gd name="T6" fmla="*/ 55 w 56"/>
                <a:gd name="T7" fmla="*/ 9 h 110"/>
                <a:gd name="T8" fmla="*/ 39 w 56"/>
                <a:gd name="T9" fmla="*/ 109 h 110"/>
                <a:gd name="T10" fmla="*/ 20 w 56"/>
                <a:gd name="T11" fmla="*/ 105 h 110"/>
              </a:gdLst>
              <a:ahLst/>
              <a:cxnLst>
                <a:cxn ang="0">
                  <a:pos x="T0" y="T1"/>
                </a:cxn>
                <a:cxn ang="0">
                  <a:pos x="T2" y="T3"/>
                </a:cxn>
                <a:cxn ang="0">
                  <a:pos x="T4" y="T5"/>
                </a:cxn>
                <a:cxn ang="0">
                  <a:pos x="T6" y="T7"/>
                </a:cxn>
                <a:cxn ang="0">
                  <a:pos x="T8" y="T9"/>
                </a:cxn>
                <a:cxn ang="0">
                  <a:pos x="T10" y="T11"/>
                </a:cxn>
              </a:cxnLst>
              <a:rect l="0" t="0" r="r" b="b"/>
              <a:pathLst>
                <a:path w="56" h="110">
                  <a:moveTo>
                    <a:pt x="20" y="105"/>
                  </a:moveTo>
                  <a:lnTo>
                    <a:pt x="0" y="100"/>
                  </a:lnTo>
                  <a:lnTo>
                    <a:pt x="15" y="0"/>
                  </a:lnTo>
                  <a:lnTo>
                    <a:pt x="55" y="9"/>
                  </a:lnTo>
                  <a:lnTo>
                    <a:pt x="39" y="109"/>
                  </a:lnTo>
                  <a:lnTo>
                    <a:pt x="20" y="105"/>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3" name="Freeform 361">
              <a:extLst>
                <a:ext uri="{FF2B5EF4-FFF2-40B4-BE49-F238E27FC236}">
                  <a16:creationId xmlns:a16="http://schemas.microsoft.com/office/drawing/2014/main" id="{6DCB3ACA-D2FE-4AED-8512-617288FBDA9E}"/>
                </a:ext>
              </a:extLst>
            </p:cNvPr>
            <p:cNvSpPr>
              <a:spLocks/>
            </p:cNvSpPr>
            <p:nvPr/>
          </p:nvSpPr>
          <p:spPr bwMode="auto">
            <a:xfrm>
              <a:off x="3802" y="3058"/>
              <a:ext cx="39" cy="26"/>
            </a:xfrm>
            <a:custGeom>
              <a:avLst/>
              <a:gdLst>
                <a:gd name="T0" fmla="*/ 38 w 39"/>
                <a:gd name="T1" fmla="*/ 8 h 25"/>
                <a:gd name="T2" fmla="*/ 35 w 39"/>
                <a:gd name="T3" fmla="*/ 16 h 25"/>
                <a:gd name="T4" fmla="*/ 30 w 39"/>
                <a:gd name="T5" fmla="*/ 21 h 25"/>
                <a:gd name="T6" fmla="*/ 23 w 39"/>
                <a:gd name="T7" fmla="*/ 24 h 25"/>
                <a:gd name="T8" fmla="*/ 16 w 39"/>
                <a:gd name="T9" fmla="*/ 24 h 25"/>
                <a:gd name="T10" fmla="*/ 9 w 39"/>
                <a:gd name="T11" fmla="*/ 21 h 25"/>
                <a:gd name="T12" fmla="*/ 3 w 39"/>
                <a:gd name="T13" fmla="*/ 16 h 25"/>
                <a:gd name="T14" fmla="*/ 0 w 39"/>
                <a:gd name="T15" fmla="*/ 9 h 25"/>
                <a:gd name="T16" fmla="*/ 0 w 39"/>
                <a:gd name="T17" fmla="*/ 0 h 25"/>
                <a:gd name="T18" fmla="*/ 38 w 39"/>
                <a:gd name="T19"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25">
                  <a:moveTo>
                    <a:pt x="38" y="8"/>
                  </a:moveTo>
                  <a:lnTo>
                    <a:pt x="35" y="16"/>
                  </a:lnTo>
                  <a:lnTo>
                    <a:pt x="30" y="21"/>
                  </a:lnTo>
                  <a:lnTo>
                    <a:pt x="23" y="24"/>
                  </a:lnTo>
                  <a:lnTo>
                    <a:pt x="16" y="24"/>
                  </a:lnTo>
                  <a:lnTo>
                    <a:pt x="9" y="21"/>
                  </a:lnTo>
                  <a:lnTo>
                    <a:pt x="3" y="16"/>
                  </a:lnTo>
                  <a:lnTo>
                    <a:pt x="0" y="9"/>
                  </a:lnTo>
                  <a:lnTo>
                    <a:pt x="0" y="0"/>
                  </a:lnTo>
                  <a:lnTo>
                    <a:pt x="38" y="8"/>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4" name="Freeform 362">
              <a:extLst>
                <a:ext uri="{FF2B5EF4-FFF2-40B4-BE49-F238E27FC236}">
                  <a16:creationId xmlns:a16="http://schemas.microsoft.com/office/drawing/2014/main" id="{FF2A05D5-C6B9-4559-BBA2-DC6609CDD66F}"/>
                </a:ext>
              </a:extLst>
            </p:cNvPr>
            <p:cNvSpPr>
              <a:spLocks/>
            </p:cNvSpPr>
            <p:nvPr/>
          </p:nvSpPr>
          <p:spPr bwMode="auto">
            <a:xfrm>
              <a:off x="3803" y="2924"/>
              <a:ext cx="39" cy="26"/>
            </a:xfrm>
            <a:custGeom>
              <a:avLst/>
              <a:gdLst>
                <a:gd name="T0" fmla="*/ 0 w 39"/>
                <a:gd name="T1" fmla="*/ 16 h 24"/>
                <a:gd name="T2" fmla="*/ 3 w 39"/>
                <a:gd name="T3" fmla="*/ 7 h 24"/>
                <a:gd name="T4" fmla="*/ 9 w 39"/>
                <a:gd name="T5" fmla="*/ 2 h 24"/>
                <a:gd name="T6" fmla="*/ 15 w 39"/>
                <a:gd name="T7" fmla="*/ 0 h 24"/>
                <a:gd name="T8" fmla="*/ 23 w 39"/>
                <a:gd name="T9" fmla="*/ 0 h 24"/>
                <a:gd name="T10" fmla="*/ 29 w 39"/>
                <a:gd name="T11" fmla="*/ 3 h 24"/>
                <a:gd name="T12" fmla="*/ 35 w 39"/>
                <a:gd name="T13" fmla="*/ 7 h 24"/>
                <a:gd name="T14" fmla="*/ 38 w 39"/>
                <a:gd name="T15" fmla="*/ 14 h 24"/>
                <a:gd name="T16" fmla="*/ 38 w 39"/>
                <a:gd name="T17" fmla="*/ 23 h 24"/>
                <a:gd name="T18" fmla="*/ 0 w 39"/>
                <a:gd name="T19"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24">
                  <a:moveTo>
                    <a:pt x="0" y="16"/>
                  </a:moveTo>
                  <a:lnTo>
                    <a:pt x="3" y="7"/>
                  </a:lnTo>
                  <a:lnTo>
                    <a:pt x="9" y="2"/>
                  </a:lnTo>
                  <a:lnTo>
                    <a:pt x="15" y="0"/>
                  </a:lnTo>
                  <a:lnTo>
                    <a:pt x="23" y="0"/>
                  </a:lnTo>
                  <a:lnTo>
                    <a:pt x="29" y="3"/>
                  </a:lnTo>
                  <a:lnTo>
                    <a:pt x="35" y="7"/>
                  </a:lnTo>
                  <a:lnTo>
                    <a:pt x="38" y="14"/>
                  </a:lnTo>
                  <a:lnTo>
                    <a:pt x="38" y="23"/>
                  </a:lnTo>
                  <a:lnTo>
                    <a:pt x="0" y="16"/>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5" name="Freeform 363">
              <a:extLst>
                <a:ext uri="{FF2B5EF4-FFF2-40B4-BE49-F238E27FC236}">
                  <a16:creationId xmlns:a16="http://schemas.microsoft.com/office/drawing/2014/main" id="{C258CDE3-968B-4335-9DEA-B0638AEA18F1}"/>
                </a:ext>
              </a:extLst>
            </p:cNvPr>
            <p:cNvSpPr>
              <a:spLocks/>
            </p:cNvSpPr>
            <p:nvPr/>
          </p:nvSpPr>
          <p:spPr bwMode="auto">
            <a:xfrm>
              <a:off x="3786" y="2946"/>
              <a:ext cx="56" cy="115"/>
            </a:xfrm>
            <a:custGeom>
              <a:avLst/>
              <a:gdLst>
                <a:gd name="T0" fmla="*/ 20 w 56"/>
                <a:gd name="T1" fmla="*/ 103 h 108"/>
                <a:gd name="T2" fmla="*/ 0 w 56"/>
                <a:gd name="T3" fmla="*/ 99 h 108"/>
                <a:gd name="T4" fmla="*/ 15 w 56"/>
                <a:gd name="T5" fmla="*/ 0 h 108"/>
                <a:gd name="T6" fmla="*/ 55 w 56"/>
                <a:gd name="T7" fmla="*/ 8 h 108"/>
                <a:gd name="T8" fmla="*/ 40 w 56"/>
                <a:gd name="T9" fmla="*/ 107 h 108"/>
                <a:gd name="T10" fmla="*/ 20 w 56"/>
                <a:gd name="T11" fmla="*/ 103 h 108"/>
              </a:gdLst>
              <a:ahLst/>
              <a:cxnLst>
                <a:cxn ang="0">
                  <a:pos x="T0" y="T1"/>
                </a:cxn>
                <a:cxn ang="0">
                  <a:pos x="T2" y="T3"/>
                </a:cxn>
                <a:cxn ang="0">
                  <a:pos x="T4" y="T5"/>
                </a:cxn>
                <a:cxn ang="0">
                  <a:pos x="T6" y="T7"/>
                </a:cxn>
                <a:cxn ang="0">
                  <a:pos x="T8" y="T9"/>
                </a:cxn>
                <a:cxn ang="0">
                  <a:pos x="T10" y="T11"/>
                </a:cxn>
              </a:cxnLst>
              <a:rect l="0" t="0" r="r" b="b"/>
              <a:pathLst>
                <a:path w="56" h="108">
                  <a:moveTo>
                    <a:pt x="20" y="103"/>
                  </a:moveTo>
                  <a:lnTo>
                    <a:pt x="0" y="99"/>
                  </a:lnTo>
                  <a:lnTo>
                    <a:pt x="15" y="0"/>
                  </a:lnTo>
                  <a:lnTo>
                    <a:pt x="55" y="8"/>
                  </a:lnTo>
                  <a:lnTo>
                    <a:pt x="40" y="107"/>
                  </a:lnTo>
                  <a:lnTo>
                    <a:pt x="20" y="103"/>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6" name="Freeform 364">
              <a:extLst>
                <a:ext uri="{FF2B5EF4-FFF2-40B4-BE49-F238E27FC236}">
                  <a16:creationId xmlns:a16="http://schemas.microsoft.com/office/drawing/2014/main" id="{86C26AD4-924F-47F6-A36B-4933370E7AEB}"/>
                </a:ext>
              </a:extLst>
            </p:cNvPr>
            <p:cNvSpPr>
              <a:spLocks/>
            </p:cNvSpPr>
            <p:nvPr/>
          </p:nvSpPr>
          <p:spPr bwMode="auto">
            <a:xfrm>
              <a:off x="3786" y="3056"/>
              <a:ext cx="40" cy="26"/>
            </a:xfrm>
            <a:custGeom>
              <a:avLst/>
              <a:gdLst>
                <a:gd name="T0" fmla="*/ 39 w 40"/>
                <a:gd name="T1" fmla="*/ 7 h 25"/>
                <a:gd name="T2" fmla="*/ 36 w 40"/>
                <a:gd name="T3" fmla="*/ 16 h 25"/>
                <a:gd name="T4" fmla="*/ 30 w 40"/>
                <a:gd name="T5" fmla="*/ 22 h 25"/>
                <a:gd name="T6" fmla="*/ 23 w 40"/>
                <a:gd name="T7" fmla="*/ 24 h 25"/>
                <a:gd name="T8" fmla="*/ 16 w 40"/>
                <a:gd name="T9" fmla="*/ 24 h 25"/>
                <a:gd name="T10" fmla="*/ 9 w 40"/>
                <a:gd name="T11" fmla="*/ 21 h 25"/>
                <a:gd name="T12" fmla="*/ 3 w 40"/>
                <a:gd name="T13" fmla="*/ 16 h 25"/>
                <a:gd name="T14" fmla="*/ 0 w 40"/>
                <a:gd name="T15" fmla="*/ 9 h 25"/>
                <a:gd name="T16" fmla="*/ 0 w 40"/>
                <a:gd name="T17" fmla="*/ 0 h 25"/>
                <a:gd name="T18" fmla="*/ 39 w 40"/>
                <a:gd name="T19"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25">
                  <a:moveTo>
                    <a:pt x="39" y="7"/>
                  </a:moveTo>
                  <a:lnTo>
                    <a:pt x="36" y="16"/>
                  </a:lnTo>
                  <a:lnTo>
                    <a:pt x="30" y="22"/>
                  </a:lnTo>
                  <a:lnTo>
                    <a:pt x="23" y="24"/>
                  </a:lnTo>
                  <a:lnTo>
                    <a:pt x="16" y="24"/>
                  </a:lnTo>
                  <a:lnTo>
                    <a:pt x="9" y="21"/>
                  </a:lnTo>
                  <a:lnTo>
                    <a:pt x="3" y="16"/>
                  </a:lnTo>
                  <a:lnTo>
                    <a:pt x="0" y="9"/>
                  </a:lnTo>
                  <a:lnTo>
                    <a:pt x="0" y="0"/>
                  </a:lnTo>
                  <a:lnTo>
                    <a:pt x="39" y="7"/>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7" name="Freeform 365">
              <a:extLst>
                <a:ext uri="{FF2B5EF4-FFF2-40B4-BE49-F238E27FC236}">
                  <a16:creationId xmlns:a16="http://schemas.microsoft.com/office/drawing/2014/main" id="{DE55EA1B-5BEA-4424-8FE2-6DB1D4C58888}"/>
                </a:ext>
              </a:extLst>
            </p:cNvPr>
            <p:cNvSpPr>
              <a:spLocks/>
            </p:cNvSpPr>
            <p:nvPr/>
          </p:nvSpPr>
          <p:spPr bwMode="auto">
            <a:xfrm>
              <a:off x="3787" y="2923"/>
              <a:ext cx="40" cy="27"/>
            </a:xfrm>
            <a:custGeom>
              <a:avLst/>
              <a:gdLst>
                <a:gd name="T0" fmla="*/ 0 w 40"/>
                <a:gd name="T1" fmla="*/ 16 h 25"/>
                <a:gd name="T2" fmla="*/ 3 w 40"/>
                <a:gd name="T3" fmla="*/ 8 h 25"/>
                <a:gd name="T4" fmla="*/ 9 w 40"/>
                <a:gd name="T5" fmla="*/ 3 h 25"/>
                <a:gd name="T6" fmla="*/ 15 w 40"/>
                <a:gd name="T7" fmla="*/ 0 h 25"/>
                <a:gd name="T8" fmla="*/ 23 w 40"/>
                <a:gd name="T9" fmla="*/ 0 h 25"/>
                <a:gd name="T10" fmla="*/ 30 w 40"/>
                <a:gd name="T11" fmla="*/ 3 h 25"/>
                <a:gd name="T12" fmla="*/ 36 w 40"/>
                <a:gd name="T13" fmla="*/ 8 h 25"/>
                <a:gd name="T14" fmla="*/ 39 w 40"/>
                <a:gd name="T15" fmla="*/ 15 h 25"/>
                <a:gd name="T16" fmla="*/ 39 w 40"/>
                <a:gd name="T17" fmla="*/ 24 h 25"/>
                <a:gd name="T18" fmla="*/ 0 w 40"/>
                <a:gd name="T19" fmla="*/ 1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25">
                  <a:moveTo>
                    <a:pt x="0" y="16"/>
                  </a:moveTo>
                  <a:lnTo>
                    <a:pt x="3" y="8"/>
                  </a:lnTo>
                  <a:lnTo>
                    <a:pt x="9" y="3"/>
                  </a:lnTo>
                  <a:lnTo>
                    <a:pt x="15" y="0"/>
                  </a:lnTo>
                  <a:lnTo>
                    <a:pt x="23" y="0"/>
                  </a:lnTo>
                  <a:lnTo>
                    <a:pt x="30" y="3"/>
                  </a:lnTo>
                  <a:lnTo>
                    <a:pt x="36" y="8"/>
                  </a:lnTo>
                  <a:lnTo>
                    <a:pt x="39" y="15"/>
                  </a:lnTo>
                  <a:lnTo>
                    <a:pt x="39" y="24"/>
                  </a:lnTo>
                  <a:lnTo>
                    <a:pt x="0" y="16"/>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 name="Freeform 366">
              <a:extLst>
                <a:ext uri="{FF2B5EF4-FFF2-40B4-BE49-F238E27FC236}">
                  <a16:creationId xmlns:a16="http://schemas.microsoft.com/office/drawing/2014/main" id="{56405745-6A73-4743-BAFD-9C78517D9CEB}"/>
                </a:ext>
              </a:extLst>
            </p:cNvPr>
            <p:cNvSpPr>
              <a:spLocks/>
            </p:cNvSpPr>
            <p:nvPr/>
          </p:nvSpPr>
          <p:spPr bwMode="auto">
            <a:xfrm>
              <a:off x="3770" y="2944"/>
              <a:ext cx="57" cy="114"/>
            </a:xfrm>
            <a:custGeom>
              <a:avLst/>
              <a:gdLst>
                <a:gd name="T0" fmla="*/ 20 w 57"/>
                <a:gd name="T1" fmla="*/ 102 h 107"/>
                <a:gd name="T2" fmla="*/ 0 w 57"/>
                <a:gd name="T3" fmla="*/ 97 h 107"/>
                <a:gd name="T4" fmla="*/ 15 w 57"/>
                <a:gd name="T5" fmla="*/ 0 h 107"/>
                <a:gd name="T6" fmla="*/ 56 w 57"/>
                <a:gd name="T7" fmla="*/ 9 h 107"/>
                <a:gd name="T8" fmla="*/ 41 w 57"/>
                <a:gd name="T9" fmla="*/ 106 h 107"/>
                <a:gd name="T10" fmla="*/ 20 w 57"/>
                <a:gd name="T11" fmla="*/ 102 h 107"/>
              </a:gdLst>
              <a:ahLst/>
              <a:cxnLst>
                <a:cxn ang="0">
                  <a:pos x="T0" y="T1"/>
                </a:cxn>
                <a:cxn ang="0">
                  <a:pos x="T2" y="T3"/>
                </a:cxn>
                <a:cxn ang="0">
                  <a:pos x="T4" y="T5"/>
                </a:cxn>
                <a:cxn ang="0">
                  <a:pos x="T6" y="T7"/>
                </a:cxn>
                <a:cxn ang="0">
                  <a:pos x="T8" y="T9"/>
                </a:cxn>
                <a:cxn ang="0">
                  <a:pos x="T10" y="T11"/>
                </a:cxn>
              </a:cxnLst>
              <a:rect l="0" t="0" r="r" b="b"/>
              <a:pathLst>
                <a:path w="57" h="107">
                  <a:moveTo>
                    <a:pt x="20" y="102"/>
                  </a:moveTo>
                  <a:lnTo>
                    <a:pt x="0" y="97"/>
                  </a:lnTo>
                  <a:lnTo>
                    <a:pt x="15" y="0"/>
                  </a:lnTo>
                  <a:lnTo>
                    <a:pt x="56" y="9"/>
                  </a:lnTo>
                  <a:lnTo>
                    <a:pt x="41" y="106"/>
                  </a:lnTo>
                  <a:lnTo>
                    <a:pt x="20" y="102"/>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9" name="Freeform 367">
              <a:extLst>
                <a:ext uri="{FF2B5EF4-FFF2-40B4-BE49-F238E27FC236}">
                  <a16:creationId xmlns:a16="http://schemas.microsoft.com/office/drawing/2014/main" id="{FDC22BC6-2AA7-489F-B0F8-61524BEF777D}"/>
                </a:ext>
              </a:extLst>
            </p:cNvPr>
            <p:cNvSpPr>
              <a:spLocks/>
            </p:cNvSpPr>
            <p:nvPr/>
          </p:nvSpPr>
          <p:spPr bwMode="auto">
            <a:xfrm>
              <a:off x="3770" y="3052"/>
              <a:ext cx="41" cy="26"/>
            </a:xfrm>
            <a:custGeom>
              <a:avLst/>
              <a:gdLst>
                <a:gd name="T0" fmla="*/ 40 w 41"/>
                <a:gd name="T1" fmla="*/ 7 h 24"/>
                <a:gd name="T2" fmla="*/ 36 w 41"/>
                <a:gd name="T3" fmla="*/ 16 h 24"/>
                <a:gd name="T4" fmla="*/ 31 w 41"/>
                <a:gd name="T5" fmla="*/ 20 h 24"/>
                <a:gd name="T6" fmla="*/ 24 w 41"/>
                <a:gd name="T7" fmla="*/ 23 h 24"/>
                <a:gd name="T8" fmla="*/ 16 w 41"/>
                <a:gd name="T9" fmla="*/ 23 h 24"/>
                <a:gd name="T10" fmla="*/ 9 w 41"/>
                <a:gd name="T11" fmla="*/ 20 h 24"/>
                <a:gd name="T12" fmla="*/ 4 w 41"/>
                <a:gd name="T13" fmla="*/ 16 h 24"/>
                <a:gd name="T14" fmla="*/ 0 w 41"/>
                <a:gd name="T15" fmla="*/ 9 h 24"/>
                <a:gd name="T16" fmla="*/ 0 w 41"/>
                <a:gd name="T17" fmla="*/ 0 h 24"/>
                <a:gd name="T18" fmla="*/ 40 w 41"/>
                <a:gd name="T19" fmla="*/ 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
                  <a:moveTo>
                    <a:pt x="40" y="7"/>
                  </a:moveTo>
                  <a:lnTo>
                    <a:pt x="36" y="16"/>
                  </a:lnTo>
                  <a:lnTo>
                    <a:pt x="31" y="20"/>
                  </a:lnTo>
                  <a:lnTo>
                    <a:pt x="24" y="23"/>
                  </a:lnTo>
                  <a:lnTo>
                    <a:pt x="16" y="23"/>
                  </a:lnTo>
                  <a:lnTo>
                    <a:pt x="9" y="20"/>
                  </a:lnTo>
                  <a:lnTo>
                    <a:pt x="4" y="16"/>
                  </a:lnTo>
                  <a:lnTo>
                    <a:pt x="0" y="9"/>
                  </a:lnTo>
                  <a:lnTo>
                    <a:pt x="0" y="0"/>
                  </a:lnTo>
                  <a:lnTo>
                    <a:pt x="40" y="7"/>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 name="Freeform 368">
              <a:extLst>
                <a:ext uri="{FF2B5EF4-FFF2-40B4-BE49-F238E27FC236}">
                  <a16:creationId xmlns:a16="http://schemas.microsoft.com/office/drawing/2014/main" id="{57FE6C63-B2B8-4DB7-9D56-D39C9BE29E5D}"/>
                </a:ext>
              </a:extLst>
            </p:cNvPr>
            <p:cNvSpPr>
              <a:spLocks/>
            </p:cNvSpPr>
            <p:nvPr/>
          </p:nvSpPr>
          <p:spPr bwMode="auto">
            <a:xfrm>
              <a:off x="3770" y="2924"/>
              <a:ext cx="41" cy="27"/>
            </a:xfrm>
            <a:custGeom>
              <a:avLst/>
              <a:gdLst>
                <a:gd name="T0" fmla="*/ 0 w 41"/>
                <a:gd name="T1" fmla="*/ 16 h 25"/>
                <a:gd name="T2" fmla="*/ 4 w 41"/>
                <a:gd name="T3" fmla="*/ 8 h 25"/>
                <a:gd name="T4" fmla="*/ 9 w 41"/>
                <a:gd name="T5" fmla="*/ 3 h 25"/>
                <a:gd name="T6" fmla="*/ 16 w 41"/>
                <a:gd name="T7" fmla="*/ 0 h 25"/>
                <a:gd name="T8" fmla="*/ 24 w 41"/>
                <a:gd name="T9" fmla="*/ 0 h 25"/>
                <a:gd name="T10" fmla="*/ 30 w 41"/>
                <a:gd name="T11" fmla="*/ 3 h 25"/>
                <a:gd name="T12" fmla="*/ 36 w 41"/>
                <a:gd name="T13" fmla="*/ 8 h 25"/>
                <a:gd name="T14" fmla="*/ 40 w 41"/>
                <a:gd name="T15" fmla="*/ 15 h 25"/>
                <a:gd name="T16" fmla="*/ 40 w 41"/>
                <a:gd name="T17" fmla="*/ 24 h 25"/>
                <a:gd name="T18" fmla="*/ 0 w 41"/>
                <a:gd name="T19" fmla="*/ 1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5">
                  <a:moveTo>
                    <a:pt x="0" y="16"/>
                  </a:moveTo>
                  <a:lnTo>
                    <a:pt x="4" y="8"/>
                  </a:lnTo>
                  <a:lnTo>
                    <a:pt x="9" y="3"/>
                  </a:lnTo>
                  <a:lnTo>
                    <a:pt x="16" y="0"/>
                  </a:lnTo>
                  <a:lnTo>
                    <a:pt x="24" y="0"/>
                  </a:lnTo>
                  <a:lnTo>
                    <a:pt x="30" y="3"/>
                  </a:lnTo>
                  <a:lnTo>
                    <a:pt x="36" y="8"/>
                  </a:lnTo>
                  <a:lnTo>
                    <a:pt x="40" y="15"/>
                  </a:lnTo>
                  <a:lnTo>
                    <a:pt x="40" y="24"/>
                  </a:lnTo>
                  <a:lnTo>
                    <a:pt x="0" y="16"/>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1" name="Freeform 369">
              <a:extLst>
                <a:ext uri="{FF2B5EF4-FFF2-40B4-BE49-F238E27FC236}">
                  <a16:creationId xmlns:a16="http://schemas.microsoft.com/office/drawing/2014/main" id="{98BA4E4C-72AA-4B5C-BC77-1E251BC94C91}"/>
                </a:ext>
              </a:extLst>
            </p:cNvPr>
            <p:cNvSpPr>
              <a:spLocks/>
            </p:cNvSpPr>
            <p:nvPr/>
          </p:nvSpPr>
          <p:spPr bwMode="auto">
            <a:xfrm>
              <a:off x="3756" y="2946"/>
              <a:ext cx="55" cy="110"/>
            </a:xfrm>
            <a:custGeom>
              <a:avLst/>
              <a:gdLst>
                <a:gd name="T0" fmla="*/ 20 w 55"/>
                <a:gd name="T1" fmla="*/ 98 h 103"/>
                <a:gd name="T2" fmla="*/ 0 w 55"/>
                <a:gd name="T3" fmla="*/ 94 h 103"/>
                <a:gd name="T4" fmla="*/ 14 w 55"/>
                <a:gd name="T5" fmla="*/ 0 h 103"/>
                <a:gd name="T6" fmla="*/ 54 w 55"/>
                <a:gd name="T7" fmla="*/ 9 h 103"/>
                <a:gd name="T8" fmla="*/ 39 w 55"/>
                <a:gd name="T9" fmla="*/ 102 h 103"/>
                <a:gd name="T10" fmla="*/ 20 w 55"/>
                <a:gd name="T11" fmla="*/ 98 h 103"/>
              </a:gdLst>
              <a:ahLst/>
              <a:cxnLst>
                <a:cxn ang="0">
                  <a:pos x="T0" y="T1"/>
                </a:cxn>
                <a:cxn ang="0">
                  <a:pos x="T2" y="T3"/>
                </a:cxn>
                <a:cxn ang="0">
                  <a:pos x="T4" y="T5"/>
                </a:cxn>
                <a:cxn ang="0">
                  <a:pos x="T6" y="T7"/>
                </a:cxn>
                <a:cxn ang="0">
                  <a:pos x="T8" y="T9"/>
                </a:cxn>
                <a:cxn ang="0">
                  <a:pos x="T10" y="T11"/>
                </a:cxn>
              </a:cxnLst>
              <a:rect l="0" t="0" r="r" b="b"/>
              <a:pathLst>
                <a:path w="55" h="103">
                  <a:moveTo>
                    <a:pt x="20" y="98"/>
                  </a:moveTo>
                  <a:lnTo>
                    <a:pt x="0" y="94"/>
                  </a:lnTo>
                  <a:lnTo>
                    <a:pt x="14" y="0"/>
                  </a:lnTo>
                  <a:lnTo>
                    <a:pt x="54" y="9"/>
                  </a:lnTo>
                  <a:lnTo>
                    <a:pt x="39" y="102"/>
                  </a:lnTo>
                  <a:lnTo>
                    <a:pt x="20" y="98"/>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2" name="Freeform 370">
              <a:extLst>
                <a:ext uri="{FF2B5EF4-FFF2-40B4-BE49-F238E27FC236}">
                  <a16:creationId xmlns:a16="http://schemas.microsoft.com/office/drawing/2014/main" id="{CB485F76-0BBE-46C1-B81F-BC01D8677E6D}"/>
                </a:ext>
              </a:extLst>
            </p:cNvPr>
            <p:cNvSpPr>
              <a:spLocks/>
            </p:cNvSpPr>
            <p:nvPr/>
          </p:nvSpPr>
          <p:spPr bwMode="auto">
            <a:xfrm>
              <a:off x="3756" y="3050"/>
              <a:ext cx="40" cy="27"/>
            </a:xfrm>
            <a:custGeom>
              <a:avLst/>
              <a:gdLst>
                <a:gd name="T0" fmla="*/ 39 w 40"/>
                <a:gd name="T1" fmla="*/ 7 h 25"/>
                <a:gd name="T2" fmla="*/ 36 w 40"/>
                <a:gd name="T3" fmla="*/ 16 h 25"/>
                <a:gd name="T4" fmla="*/ 31 w 40"/>
                <a:gd name="T5" fmla="*/ 22 h 25"/>
                <a:gd name="T6" fmla="*/ 24 w 40"/>
                <a:gd name="T7" fmla="*/ 24 h 25"/>
                <a:gd name="T8" fmla="*/ 16 w 40"/>
                <a:gd name="T9" fmla="*/ 24 h 25"/>
                <a:gd name="T10" fmla="*/ 9 w 40"/>
                <a:gd name="T11" fmla="*/ 21 h 25"/>
                <a:gd name="T12" fmla="*/ 3 w 40"/>
                <a:gd name="T13" fmla="*/ 16 h 25"/>
                <a:gd name="T14" fmla="*/ 0 w 40"/>
                <a:gd name="T15" fmla="*/ 9 h 25"/>
                <a:gd name="T16" fmla="*/ 0 w 40"/>
                <a:gd name="T17" fmla="*/ 0 h 25"/>
                <a:gd name="T18" fmla="*/ 39 w 40"/>
                <a:gd name="T19"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25">
                  <a:moveTo>
                    <a:pt x="39" y="7"/>
                  </a:moveTo>
                  <a:lnTo>
                    <a:pt x="36" y="16"/>
                  </a:lnTo>
                  <a:lnTo>
                    <a:pt x="31" y="22"/>
                  </a:lnTo>
                  <a:lnTo>
                    <a:pt x="24" y="24"/>
                  </a:lnTo>
                  <a:lnTo>
                    <a:pt x="16" y="24"/>
                  </a:lnTo>
                  <a:lnTo>
                    <a:pt x="9" y="21"/>
                  </a:lnTo>
                  <a:lnTo>
                    <a:pt x="3" y="16"/>
                  </a:lnTo>
                  <a:lnTo>
                    <a:pt x="0" y="9"/>
                  </a:lnTo>
                  <a:lnTo>
                    <a:pt x="0" y="0"/>
                  </a:lnTo>
                  <a:lnTo>
                    <a:pt x="39" y="7"/>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3" name="Freeform 371">
              <a:extLst>
                <a:ext uri="{FF2B5EF4-FFF2-40B4-BE49-F238E27FC236}">
                  <a16:creationId xmlns:a16="http://schemas.microsoft.com/office/drawing/2014/main" id="{C4FEE3E3-3AE6-423C-9196-CB57EC1DBB6D}"/>
                </a:ext>
              </a:extLst>
            </p:cNvPr>
            <p:cNvSpPr>
              <a:spLocks/>
            </p:cNvSpPr>
            <p:nvPr/>
          </p:nvSpPr>
          <p:spPr bwMode="auto">
            <a:xfrm>
              <a:off x="3757" y="2925"/>
              <a:ext cx="40" cy="28"/>
            </a:xfrm>
            <a:custGeom>
              <a:avLst/>
              <a:gdLst>
                <a:gd name="T0" fmla="*/ 0 w 40"/>
                <a:gd name="T1" fmla="*/ 17 h 26"/>
                <a:gd name="T2" fmla="*/ 3 w 40"/>
                <a:gd name="T3" fmla="*/ 8 h 26"/>
                <a:gd name="T4" fmla="*/ 9 w 40"/>
                <a:gd name="T5" fmla="*/ 3 h 26"/>
                <a:gd name="T6" fmla="*/ 16 w 40"/>
                <a:gd name="T7" fmla="*/ 0 h 26"/>
                <a:gd name="T8" fmla="*/ 23 w 40"/>
                <a:gd name="T9" fmla="*/ 0 h 26"/>
                <a:gd name="T10" fmla="*/ 29 w 40"/>
                <a:gd name="T11" fmla="*/ 3 h 26"/>
                <a:gd name="T12" fmla="*/ 35 w 40"/>
                <a:gd name="T13" fmla="*/ 8 h 26"/>
                <a:gd name="T14" fmla="*/ 39 w 40"/>
                <a:gd name="T15" fmla="*/ 15 h 26"/>
                <a:gd name="T16" fmla="*/ 39 w 40"/>
                <a:gd name="T17" fmla="*/ 25 h 26"/>
                <a:gd name="T18" fmla="*/ 0 w 40"/>
                <a:gd name="T19"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26">
                  <a:moveTo>
                    <a:pt x="0" y="17"/>
                  </a:moveTo>
                  <a:lnTo>
                    <a:pt x="3" y="8"/>
                  </a:lnTo>
                  <a:lnTo>
                    <a:pt x="9" y="3"/>
                  </a:lnTo>
                  <a:lnTo>
                    <a:pt x="16" y="0"/>
                  </a:lnTo>
                  <a:lnTo>
                    <a:pt x="23" y="0"/>
                  </a:lnTo>
                  <a:lnTo>
                    <a:pt x="29" y="3"/>
                  </a:lnTo>
                  <a:lnTo>
                    <a:pt x="35" y="8"/>
                  </a:lnTo>
                  <a:lnTo>
                    <a:pt x="39" y="15"/>
                  </a:lnTo>
                  <a:lnTo>
                    <a:pt x="39" y="25"/>
                  </a:lnTo>
                  <a:lnTo>
                    <a:pt x="0" y="17"/>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4" name="Freeform 372">
              <a:extLst>
                <a:ext uri="{FF2B5EF4-FFF2-40B4-BE49-F238E27FC236}">
                  <a16:creationId xmlns:a16="http://schemas.microsoft.com/office/drawing/2014/main" id="{F4258595-47AE-4F82-A77C-49DC55F46CB5}"/>
                </a:ext>
              </a:extLst>
            </p:cNvPr>
            <p:cNvSpPr>
              <a:spLocks/>
            </p:cNvSpPr>
            <p:nvPr/>
          </p:nvSpPr>
          <p:spPr bwMode="auto">
            <a:xfrm>
              <a:off x="3742" y="2947"/>
              <a:ext cx="55" cy="104"/>
            </a:xfrm>
            <a:custGeom>
              <a:avLst/>
              <a:gdLst>
                <a:gd name="T0" fmla="*/ 20 w 55"/>
                <a:gd name="T1" fmla="*/ 92 h 98"/>
                <a:gd name="T2" fmla="*/ 0 w 55"/>
                <a:gd name="T3" fmla="*/ 88 h 98"/>
                <a:gd name="T4" fmla="*/ 14 w 55"/>
                <a:gd name="T5" fmla="*/ 0 h 98"/>
                <a:gd name="T6" fmla="*/ 54 w 55"/>
                <a:gd name="T7" fmla="*/ 9 h 98"/>
                <a:gd name="T8" fmla="*/ 41 w 55"/>
                <a:gd name="T9" fmla="*/ 97 h 98"/>
                <a:gd name="T10" fmla="*/ 20 w 55"/>
                <a:gd name="T11" fmla="*/ 92 h 98"/>
              </a:gdLst>
              <a:ahLst/>
              <a:cxnLst>
                <a:cxn ang="0">
                  <a:pos x="T0" y="T1"/>
                </a:cxn>
                <a:cxn ang="0">
                  <a:pos x="T2" y="T3"/>
                </a:cxn>
                <a:cxn ang="0">
                  <a:pos x="T4" y="T5"/>
                </a:cxn>
                <a:cxn ang="0">
                  <a:pos x="T6" y="T7"/>
                </a:cxn>
                <a:cxn ang="0">
                  <a:pos x="T8" y="T9"/>
                </a:cxn>
                <a:cxn ang="0">
                  <a:pos x="T10" y="T11"/>
                </a:cxn>
              </a:cxnLst>
              <a:rect l="0" t="0" r="r" b="b"/>
              <a:pathLst>
                <a:path w="55" h="98">
                  <a:moveTo>
                    <a:pt x="20" y="92"/>
                  </a:moveTo>
                  <a:lnTo>
                    <a:pt x="0" y="88"/>
                  </a:lnTo>
                  <a:lnTo>
                    <a:pt x="14" y="0"/>
                  </a:lnTo>
                  <a:lnTo>
                    <a:pt x="54" y="9"/>
                  </a:lnTo>
                  <a:lnTo>
                    <a:pt x="41" y="97"/>
                  </a:lnTo>
                  <a:lnTo>
                    <a:pt x="20" y="92"/>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5" name="Freeform 373">
              <a:extLst>
                <a:ext uri="{FF2B5EF4-FFF2-40B4-BE49-F238E27FC236}">
                  <a16:creationId xmlns:a16="http://schemas.microsoft.com/office/drawing/2014/main" id="{3955B2C5-51C7-4C27-A555-772E280259F5}"/>
                </a:ext>
              </a:extLst>
            </p:cNvPr>
            <p:cNvSpPr>
              <a:spLocks/>
            </p:cNvSpPr>
            <p:nvPr/>
          </p:nvSpPr>
          <p:spPr bwMode="auto">
            <a:xfrm>
              <a:off x="3742" y="3047"/>
              <a:ext cx="40" cy="27"/>
            </a:xfrm>
            <a:custGeom>
              <a:avLst/>
              <a:gdLst>
                <a:gd name="T0" fmla="*/ 39 w 40"/>
                <a:gd name="T1" fmla="*/ 8 h 25"/>
                <a:gd name="T2" fmla="*/ 36 w 40"/>
                <a:gd name="T3" fmla="*/ 16 h 25"/>
                <a:gd name="T4" fmla="*/ 30 w 40"/>
                <a:gd name="T5" fmla="*/ 21 h 25"/>
                <a:gd name="T6" fmla="*/ 23 w 40"/>
                <a:gd name="T7" fmla="*/ 24 h 25"/>
                <a:gd name="T8" fmla="*/ 16 w 40"/>
                <a:gd name="T9" fmla="*/ 24 h 25"/>
                <a:gd name="T10" fmla="*/ 9 w 40"/>
                <a:gd name="T11" fmla="*/ 21 h 25"/>
                <a:gd name="T12" fmla="*/ 3 w 40"/>
                <a:gd name="T13" fmla="*/ 16 h 25"/>
                <a:gd name="T14" fmla="*/ 0 w 40"/>
                <a:gd name="T15" fmla="*/ 9 h 25"/>
                <a:gd name="T16" fmla="*/ 0 w 40"/>
                <a:gd name="T17" fmla="*/ 0 h 25"/>
                <a:gd name="T18" fmla="*/ 39 w 40"/>
                <a:gd name="T19"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25">
                  <a:moveTo>
                    <a:pt x="39" y="8"/>
                  </a:moveTo>
                  <a:lnTo>
                    <a:pt x="36" y="16"/>
                  </a:lnTo>
                  <a:lnTo>
                    <a:pt x="30" y="21"/>
                  </a:lnTo>
                  <a:lnTo>
                    <a:pt x="23" y="24"/>
                  </a:lnTo>
                  <a:lnTo>
                    <a:pt x="16" y="24"/>
                  </a:lnTo>
                  <a:lnTo>
                    <a:pt x="9" y="21"/>
                  </a:lnTo>
                  <a:lnTo>
                    <a:pt x="3" y="16"/>
                  </a:lnTo>
                  <a:lnTo>
                    <a:pt x="0" y="9"/>
                  </a:lnTo>
                  <a:lnTo>
                    <a:pt x="0" y="0"/>
                  </a:lnTo>
                  <a:lnTo>
                    <a:pt x="39" y="8"/>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6" name="Freeform 374">
              <a:extLst>
                <a:ext uri="{FF2B5EF4-FFF2-40B4-BE49-F238E27FC236}">
                  <a16:creationId xmlns:a16="http://schemas.microsoft.com/office/drawing/2014/main" id="{70EF8139-B196-45B2-A98C-27C03F15A9D8}"/>
                </a:ext>
              </a:extLst>
            </p:cNvPr>
            <p:cNvSpPr>
              <a:spLocks/>
            </p:cNvSpPr>
            <p:nvPr/>
          </p:nvSpPr>
          <p:spPr bwMode="auto">
            <a:xfrm>
              <a:off x="3849" y="3255"/>
              <a:ext cx="35" cy="42"/>
            </a:xfrm>
            <a:custGeom>
              <a:avLst/>
              <a:gdLst>
                <a:gd name="T0" fmla="*/ 28 w 35"/>
                <a:gd name="T1" fmla="*/ 0 h 39"/>
                <a:gd name="T2" fmla="*/ 33 w 35"/>
                <a:gd name="T3" fmla="*/ 8 h 39"/>
                <a:gd name="T4" fmla="*/ 34 w 35"/>
                <a:gd name="T5" fmla="*/ 16 h 39"/>
                <a:gd name="T6" fmla="*/ 32 w 35"/>
                <a:gd name="T7" fmla="*/ 24 h 39"/>
                <a:gd name="T8" fmla="*/ 28 w 35"/>
                <a:gd name="T9" fmla="*/ 31 h 39"/>
                <a:gd name="T10" fmla="*/ 22 w 35"/>
                <a:gd name="T11" fmla="*/ 36 h 39"/>
                <a:gd name="T12" fmla="*/ 15 w 35"/>
                <a:gd name="T13" fmla="*/ 38 h 39"/>
                <a:gd name="T14" fmla="*/ 7 w 35"/>
                <a:gd name="T15" fmla="*/ 36 h 39"/>
                <a:gd name="T16" fmla="*/ 0 w 35"/>
                <a:gd name="T17" fmla="*/ 31 h 39"/>
                <a:gd name="T18" fmla="*/ 28 w 35"/>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9">
                  <a:moveTo>
                    <a:pt x="28" y="0"/>
                  </a:moveTo>
                  <a:lnTo>
                    <a:pt x="33" y="8"/>
                  </a:lnTo>
                  <a:lnTo>
                    <a:pt x="34" y="16"/>
                  </a:lnTo>
                  <a:lnTo>
                    <a:pt x="32" y="24"/>
                  </a:lnTo>
                  <a:lnTo>
                    <a:pt x="28" y="31"/>
                  </a:lnTo>
                  <a:lnTo>
                    <a:pt x="22" y="36"/>
                  </a:lnTo>
                  <a:lnTo>
                    <a:pt x="15" y="38"/>
                  </a:lnTo>
                  <a:lnTo>
                    <a:pt x="7" y="36"/>
                  </a:lnTo>
                  <a:lnTo>
                    <a:pt x="0" y="31"/>
                  </a:lnTo>
                  <a:lnTo>
                    <a:pt x="28"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7" name="Freeform 375">
              <a:extLst>
                <a:ext uri="{FF2B5EF4-FFF2-40B4-BE49-F238E27FC236}">
                  <a16:creationId xmlns:a16="http://schemas.microsoft.com/office/drawing/2014/main" id="{74C76FCA-2611-4908-9197-B1651C37993C}"/>
                </a:ext>
              </a:extLst>
            </p:cNvPr>
            <p:cNvSpPr>
              <a:spLocks/>
            </p:cNvSpPr>
            <p:nvPr/>
          </p:nvSpPr>
          <p:spPr bwMode="auto">
            <a:xfrm>
              <a:off x="3787" y="3181"/>
              <a:ext cx="89" cy="108"/>
            </a:xfrm>
            <a:custGeom>
              <a:avLst/>
              <a:gdLst>
                <a:gd name="T0" fmla="*/ 15 w 89"/>
                <a:gd name="T1" fmla="*/ 16 h 100"/>
                <a:gd name="T2" fmla="*/ 30 w 89"/>
                <a:gd name="T3" fmla="*/ 0 h 100"/>
                <a:gd name="T4" fmla="*/ 88 w 89"/>
                <a:gd name="T5" fmla="*/ 66 h 100"/>
                <a:gd name="T6" fmla="*/ 59 w 89"/>
                <a:gd name="T7" fmla="*/ 99 h 100"/>
                <a:gd name="T8" fmla="*/ 0 w 89"/>
                <a:gd name="T9" fmla="*/ 33 h 100"/>
                <a:gd name="T10" fmla="*/ 15 w 89"/>
                <a:gd name="T11" fmla="*/ 16 h 100"/>
              </a:gdLst>
              <a:ahLst/>
              <a:cxnLst>
                <a:cxn ang="0">
                  <a:pos x="T0" y="T1"/>
                </a:cxn>
                <a:cxn ang="0">
                  <a:pos x="T2" y="T3"/>
                </a:cxn>
                <a:cxn ang="0">
                  <a:pos x="T4" y="T5"/>
                </a:cxn>
                <a:cxn ang="0">
                  <a:pos x="T6" y="T7"/>
                </a:cxn>
                <a:cxn ang="0">
                  <a:pos x="T8" y="T9"/>
                </a:cxn>
                <a:cxn ang="0">
                  <a:pos x="T10" y="T11"/>
                </a:cxn>
              </a:cxnLst>
              <a:rect l="0" t="0" r="r" b="b"/>
              <a:pathLst>
                <a:path w="89" h="100">
                  <a:moveTo>
                    <a:pt x="15" y="16"/>
                  </a:moveTo>
                  <a:lnTo>
                    <a:pt x="30" y="0"/>
                  </a:lnTo>
                  <a:lnTo>
                    <a:pt x="88" y="66"/>
                  </a:lnTo>
                  <a:lnTo>
                    <a:pt x="59" y="99"/>
                  </a:lnTo>
                  <a:lnTo>
                    <a:pt x="0" y="33"/>
                  </a:lnTo>
                  <a:lnTo>
                    <a:pt x="15" y="16"/>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 name="Freeform 376">
              <a:extLst>
                <a:ext uri="{FF2B5EF4-FFF2-40B4-BE49-F238E27FC236}">
                  <a16:creationId xmlns:a16="http://schemas.microsoft.com/office/drawing/2014/main" id="{3398D21E-EFA8-41F7-A77E-405A05F690CD}"/>
                </a:ext>
              </a:extLst>
            </p:cNvPr>
            <p:cNvSpPr>
              <a:spLocks/>
            </p:cNvSpPr>
            <p:nvPr/>
          </p:nvSpPr>
          <p:spPr bwMode="auto">
            <a:xfrm>
              <a:off x="3781" y="3172"/>
              <a:ext cx="34" cy="41"/>
            </a:xfrm>
            <a:custGeom>
              <a:avLst/>
              <a:gdLst>
                <a:gd name="T0" fmla="*/ 5 w 34"/>
                <a:gd name="T1" fmla="*/ 38 h 39"/>
                <a:gd name="T2" fmla="*/ 1 w 34"/>
                <a:gd name="T3" fmla="*/ 30 h 39"/>
                <a:gd name="T4" fmla="*/ 0 w 34"/>
                <a:gd name="T5" fmla="*/ 22 h 39"/>
                <a:gd name="T6" fmla="*/ 2 w 34"/>
                <a:gd name="T7" fmla="*/ 14 h 39"/>
                <a:gd name="T8" fmla="*/ 5 w 34"/>
                <a:gd name="T9" fmla="*/ 7 h 39"/>
                <a:gd name="T10" fmla="*/ 12 w 34"/>
                <a:gd name="T11" fmla="*/ 2 h 39"/>
                <a:gd name="T12" fmla="*/ 18 w 34"/>
                <a:gd name="T13" fmla="*/ 0 h 39"/>
                <a:gd name="T14" fmla="*/ 26 w 34"/>
                <a:gd name="T15" fmla="*/ 2 h 39"/>
                <a:gd name="T16" fmla="*/ 33 w 34"/>
                <a:gd name="T17" fmla="*/ 7 h 39"/>
                <a:gd name="T18" fmla="*/ 5 w 34"/>
                <a:gd name="T19"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9">
                  <a:moveTo>
                    <a:pt x="5" y="38"/>
                  </a:moveTo>
                  <a:lnTo>
                    <a:pt x="1" y="30"/>
                  </a:lnTo>
                  <a:lnTo>
                    <a:pt x="0" y="22"/>
                  </a:lnTo>
                  <a:lnTo>
                    <a:pt x="2" y="14"/>
                  </a:lnTo>
                  <a:lnTo>
                    <a:pt x="5" y="7"/>
                  </a:lnTo>
                  <a:lnTo>
                    <a:pt x="12" y="2"/>
                  </a:lnTo>
                  <a:lnTo>
                    <a:pt x="18" y="0"/>
                  </a:lnTo>
                  <a:lnTo>
                    <a:pt x="26" y="2"/>
                  </a:lnTo>
                  <a:lnTo>
                    <a:pt x="33" y="7"/>
                  </a:lnTo>
                  <a:lnTo>
                    <a:pt x="5" y="38"/>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 name="Freeform 377">
              <a:extLst>
                <a:ext uri="{FF2B5EF4-FFF2-40B4-BE49-F238E27FC236}">
                  <a16:creationId xmlns:a16="http://schemas.microsoft.com/office/drawing/2014/main" id="{2C3FCEB0-E4F4-49D4-84A8-1FA5EA615174}"/>
                </a:ext>
              </a:extLst>
            </p:cNvPr>
            <p:cNvSpPr>
              <a:spLocks/>
            </p:cNvSpPr>
            <p:nvPr/>
          </p:nvSpPr>
          <p:spPr bwMode="auto">
            <a:xfrm>
              <a:off x="3863" y="3248"/>
              <a:ext cx="36" cy="41"/>
            </a:xfrm>
            <a:custGeom>
              <a:avLst/>
              <a:gdLst>
                <a:gd name="T0" fmla="*/ 29 w 36"/>
                <a:gd name="T1" fmla="*/ 0 h 38"/>
                <a:gd name="T2" fmla="*/ 34 w 36"/>
                <a:gd name="T3" fmla="*/ 8 h 38"/>
                <a:gd name="T4" fmla="*/ 35 w 36"/>
                <a:gd name="T5" fmla="*/ 16 h 38"/>
                <a:gd name="T6" fmla="*/ 33 w 36"/>
                <a:gd name="T7" fmla="*/ 23 h 38"/>
                <a:gd name="T8" fmla="*/ 29 w 36"/>
                <a:gd name="T9" fmla="*/ 30 h 38"/>
                <a:gd name="T10" fmla="*/ 22 w 36"/>
                <a:gd name="T11" fmla="*/ 35 h 38"/>
                <a:gd name="T12" fmla="*/ 15 w 36"/>
                <a:gd name="T13" fmla="*/ 37 h 38"/>
                <a:gd name="T14" fmla="*/ 7 w 36"/>
                <a:gd name="T15" fmla="*/ 35 h 38"/>
                <a:gd name="T16" fmla="*/ 0 w 36"/>
                <a:gd name="T17" fmla="*/ 30 h 38"/>
                <a:gd name="T18" fmla="*/ 29 w 3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8">
                  <a:moveTo>
                    <a:pt x="29" y="0"/>
                  </a:moveTo>
                  <a:lnTo>
                    <a:pt x="34" y="8"/>
                  </a:lnTo>
                  <a:lnTo>
                    <a:pt x="35" y="16"/>
                  </a:lnTo>
                  <a:lnTo>
                    <a:pt x="33" y="23"/>
                  </a:lnTo>
                  <a:lnTo>
                    <a:pt x="29" y="30"/>
                  </a:lnTo>
                  <a:lnTo>
                    <a:pt x="22" y="35"/>
                  </a:lnTo>
                  <a:lnTo>
                    <a:pt x="15" y="37"/>
                  </a:lnTo>
                  <a:lnTo>
                    <a:pt x="7" y="35"/>
                  </a:lnTo>
                  <a:lnTo>
                    <a:pt x="0" y="30"/>
                  </a:lnTo>
                  <a:lnTo>
                    <a:pt x="29"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0" name="Freeform 378">
              <a:extLst>
                <a:ext uri="{FF2B5EF4-FFF2-40B4-BE49-F238E27FC236}">
                  <a16:creationId xmlns:a16="http://schemas.microsoft.com/office/drawing/2014/main" id="{609C592B-C9BC-4278-9910-C0ED80FB999C}"/>
                </a:ext>
              </a:extLst>
            </p:cNvPr>
            <p:cNvSpPr>
              <a:spLocks/>
            </p:cNvSpPr>
            <p:nvPr/>
          </p:nvSpPr>
          <p:spPr bwMode="auto">
            <a:xfrm>
              <a:off x="3797" y="3170"/>
              <a:ext cx="95" cy="110"/>
            </a:xfrm>
            <a:custGeom>
              <a:avLst/>
              <a:gdLst>
                <a:gd name="T0" fmla="*/ 15 w 95"/>
                <a:gd name="T1" fmla="*/ 16 h 103"/>
                <a:gd name="T2" fmla="*/ 30 w 95"/>
                <a:gd name="T3" fmla="*/ 0 h 103"/>
                <a:gd name="T4" fmla="*/ 94 w 95"/>
                <a:gd name="T5" fmla="*/ 70 h 103"/>
                <a:gd name="T6" fmla="*/ 64 w 95"/>
                <a:gd name="T7" fmla="*/ 102 h 103"/>
                <a:gd name="T8" fmla="*/ 0 w 95"/>
                <a:gd name="T9" fmla="*/ 32 h 103"/>
                <a:gd name="T10" fmla="*/ 15 w 95"/>
                <a:gd name="T11" fmla="*/ 16 h 103"/>
              </a:gdLst>
              <a:ahLst/>
              <a:cxnLst>
                <a:cxn ang="0">
                  <a:pos x="T0" y="T1"/>
                </a:cxn>
                <a:cxn ang="0">
                  <a:pos x="T2" y="T3"/>
                </a:cxn>
                <a:cxn ang="0">
                  <a:pos x="T4" y="T5"/>
                </a:cxn>
                <a:cxn ang="0">
                  <a:pos x="T6" y="T7"/>
                </a:cxn>
                <a:cxn ang="0">
                  <a:pos x="T8" y="T9"/>
                </a:cxn>
                <a:cxn ang="0">
                  <a:pos x="T10" y="T11"/>
                </a:cxn>
              </a:cxnLst>
              <a:rect l="0" t="0" r="r" b="b"/>
              <a:pathLst>
                <a:path w="95" h="103">
                  <a:moveTo>
                    <a:pt x="15" y="16"/>
                  </a:moveTo>
                  <a:lnTo>
                    <a:pt x="30" y="0"/>
                  </a:lnTo>
                  <a:lnTo>
                    <a:pt x="94" y="70"/>
                  </a:lnTo>
                  <a:lnTo>
                    <a:pt x="64" y="102"/>
                  </a:lnTo>
                  <a:lnTo>
                    <a:pt x="0" y="32"/>
                  </a:lnTo>
                  <a:lnTo>
                    <a:pt x="15" y="16"/>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1" name="Freeform 379">
              <a:extLst>
                <a:ext uri="{FF2B5EF4-FFF2-40B4-BE49-F238E27FC236}">
                  <a16:creationId xmlns:a16="http://schemas.microsoft.com/office/drawing/2014/main" id="{5B0CC83D-6B14-4731-B083-072C89720D88}"/>
                </a:ext>
              </a:extLst>
            </p:cNvPr>
            <p:cNvSpPr>
              <a:spLocks/>
            </p:cNvSpPr>
            <p:nvPr/>
          </p:nvSpPr>
          <p:spPr bwMode="auto">
            <a:xfrm>
              <a:off x="3792" y="3159"/>
              <a:ext cx="33" cy="42"/>
            </a:xfrm>
            <a:custGeom>
              <a:avLst/>
              <a:gdLst>
                <a:gd name="T0" fmla="*/ 5 w 33"/>
                <a:gd name="T1" fmla="*/ 38 h 39"/>
                <a:gd name="T2" fmla="*/ 1 w 33"/>
                <a:gd name="T3" fmla="*/ 30 h 39"/>
                <a:gd name="T4" fmla="*/ 0 w 33"/>
                <a:gd name="T5" fmla="*/ 22 h 39"/>
                <a:gd name="T6" fmla="*/ 1 w 33"/>
                <a:gd name="T7" fmla="*/ 14 h 39"/>
                <a:gd name="T8" fmla="*/ 5 w 33"/>
                <a:gd name="T9" fmla="*/ 7 h 39"/>
                <a:gd name="T10" fmla="*/ 11 w 33"/>
                <a:gd name="T11" fmla="*/ 2 h 39"/>
                <a:gd name="T12" fmla="*/ 18 w 33"/>
                <a:gd name="T13" fmla="*/ 0 h 39"/>
                <a:gd name="T14" fmla="*/ 25 w 33"/>
                <a:gd name="T15" fmla="*/ 2 h 39"/>
                <a:gd name="T16" fmla="*/ 32 w 33"/>
                <a:gd name="T17" fmla="*/ 7 h 39"/>
                <a:gd name="T18" fmla="*/ 5 w 33"/>
                <a:gd name="T19"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9">
                  <a:moveTo>
                    <a:pt x="5" y="38"/>
                  </a:moveTo>
                  <a:lnTo>
                    <a:pt x="1" y="30"/>
                  </a:lnTo>
                  <a:lnTo>
                    <a:pt x="0" y="22"/>
                  </a:lnTo>
                  <a:lnTo>
                    <a:pt x="1" y="14"/>
                  </a:lnTo>
                  <a:lnTo>
                    <a:pt x="5" y="7"/>
                  </a:lnTo>
                  <a:lnTo>
                    <a:pt x="11" y="2"/>
                  </a:lnTo>
                  <a:lnTo>
                    <a:pt x="18" y="0"/>
                  </a:lnTo>
                  <a:lnTo>
                    <a:pt x="25" y="2"/>
                  </a:lnTo>
                  <a:lnTo>
                    <a:pt x="32" y="7"/>
                  </a:lnTo>
                  <a:lnTo>
                    <a:pt x="5" y="38"/>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2" name="Freeform 380">
              <a:extLst>
                <a:ext uri="{FF2B5EF4-FFF2-40B4-BE49-F238E27FC236}">
                  <a16:creationId xmlns:a16="http://schemas.microsoft.com/office/drawing/2014/main" id="{B480C0A0-365E-410C-967D-68F271863595}"/>
                </a:ext>
              </a:extLst>
            </p:cNvPr>
            <p:cNvSpPr>
              <a:spLocks/>
            </p:cNvSpPr>
            <p:nvPr/>
          </p:nvSpPr>
          <p:spPr bwMode="auto">
            <a:xfrm>
              <a:off x="3878" y="3238"/>
              <a:ext cx="35" cy="42"/>
            </a:xfrm>
            <a:custGeom>
              <a:avLst/>
              <a:gdLst>
                <a:gd name="T0" fmla="*/ 28 w 35"/>
                <a:gd name="T1" fmla="*/ 0 h 39"/>
                <a:gd name="T2" fmla="*/ 33 w 35"/>
                <a:gd name="T3" fmla="*/ 9 h 39"/>
                <a:gd name="T4" fmla="*/ 34 w 35"/>
                <a:gd name="T5" fmla="*/ 17 h 39"/>
                <a:gd name="T6" fmla="*/ 32 w 35"/>
                <a:gd name="T7" fmla="*/ 25 h 39"/>
                <a:gd name="T8" fmla="*/ 28 w 35"/>
                <a:gd name="T9" fmla="*/ 31 h 39"/>
                <a:gd name="T10" fmla="*/ 22 w 35"/>
                <a:gd name="T11" fmla="*/ 36 h 39"/>
                <a:gd name="T12" fmla="*/ 15 w 35"/>
                <a:gd name="T13" fmla="*/ 38 h 39"/>
                <a:gd name="T14" fmla="*/ 7 w 35"/>
                <a:gd name="T15" fmla="*/ 37 h 39"/>
                <a:gd name="T16" fmla="*/ 0 w 35"/>
                <a:gd name="T17" fmla="*/ 32 h 39"/>
                <a:gd name="T18" fmla="*/ 28 w 35"/>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9">
                  <a:moveTo>
                    <a:pt x="28" y="0"/>
                  </a:moveTo>
                  <a:lnTo>
                    <a:pt x="33" y="9"/>
                  </a:lnTo>
                  <a:lnTo>
                    <a:pt x="34" y="17"/>
                  </a:lnTo>
                  <a:lnTo>
                    <a:pt x="32" y="25"/>
                  </a:lnTo>
                  <a:lnTo>
                    <a:pt x="28" y="31"/>
                  </a:lnTo>
                  <a:lnTo>
                    <a:pt x="22" y="36"/>
                  </a:lnTo>
                  <a:lnTo>
                    <a:pt x="15" y="38"/>
                  </a:lnTo>
                  <a:lnTo>
                    <a:pt x="7" y="37"/>
                  </a:lnTo>
                  <a:lnTo>
                    <a:pt x="0" y="32"/>
                  </a:lnTo>
                  <a:lnTo>
                    <a:pt x="28"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3" name="Freeform 381">
              <a:extLst>
                <a:ext uri="{FF2B5EF4-FFF2-40B4-BE49-F238E27FC236}">
                  <a16:creationId xmlns:a16="http://schemas.microsoft.com/office/drawing/2014/main" id="{199C07FB-EC6C-442D-84F1-7B90F6FCCC2F}"/>
                </a:ext>
              </a:extLst>
            </p:cNvPr>
            <p:cNvSpPr>
              <a:spLocks/>
            </p:cNvSpPr>
            <p:nvPr/>
          </p:nvSpPr>
          <p:spPr bwMode="auto">
            <a:xfrm>
              <a:off x="3809" y="3156"/>
              <a:ext cx="97" cy="115"/>
            </a:xfrm>
            <a:custGeom>
              <a:avLst/>
              <a:gdLst>
                <a:gd name="T0" fmla="*/ 15 w 97"/>
                <a:gd name="T1" fmla="*/ 16 h 108"/>
                <a:gd name="T2" fmla="*/ 30 w 97"/>
                <a:gd name="T3" fmla="*/ 0 h 108"/>
                <a:gd name="T4" fmla="*/ 96 w 97"/>
                <a:gd name="T5" fmla="*/ 73 h 108"/>
                <a:gd name="T6" fmla="*/ 66 w 97"/>
                <a:gd name="T7" fmla="*/ 107 h 108"/>
                <a:gd name="T8" fmla="*/ 0 w 97"/>
                <a:gd name="T9" fmla="*/ 33 h 108"/>
                <a:gd name="T10" fmla="*/ 15 w 97"/>
                <a:gd name="T11" fmla="*/ 16 h 108"/>
              </a:gdLst>
              <a:ahLst/>
              <a:cxnLst>
                <a:cxn ang="0">
                  <a:pos x="T0" y="T1"/>
                </a:cxn>
                <a:cxn ang="0">
                  <a:pos x="T2" y="T3"/>
                </a:cxn>
                <a:cxn ang="0">
                  <a:pos x="T4" y="T5"/>
                </a:cxn>
                <a:cxn ang="0">
                  <a:pos x="T6" y="T7"/>
                </a:cxn>
                <a:cxn ang="0">
                  <a:pos x="T8" y="T9"/>
                </a:cxn>
                <a:cxn ang="0">
                  <a:pos x="T10" y="T11"/>
                </a:cxn>
              </a:cxnLst>
              <a:rect l="0" t="0" r="r" b="b"/>
              <a:pathLst>
                <a:path w="97" h="108">
                  <a:moveTo>
                    <a:pt x="15" y="16"/>
                  </a:moveTo>
                  <a:lnTo>
                    <a:pt x="30" y="0"/>
                  </a:lnTo>
                  <a:lnTo>
                    <a:pt x="96" y="73"/>
                  </a:lnTo>
                  <a:lnTo>
                    <a:pt x="66" y="107"/>
                  </a:lnTo>
                  <a:lnTo>
                    <a:pt x="0" y="33"/>
                  </a:lnTo>
                  <a:lnTo>
                    <a:pt x="15" y="16"/>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4" name="Freeform 382">
              <a:extLst>
                <a:ext uri="{FF2B5EF4-FFF2-40B4-BE49-F238E27FC236}">
                  <a16:creationId xmlns:a16="http://schemas.microsoft.com/office/drawing/2014/main" id="{211E32CF-21B9-4FBC-A10F-1B76C4B863E9}"/>
                </a:ext>
              </a:extLst>
            </p:cNvPr>
            <p:cNvSpPr>
              <a:spLocks/>
            </p:cNvSpPr>
            <p:nvPr/>
          </p:nvSpPr>
          <p:spPr bwMode="auto">
            <a:xfrm>
              <a:off x="3803" y="3146"/>
              <a:ext cx="33" cy="42"/>
            </a:xfrm>
            <a:custGeom>
              <a:avLst/>
              <a:gdLst>
                <a:gd name="T0" fmla="*/ 6 w 33"/>
                <a:gd name="T1" fmla="*/ 38 h 39"/>
                <a:gd name="T2" fmla="*/ 1 w 33"/>
                <a:gd name="T3" fmla="*/ 30 h 39"/>
                <a:gd name="T4" fmla="*/ 0 w 33"/>
                <a:gd name="T5" fmla="*/ 22 h 39"/>
                <a:gd name="T6" fmla="*/ 2 w 33"/>
                <a:gd name="T7" fmla="*/ 14 h 39"/>
                <a:gd name="T8" fmla="*/ 6 w 33"/>
                <a:gd name="T9" fmla="*/ 7 h 39"/>
                <a:gd name="T10" fmla="*/ 12 w 33"/>
                <a:gd name="T11" fmla="*/ 2 h 39"/>
                <a:gd name="T12" fmla="*/ 18 w 33"/>
                <a:gd name="T13" fmla="*/ 0 h 39"/>
                <a:gd name="T14" fmla="*/ 25 w 33"/>
                <a:gd name="T15" fmla="*/ 2 h 39"/>
                <a:gd name="T16" fmla="*/ 32 w 33"/>
                <a:gd name="T17" fmla="*/ 7 h 39"/>
                <a:gd name="T18" fmla="*/ 6 w 33"/>
                <a:gd name="T19"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9">
                  <a:moveTo>
                    <a:pt x="6" y="38"/>
                  </a:moveTo>
                  <a:lnTo>
                    <a:pt x="1" y="30"/>
                  </a:lnTo>
                  <a:lnTo>
                    <a:pt x="0" y="22"/>
                  </a:lnTo>
                  <a:lnTo>
                    <a:pt x="2" y="14"/>
                  </a:lnTo>
                  <a:lnTo>
                    <a:pt x="6" y="7"/>
                  </a:lnTo>
                  <a:lnTo>
                    <a:pt x="12" y="2"/>
                  </a:lnTo>
                  <a:lnTo>
                    <a:pt x="18" y="0"/>
                  </a:lnTo>
                  <a:lnTo>
                    <a:pt x="25" y="2"/>
                  </a:lnTo>
                  <a:lnTo>
                    <a:pt x="32" y="7"/>
                  </a:lnTo>
                  <a:lnTo>
                    <a:pt x="6" y="38"/>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5" name="Freeform 383">
              <a:extLst>
                <a:ext uri="{FF2B5EF4-FFF2-40B4-BE49-F238E27FC236}">
                  <a16:creationId xmlns:a16="http://schemas.microsoft.com/office/drawing/2014/main" id="{68D3263E-9CF5-4F27-8813-34C5C09CF0B3}"/>
                </a:ext>
              </a:extLst>
            </p:cNvPr>
            <p:cNvSpPr>
              <a:spLocks/>
            </p:cNvSpPr>
            <p:nvPr/>
          </p:nvSpPr>
          <p:spPr bwMode="auto">
            <a:xfrm>
              <a:off x="3891" y="3226"/>
              <a:ext cx="33" cy="41"/>
            </a:xfrm>
            <a:custGeom>
              <a:avLst/>
              <a:gdLst>
                <a:gd name="T0" fmla="*/ 26 w 33"/>
                <a:gd name="T1" fmla="*/ 0 h 38"/>
                <a:gd name="T2" fmla="*/ 31 w 33"/>
                <a:gd name="T3" fmla="*/ 8 h 38"/>
                <a:gd name="T4" fmla="*/ 32 w 33"/>
                <a:gd name="T5" fmla="*/ 16 h 38"/>
                <a:gd name="T6" fmla="*/ 30 w 33"/>
                <a:gd name="T7" fmla="*/ 23 h 38"/>
                <a:gd name="T8" fmla="*/ 26 w 33"/>
                <a:gd name="T9" fmla="*/ 30 h 38"/>
                <a:gd name="T10" fmla="*/ 20 w 33"/>
                <a:gd name="T11" fmla="*/ 35 h 38"/>
                <a:gd name="T12" fmla="*/ 14 w 33"/>
                <a:gd name="T13" fmla="*/ 37 h 38"/>
                <a:gd name="T14" fmla="*/ 7 w 33"/>
                <a:gd name="T15" fmla="*/ 35 h 38"/>
                <a:gd name="T16" fmla="*/ 0 w 33"/>
                <a:gd name="T17" fmla="*/ 30 h 38"/>
                <a:gd name="T18" fmla="*/ 26 w 33"/>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26" y="0"/>
                  </a:moveTo>
                  <a:lnTo>
                    <a:pt x="31" y="8"/>
                  </a:lnTo>
                  <a:lnTo>
                    <a:pt x="32" y="16"/>
                  </a:lnTo>
                  <a:lnTo>
                    <a:pt x="30" y="23"/>
                  </a:lnTo>
                  <a:lnTo>
                    <a:pt x="26" y="30"/>
                  </a:lnTo>
                  <a:lnTo>
                    <a:pt x="20" y="35"/>
                  </a:lnTo>
                  <a:lnTo>
                    <a:pt x="14" y="37"/>
                  </a:lnTo>
                  <a:lnTo>
                    <a:pt x="7" y="35"/>
                  </a:lnTo>
                  <a:lnTo>
                    <a:pt x="0" y="30"/>
                  </a:lnTo>
                  <a:lnTo>
                    <a:pt x="26"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6" name="Freeform 384">
              <a:extLst>
                <a:ext uri="{FF2B5EF4-FFF2-40B4-BE49-F238E27FC236}">
                  <a16:creationId xmlns:a16="http://schemas.microsoft.com/office/drawing/2014/main" id="{A8C778D4-5652-4854-A02F-5D0BB18969FB}"/>
                </a:ext>
              </a:extLst>
            </p:cNvPr>
            <p:cNvSpPr>
              <a:spLocks/>
            </p:cNvSpPr>
            <p:nvPr/>
          </p:nvSpPr>
          <p:spPr bwMode="auto">
            <a:xfrm>
              <a:off x="3820" y="3143"/>
              <a:ext cx="98" cy="117"/>
            </a:xfrm>
            <a:custGeom>
              <a:avLst/>
              <a:gdLst>
                <a:gd name="T0" fmla="*/ 15 w 98"/>
                <a:gd name="T1" fmla="*/ 17 h 110"/>
                <a:gd name="T2" fmla="*/ 30 w 98"/>
                <a:gd name="T3" fmla="*/ 0 h 110"/>
                <a:gd name="T4" fmla="*/ 97 w 98"/>
                <a:gd name="T5" fmla="*/ 76 h 110"/>
                <a:gd name="T6" fmla="*/ 67 w 98"/>
                <a:gd name="T7" fmla="*/ 109 h 110"/>
                <a:gd name="T8" fmla="*/ 0 w 98"/>
                <a:gd name="T9" fmla="*/ 34 h 110"/>
                <a:gd name="T10" fmla="*/ 15 w 98"/>
                <a:gd name="T11" fmla="*/ 17 h 110"/>
              </a:gdLst>
              <a:ahLst/>
              <a:cxnLst>
                <a:cxn ang="0">
                  <a:pos x="T0" y="T1"/>
                </a:cxn>
                <a:cxn ang="0">
                  <a:pos x="T2" y="T3"/>
                </a:cxn>
                <a:cxn ang="0">
                  <a:pos x="T4" y="T5"/>
                </a:cxn>
                <a:cxn ang="0">
                  <a:pos x="T6" y="T7"/>
                </a:cxn>
                <a:cxn ang="0">
                  <a:pos x="T8" y="T9"/>
                </a:cxn>
                <a:cxn ang="0">
                  <a:pos x="T10" y="T11"/>
                </a:cxn>
              </a:cxnLst>
              <a:rect l="0" t="0" r="r" b="b"/>
              <a:pathLst>
                <a:path w="98" h="110">
                  <a:moveTo>
                    <a:pt x="15" y="17"/>
                  </a:moveTo>
                  <a:lnTo>
                    <a:pt x="30" y="0"/>
                  </a:lnTo>
                  <a:lnTo>
                    <a:pt x="97" y="76"/>
                  </a:lnTo>
                  <a:lnTo>
                    <a:pt x="67" y="109"/>
                  </a:lnTo>
                  <a:lnTo>
                    <a:pt x="0" y="34"/>
                  </a:lnTo>
                  <a:lnTo>
                    <a:pt x="15" y="17"/>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7" name="Freeform 385">
              <a:extLst>
                <a:ext uri="{FF2B5EF4-FFF2-40B4-BE49-F238E27FC236}">
                  <a16:creationId xmlns:a16="http://schemas.microsoft.com/office/drawing/2014/main" id="{1A91CF9F-C7D5-4731-95BD-9241A4671396}"/>
                </a:ext>
              </a:extLst>
            </p:cNvPr>
            <p:cNvSpPr>
              <a:spLocks/>
            </p:cNvSpPr>
            <p:nvPr/>
          </p:nvSpPr>
          <p:spPr bwMode="auto">
            <a:xfrm>
              <a:off x="3814" y="3134"/>
              <a:ext cx="34" cy="40"/>
            </a:xfrm>
            <a:custGeom>
              <a:avLst/>
              <a:gdLst>
                <a:gd name="T0" fmla="*/ 6 w 34"/>
                <a:gd name="T1" fmla="*/ 36 h 37"/>
                <a:gd name="T2" fmla="*/ 1 w 34"/>
                <a:gd name="T3" fmla="*/ 28 h 37"/>
                <a:gd name="T4" fmla="*/ 0 w 34"/>
                <a:gd name="T5" fmla="*/ 20 h 37"/>
                <a:gd name="T6" fmla="*/ 2 w 34"/>
                <a:gd name="T7" fmla="*/ 12 h 37"/>
                <a:gd name="T8" fmla="*/ 6 w 34"/>
                <a:gd name="T9" fmla="*/ 6 h 37"/>
                <a:gd name="T10" fmla="*/ 12 w 34"/>
                <a:gd name="T11" fmla="*/ 1 h 37"/>
                <a:gd name="T12" fmla="*/ 19 w 34"/>
                <a:gd name="T13" fmla="*/ 0 h 37"/>
                <a:gd name="T14" fmla="*/ 26 w 34"/>
                <a:gd name="T15" fmla="*/ 1 h 37"/>
                <a:gd name="T16" fmla="*/ 33 w 34"/>
                <a:gd name="T17" fmla="*/ 6 h 37"/>
                <a:gd name="T18" fmla="*/ 6 w 34"/>
                <a:gd name="T19"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7">
                  <a:moveTo>
                    <a:pt x="6" y="36"/>
                  </a:moveTo>
                  <a:lnTo>
                    <a:pt x="1" y="28"/>
                  </a:lnTo>
                  <a:lnTo>
                    <a:pt x="0" y="20"/>
                  </a:lnTo>
                  <a:lnTo>
                    <a:pt x="2" y="12"/>
                  </a:lnTo>
                  <a:lnTo>
                    <a:pt x="6" y="6"/>
                  </a:lnTo>
                  <a:lnTo>
                    <a:pt x="12" y="1"/>
                  </a:lnTo>
                  <a:lnTo>
                    <a:pt x="19" y="0"/>
                  </a:lnTo>
                  <a:lnTo>
                    <a:pt x="26" y="1"/>
                  </a:lnTo>
                  <a:lnTo>
                    <a:pt x="33" y="6"/>
                  </a:lnTo>
                  <a:lnTo>
                    <a:pt x="6" y="36"/>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8" name="Freeform 386">
              <a:extLst>
                <a:ext uri="{FF2B5EF4-FFF2-40B4-BE49-F238E27FC236}">
                  <a16:creationId xmlns:a16="http://schemas.microsoft.com/office/drawing/2014/main" id="{2F467DAD-E0FD-4576-BB4F-883C23B48E5D}"/>
                </a:ext>
              </a:extLst>
            </p:cNvPr>
            <p:cNvSpPr>
              <a:spLocks/>
            </p:cNvSpPr>
            <p:nvPr/>
          </p:nvSpPr>
          <p:spPr bwMode="auto">
            <a:xfrm>
              <a:off x="3901" y="3212"/>
              <a:ext cx="35" cy="42"/>
            </a:xfrm>
            <a:custGeom>
              <a:avLst/>
              <a:gdLst>
                <a:gd name="T0" fmla="*/ 28 w 35"/>
                <a:gd name="T1" fmla="*/ 0 h 39"/>
                <a:gd name="T2" fmla="*/ 33 w 35"/>
                <a:gd name="T3" fmla="*/ 9 h 39"/>
                <a:gd name="T4" fmla="*/ 34 w 35"/>
                <a:gd name="T5" fmla="*/ 17 h 39"/>
                <a:gd name="T6" fmla="*/ 33 w 35"/>
                <a:gd name="T7" fmla="*/ 24 h 39"/>
                <a:gd name="T8" fmla="*/ 28 w 35"/>
                <a:gd name="T9" fmla="*/ 31 h 39"/>
                <a:gd name="T10" fmla="*/ 22 w 35"/>
                <a:gd name="T11" fmla="*/ 36 h 39"/>
                <a:gd name="T12" fmla="*/ 15 w 35"/>
                <a:gd name="T13" fmla="*/ 38 h 39"/>
                <a:gd name="T14" fmla="*/ 8 w 35"/>
                <a:gd name="T15" fmla="*/ 37 h 39"/>
                <a:gd name="T16" fmla="*/ 0 w 35"/>
                <a:gd name="T17" fmla="*/ 32 h 39"/>
                <a:gd name="T18" fmla="*/ 28 w 35"/>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9">
                  <a:moveTo>
                    <a:pt x="28" y="0"/>
                  </a:moveTo>
                  <a:lnTo>
                    <a:pt x="33" y="9"/>
                  </a:lnTo>
                  <a:lnTo>
                    <a:pt x="34" y="17"/>
                  </a:lnTo>
                  <a:lnTo>
                    <a:pt x="33" y="24"/>
                  </a:lnTo>
                  <a:lnTo>
                    <a:pt x="28" y="31"/>
                  </a:lnTo>
                  <a:lnTo>
                    <a:pt x="22" y="36"/>
                  </a:lnTo>
                  <a:lnTo>
                    <a:pt x="15" y="38"/>
                  </a:lnTo>
                  <a:lnTo>
                    <a:pt x="8" y="37"/>
                  </a:lnTo>
                  <a:lnTo>
                    <a:pt x="0" y="32"/>
                  </a:lnTo>
                  <a:lnTo>
                    <a:pt x="28"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 name="Freeform 387">
              <a:extLst>
                <a:ext uri="{FF2B5EF4-FFF2-40B4-BE49-F238E27FC236}">
                  <a16:creationId xmlns:a16="http://schemas.microsoft.com/office/drawing/2014/main" id="{EEF80D9F-E28D-4B5A-A70C-0FBC4CF23F23}"/>
                </a:ext>
              </a:extLst>
            </p:cNvPr>
            <p:cNvSpPr>
              <a:spLocks/>
            </p:cNvSpPr>
            <p:nvPr/>
          </p:nvSpPr>
          <p:spPr bwMode="auto">
            <a:xfrm>
              <a:off x="3832" y="3129"/>
              <a:ext cx="97" cy="116"/>
            </a:xfrm>
            <a:custGeom>
              <a:avLst/>
              <a:gdLst>
                <a:gd name="T0" fmla="*/ 15 w 97"/>
                <a:gd name="T1" fmla="*/ 17 h 110"/>
                <a:gd name="T2" fmla="*/ 30 w 97"/>
                <a:gd name="T3" fmla="*/ 0 h 110"/>
                <a:gd name="T4" fmla="*/ 96 w 97"/>
                <a:gd name="T5" fmla="*/ 75 h 110"/>
                <a:gd name="T6" fmla="*/ 66 w 97"/>
                <a:gd name="T7" fmla="*/ 109 h 110"/>
                <a:gd name="T8" fmla="*/ 0 w 97"/>
                <a:gd name="T9" fmla="*/ 34 h 110"/>
                <a:gd name="T10" fmla="*/ 15 w 97"/>
                <a:gd name="T11" fmla="*/ 17 h 110"/>
              </a:gdLst>
              <a:ahLst/>
              <a:cxnLst>
                <a:cxn ang="0">
                  <a:pos x="T0" y="T1"/>
                </a:cxn>
                <a:cxn ang="0">
                  <a:pos x="T2" y="T3"/>
                </a:cxn>
                <a:cxn ang="0">
                  <a:pos x="T4" y="T5"/>
                </a:cxn>
                <a:cxn ang="0">
                  <a:pos x="T6" y="T7"/>
                </a:cxn>
                <a:cxn ang="0">
                  <a:pos x="T8" y="T9"/>
                </a:cxn>
                <a:cxn ang="0">
                  <a:pos x="T10" y="T11"/>
                </a:cxn>
              </a:cxnLst>
              <a:rect l="0" t="0" r="r" b="b"/>
              <a:pathLst>
                <a:path w="97" h="110">
                  <a:moveTo>
                    <a:pt x="15" y="17"/>
                  </a:moveTo>
                  <a:lnTo>
                    <a:pt x="30" y="0"/>
                  </a:lnTo>
                  <a:lnTo>
                    <a:pt x="96" y="75"/>
                  </a:lnTo>
                  <a:lnTo>
                    <a:pt x="66" y="109"/>
                  </a:lnTo>
                  <a:lnTo>
                    <a:pt x="0" y="34"/>
                  </a:lnTo>
                  <a:lnTo>
                    <a:pt x="15" y="17"/>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0" name="Freeform 388">
              <a:extLst>
                <a:ext uri="{FF2B5EF4-FFF2-40B4-BE49-F238E27FC236}">
                  <a16:creationId xmlns:a16="http://schemas.microsoft.com/office/drawing/2014/main" id="{7526B36B-2934-4501-BE49-96B09EC41BC3}"/>
                </a:ext>
              </a:extLst>
            </p:cNvPr>
            <p:cNvSpPr>
              <a:spLocks/>
            </p:cNvSpPr>
            <p:nvPr/>
          </p:nvSpPr>
          <p:spPr bwMode="auto">
            <a:xfrm>
              <a:off x="3825" y="3121"/>
              <a:ext cx="35" cy="40"/>
            </a:xfrm>
            <a:custGeom>
              <a:avLst/>
              <a:gdLst>
                <a:gd name="T0" fmla="*/ 6 w 35"/>
                <a:gd name="T1" fmla="*/ 36 h 37"/>
                <a:gd name="T2" fmla="*/ 1 w 35"/>
                <a:gd name="T3" fmla="*/ 28 h 37"/>
                <a:gd name="T4" fmla="*/ 0 w 35"/>
                <a:gd name="T5" fmla="*/ 20 h 37"/>
                <a:gd name="T6" fmla="*/ 2 w 35"/>
                <a:gd name="T7" fmla="*/ 12 h 37"/>
                <a:gd name="T8" fmla="*/ 6 w 35"/>
                <a:gd name="T9" fmla="*/ 6 h 37"/>
                <a:gd name="T10" fmla="*/ 12 w 35"/>
                <a:gd name="T11" fmla="*/ 2 h 37"/>
                <a:gd name="T12" fmla="*/ 19 w 35"/>
                <a:gd name="T13" fmla="*/ 0 h 37"/>
                <a:gd name="T14" fmla="*/ 26 w 35"/>
                <a:gd name="T15" fmla="*/ 1 h 37"/>
                <a:gd name="T16" fmla="*/ 34 w 35"/>
                <a:gd name="T17" fmla="*/ 6 h 37"/>
                <a:gd name="T18" fmla="*/ 6 w 35"/>
                <a:gd name="T19"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7">
                  <a:moveTo>
                    <a:pt x="6" y="36"/>
                  </a:moveTo>
                  <a:lnTo>
                    <a:pt x="1" y="28"/>
                  </a:lnTo>
                  <a:lnTo>
                    <a:pt x="0" y="20"/>
                  </a:lnTo>
                  <a:lnTo>
                    <a:pt x="2" y="12"/>
                  </a:lnTo>
                  <a:lnTo>
                    <a:pt x="6" y="6"/>
                  </a:lnTo>
                  <a:lnTo>
                    <a:pt x="12" y="2"/>
                  </a:lnTo>
                  <a:lnTo>
                    <a:pt x="19" y="0"/>
                  </a:lnTo>
                  <a:lnTo>
                    <a:pt x="26" y="1"/>
                  </a:lnTo>
                  <a:lnTo>
                    <a:pt x="34" y="6"/>
                  </a:lnTo>
                  <a:lnTo>
                    <a:pt x="6" y="36"/>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1" name="Freeform 389">
              <a:extLst>
                <a:ext uri="{FF2B5EF4-FFF2-40B4-BE49-F238E27FC236}">
                  <a16:creationId xmlns:a16="http://schemas.microsoft.com/office/drawing/2014/main" id="{63714668-DCC5-4AAD-8BED-3A71CD3C437E}"/>
                </a:ext>
              </a:extLst>
            </p:cNvPr>
            <p:cNvSpPr>
              <a:spLocks/>
            </p:cNvSpPr>
            <p:nvPr/>
          </p:nvSpPr>
          <p:spPr bwMode="auto">
            <a:xfrm>
              <a:off x="3913" y="3197"/>
              <a:ext cx="33" cy="41"/>
            </a:xfrm>
            <a:custGeom>
              <a:avLst/>
              <a:gdLst>
                <a:gd name="T0" fmla="*/ 26 w 33"/>
                <a:gd name="T1" fmla="*/ 0 h 38"/>
                <a:gd name="T2" fmla="*/ 31 w 33"/>
                <a:gd name="T3" fmla="*/ 8 h 38"/>
                <a:gd name="T4" fmla="*/ 32 w 33"/>
                <a:gd name="T5" fmla="*/ 16 h 38"/>
                <a:gd name="T6" fmla="*/ 30 w 33"/>
                <a:gd name="T7" fmla="*/ 23 h 38"/>
                <a:gd name="T8" fmla="*/ 25 w 33"/>
                <a:gd name="T9" fmla="*/ 30 h 38"/>
                <a:gd name="T10" fmla="*/ 20 w 33"/>
                <a:gd name="T11" fmla="*/ 35 h 38"/>
                <a:gd name="T12" fmla="*/ 14 w 33"/>
                <a:gd name="T13" fmla="*/ 37 h 38"/>
                <a:gd name="T14" fmla="*/ 7 w 33"/>
                <a:gd name="T15" fmla="*/ 35 h 38"/>
                <a:gd name="T16" fmla="*/ 0 w 33"/>
                <a:gd name="T17" fmla="*/ 30 h 38"/>
                <a:gd name="T18" fmla="*/ 26 w 33"/>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26" y="0"/>
                  </a:moveTo>
                  <a:lnTo>
                    <a:pt x="31" y="8"/>
                  </a:lnTo>
                  <a:lnTo>
                    <a:pt x="32" y="16"/>
                  </a:lnTo>
                  <a:lnTo>
                    <a:pt x="30" y="23"/>
                  </a:lnTo>
                  <a:lnTo>
                    <a:pt x="25" y="30"/>
                  </a:lnTo>
                  <a:lnTo>
                    <a:pt x="20" y="35"/>
                  </a:lnTo>
                  <a:lnTo>
                    <a:pt x="14" y="37"/>
                  </a:lnTo>
                  <a:lnTo>
                    <a:pt x="7" y="35"/>
                  </a:lnTo>
                  <a:lnTo>
                    <a:pt x="0" y="30"/>
                  </a:lnTo>
                  <a:lnTo>
                    <a:pt x="26"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2" name="Freeform 390">
              <a:extLst>
                <a:ext uri="{FF2B5EF4-FFF2-40B4-BE49-F238E27FC236}">
                  <a16:creationId xmlns:a16="http://schemas.microsoft.com/office/drawing/2014/main" id="{D6D047C3-0CE7-42E4-A1A3-AE06F2209994}"/>
                </a:ext>
              </a:extLst>
            </p:cNvPr>
            <p:cNvSpPr>
              <a:spLocks/>
            </p:cNvSpPr>
            <p:nvPr/>
          </p:nvSpPr>
          <p:spPr bwMode="auto">
            <a:xfrm>
              <a:off x="3843" y="3115"/>
              <a:ext cx="97" cy="114"/>
            </a:xfrm>
            <a:custGeom>
              <a:avLst/>
              <a:gdLst>
                <a:gd name="T0" fmla="*/ 16 w 97"/>
                <a:gd name="T1" fmla="*/ 16 h 107"/>
                <a:gd name="T2" fmla="*/ 30 w 97"/>
                <a:gd name="T3" fmla="*/ 0 h 107"/>
                <a:gd name="T4" fmla="*/ 96 w 97"/>
                <a:gd name="T5" fmla="*/ 73 h 107"/>
                <a:gd name="T6" fmla="*/ 66 w 97"/>
                <a:gd name="T7" fmla="*/ 106 h 107"/>
                <a:gd name="T8" fmla="*/ 0 w 97"/>
                <a:gd name="T9" fmla="*/ 33 h 107"/>
                <a:gd name="T10" fmla="*/ 16 w 97"/>
                <a:gd name="T11" fmla="*/ 16 h 107"/>
              </a:gdLst>
              <a:ahLst/>
              <a:cxnLst>
                <a:cxn ang="0">
                  <a:pos x="T0" y="T1"/>
                </a:cxn>
                <a:cxn ang="0">
                  <a:pos x="T2" y="T3"/>
                </a:cxn>
                <a:cxn ang="0">
                  <a:pos x="T4" y="T5"/>
                </a:cxn>
                <a:cxn ang="0">
                  <a:pos x="T6" y="T7"/>
                </a:cxn>
                <a:cxn ang="0">
                  <a:pos x="T8" y="T9"/>
                </a:cxn>
                <a:cxn ang="0">
                  <a:pos x="T10" y="T11"/>
                </a:cxn>
              </a:cxnLst>
              <a:rect l="0" t="0" r="r" b="b"/>
              <a:pathLst>
                <a:path w="97" h="107">
                  <a:moveTo>
                    <a:pt x="16" y="16"/>
                  </a:moveTo>
                  <a:lnTo>
                    <a:pt x="30" y="0"/>
                  </a:lnTo>
                  <a:lnTo>
                    <a:pt x="96" y="73"/>
                  </a:lnTo>
                  <a:lnTo>
                    <a:pt x="66" y="106"/>
                  </a:lnTo>
                  <a:lnTo>
                    <a:pt x="0" y="33"/>
                  </a:lnTo>
                  <a:lnTo>
                    <a:pt x="16" y="16"/>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3" name="Freeform 391">
              <a:extLst>
                <a:ext uri="{FF2B5EF4-FFF2-40B4-BE49-F238E27FC236}">
                  <a16:creationId xmlns:a16="http://schemas.microsoft.com/office/drawing/2014/main" id="{CFC88DEF-ECAF-488C-8749-6E520CB7D12A}"/>
                </a:ext>
              </a:extLst>
            </p:cNvPr>
            <p:cNvSpPr>
              <a:spLocks/>
            </p:cNvSpPr>
            <p:nvPr/>
          </p:nvSpPr>
          <p:spPr bwMode="auto">
            <a:xfrm>
              <a:off x="3837" y="3108"/>
              <a:ext cx="33" cy="39"/>
            </a:xfrm>
            <a:custGeom>
              <a:avLst/>
              <a:gdLst>
                <a:gd name="T0" fmla="*/ 5 w 33"/>
                <a:gd name="T1" fmla="*/ 36 h 37"/>
                <a:gd name="T2" fmla="*/ 1 w 33"/>
                <a:gd name="T3" fmla="*/ 29 h 37"/>
                <a:gd name="T4" fmla="*/ 0 w 33"/>
                <a:gd name="T5" fmla="*/ 21 h 37"/>
                <a:gd name="T6" fmla="*/ 2 w 33"/>
                <a:gd name="T7" fmla="*/ 13 h 37"/>
                <a:gd name="T8" fmla="*/ 5 w 33"/>
                <a:gd name="T9" fmla="*/ 7 h 37"/>
                <a:gd name="T10" fmla="*/ 12 w 33"/>
                <a:gd name="T11" fmla="*/ 2 h 37"/>
                <a:gd name="T12" fmla="*/ 18 w 33"/>
                <a:gd name="T13" fmla="*/ 0 h 37"/>
                <a:gd name="T14" fmla="*/ 25 w 33"/>
                <a:gd name="T15" fmla="*/ 1 h 37"/>
                <a:gd name="T16" fmla="*/ 32 w 33"/>
                <a:gd name="T17" fmla="*/ 7 h 37"/>
                <a:gd name="T18" fmla="*/ 5 w 33"/>
                <a:gd name="T19"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7">
                  <a:moveTo>
                    <a:pt x="5" y="36"/>
                  </a:moveTo>
                  <a:lnTo>
                    <a:pt x="1" y="29"/>
                  </a:lnTo>
                  <a:lnTo>
                    <a:pt x="0" y="21"/>
                  </a:lnTo>
                  <a:lnTo>
                    <a:pt x="2" y="13"/>
                  </a:lnTo>
                  <a:lnTo>
                    <a:pt x="5" y="7"/>
                  </a:lnTo>
                  <a:lnTo>
                    <a:pt x="12" y="2"/>
                  </a:lnTo>
                  <a:lnTo>
                    <a:pt x="18" y="0"/>
                  </a:lnTo>
                  <a:lnTo>
                    <a:pt x="25" y="1"/>
                  </a:lnTo>
                  <a:lnTo>
                    <a:pt x="32" y="7"/>
                  </a:lnTo>
                  <a:lnTo>
                    <a:pt x="5" y="36"/>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4" name="Freeform 392">
              <a:extLst>
                <a:ext uri="{FF2B5EF4-FFF2-40B4-BE49-F238E27FC236}">
                  <a16:creationId xmlns:a16="http://schemas.microsoft.com/office/drawing/2014/main" id="{1E468EF1-C817-4BAB-B357-D6097679BC08}"/>
                </a:ext>
              </a:extLst>
            </p:cNvPr>
            <p:cNvSpPr>
              <a:spLocks/>
            </p:cNvSpPr>
            <p:nvPr/>
          </p:nvSpPr>
          <p:spPr bwMode="auto">
            <a:xfrm>
              <a:off x="3920" y="3180"/>
              <a:ext cx="35" cy="40"/>
            </a:xfrm>
            <a:custGeom>
              <a:avLst/>
              <a:gdLst>
                <a:gd name="T0" fmla="*/ 28 w 35"/>
                <a:gd name="T1" fmla="*/ 0 h 37"/>
                <a:gd name="T2" fmla="*/ 33 w 35"/>
                <a:gd name="T3" fmla="*/ 8 h 37"/>
                <a:gd name="T4" fmla="*/ 34 w 35"/>
                <a:gd name="T5" fmla="*/ 15 h 37"/>
                <a:gd name="T6" fmla="*/ 32 w 35"/>
                <a:gd name="T7" fmla="*/ 23 h 37"/>
                <a:gd name="T8" fmla="*/ 28 w 35"/>
                <a:gd name="T9" fmla="*/ 29 h 37"/>
                <a:gd name="T10" fmla="*/ 22 w 35"/>
                <a:gd name="T11" fmla="*/ 34 h 37"/>
                <a:gd name="T12" fmla="*/ 15 w 35"/>
                <a:gd name="T13" fmla="*/ 36 h 37"/>
                <a:gd name="T14" fmla="*/ 7 w 35"/>
                <a:gd name="T15" fmla="*/ 35 h 37"/>
                <a:gd name="T16" fmla="*/ 0 w 35"/>
                <a:gd name="T17" fmla="*/ 29 h 37"/>
                <a:gd name="T18" fmla="*/ 28 w 35"/>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7">
                  <a:moveTo>
                    <a:pt x="28" y="0"/>
                  </a:moveTo>
                  <a:lnTo>
                    <a:pt x="33" y="8"/>
                  </a:lnTo>
                  <a:lnTo>
                    <a:pt x="34" y="15"/>
                  </a:lnTo>
                  <a:lnTo>
                    <a:pt x="32" y="23"/>
                  </a:lnTo>
                  <a:lnTo>
                    <a:pt x="28" y="29"/>
                  </a:lnTo>
                  <a:lnTo>
                    <a:pt x="22" y="34"/>
                  </a:lnTo>
                  <a:lnTo>
                    <a:pt x="15" y="36"/>
                  </a:lnTo>
                  <a:lnTo>
                    <a:pt x="7" y="35"/>
                  </a:lnTo>
                  <a:lnTo>
                    <a:pt x="0" y="29"/>
                  </a:lnTo>
                  <a:lnTo>
                    <a:pt x="28"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5" name="Freeform 393">
              <a:extLst>
                <a:ext uri="{FF2B5EF4-FFF2-40B4-BE49-F238E27FC236}">
                  <a16:creationId xmlns:a16="http://schemas.microsoft.com/office/drawing/2014/main" id="{D701587E-A6F7-4F70-A863-9C14B4521B0B}"/>
                </a:ext>
              </a:extLst>
            </p:cNvPr>
            <p:cNvSpPr>
              <a:spLocks/>
            </p:cNvSpPr>
            <p:nvPr/>
          </p:nvSpPr>
          <p:spPr bwMode="auto">
            <a:xfrm>
              <a:off x="3855" y="3101"/>
              <a:ext cx="92" cy="111"/>
            </a:xfrm>
            <a:custGeom>
              <a:avLst/>
              <a:gdLst>
                <a:gd name="T0" fmla="*/ 15 w 92"/>
                <a:gd name="T1" fmla="*/ 16 h 104"/>
                <a:gd name="T2" fmla="*/ 29 w 92"/>
                <a:gd name="T3" fmla="*/ 0 h 104"/>
                <a:gd name="T4" fmla="*/ 91 w 92"/>
                <a:gd name="T5" fmla="*/ 70 h 104"/>
                <a:gd name="T6" fmla="*/ 62 w 92"/>
                <a:gd name="T7" fmla="*/ 103 h 104"/>
                <a:gd name="T8" fmla="*/ 0 w 92"/>
                <a:gd name="T9" fmla="*/ 33 h 104"/>
                <a:gd name="T10" fmla="*/ 15 w 92"/>
                <a:gd name="T11" fmla="*/ 16 h 104"/>
              </a:gdLst>
              <a:ahLst/>
              <a:cxnLst>
                <a:cxn ang="0">
                  <a:pos x="T0" y="T1"/>
                </a:cxn>
                <a:cxn ang="0">
                  <a:pos x="T2" y="T3"/>
                </a:cxn>
                <a:cxn ang="0">
                  <a:pos x="T4" y="T5"/>
                </a:cxn>
                <a:cxn ang="0">
                  <a:pos x="T6" y="T7"/>
                </a:cxn>
                <a:cxn ang="0">
                  <a:pos x="T8" y="T9"/>
                </a:cxn>
                <a:cxn ang="0">
                  <a:pos x="T10" y="T11"/>
                </a:cxn>
              </a:cxnLst>
              <a:rect l="0" t="0" r="r" b="b"/>
              <a:pathLst>
                <a:path w="92" h="104">
                  <a:moveTo>
                    <a:pt x="15" y="16"/>
                  </a:moveTo>
                  <a:lnTo>
                    <a:pt x="29" y="0"/>
                  </a:lnTo>
                  <a:lnTo>
                    <a:pt x="91" y="70"/>
                  </a:lnTo>
                  <a:lnTo>
                    <a:pt x="62" y="103"/>
                  </a:lnTo>
                  <a:lnTo>
                    <a:pt x="0" y="33"/>
                  </a:lnTo>
                  <a:lnTo>
                    <a:pt x="15" y="16"/>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6" name="Freeform 394">
              <a:extLst>
                <a:ext uri="{FF2B5EF4-FFF2-40B4-BE49-F238E27FC236}">
                  <a16:creationId xmlns:a16="http://schemas.microsoft.com/office/drawing/2014/main" id="{77368582-9AD6-4D35-A636-46809F6548D0}"/>
                </a:ext>
              </a:extLst>
            </p:cNvPr>
            <p:cNvSpPr>
              <a:spLocks/>
            </p:cNvSpPr>
            <p:nvPr/>
          </p:nvSpPr>
          <p:spPr bwMode="auto">
            <a:xfrm>
              <a:off x="3847" y="3094"/>
              <a:ext cx="35" cy="39"/>
            </a:xfrm>
            <a:custGeom>
              <a:avLst/>
              <a:gdLst>
                <a:gd name="T0" fmla="*/ 6 w 35"/>
                <a:gd name="T1" fmla="*/ 36 h 37"/>
                <a:gd name="T2" fmla="*/ 1 w 35"/>
                <a:gd name="T3" fmla="*/ 29 h 37"/>
                <a:gd name="T4" fmla="*/ 0 w 35"/>
                <a:gd name="T5" fmla="*/ 21 h 37"/>
                <a:gd name="T6" fmla="*/ 2 w 35"/>
                <a:gd name="T7" fmla="*/ 13 h 37"/>
                <a:gd name="T8" fmla="*/ 6 w 35"/>
                <a:gd name="T9" fmla="*/ 7 h 37"/>
                <a:gd name="T10" fmla="*/ 12 w 35"/>
                <a:gd name="T11" fmla="*/ 2 h 37"/>
                <a:gd name="T12" fmla="*/ 19 w 35"/>
                <a:gd name="T13" fmla="*/ 0 h 37"/>
                <a:gd name="T14" fmla="*/ 27 w 35"/>
                <a:gd name="T15" fmla="*/ 1 h 37"/>
                <a:gd name="T16" fmla="*/ 34 w 35"/>
                <a:gd name="T17" fmla="*/ 7 h 37"/>
                <a:gd name="T18" fmla="*/ 6 w 35"/>
                <a:gd name="T19"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7">
                  <a:moveTo>
                    <a:pt x="6" y="36"/>
                  </a:moveTo>
                  <a:lnTo>
                    <a:pt x="1" y="29"/>
                  </a:lnTo>
                  <a:lnTo>
                    <a:pt x="0" y="21"/>
                  </a:lnTo>
                  <a:lnTo>
                    <a:pt x="2" y="13"/>
                  </a:lnTo>
                  <a:lnTo>
                    <a:pt x="6" y="7"/>
                  </a:lnTo>
                  <a:lnTo>
                    <a:pt x="12" y="2"/>
                  </a:lnTo>
                  <a:lnTo>
                    <a:pt x="19" y="0"/>
                  </a:lnTo>
                  <a:lnTo>
                    <a:pt x="27" y="1"/>
                  </a:lnTo>
                  <a:lnTo>
                    <a:pt x="34" y="7"/>
                  </a:lnTo>
                  <a:lnTo>
                    <a:pt x="6" y="36"/>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7" name="Freeform 395">
              <a:extLst>
                <a:ext uri="{FF2B5EF4-FFF2-40B4-BE49-F238E27FC236}">
                  <a16:creationId xmlns:a16="http://schemas.microsoft.com/office/drawing/2014/main" id="{2260BCC4-D0DD-438D-8814-E01247B16F6C}"/>
                </a:ext>
              </a:extLst>
            </p:cNvPr>
            <p:cNvSpPr>
              <a:spLocks/>
            </p:cNvSpPr>
            <p:nvPr/>
          </p:nvSpPr>
          <p:spPr bwMode="auto">
            <a:xfrm>
              <a:off x="3927" y="3164"/>
              <a:ext cx="34" cy="41"/>
            </a:xfrm>
            <a:custGeom>
              <a:avLst/>
              <a:gdLst>
                <a:gd name="T0" fmla="*/ 28 w 34"/>
                <a:gd name="T1" fmla="*/ 0 h 38"/>
                <a:gd name="T2" fmla="*/ 32 w 34"/>
                <a:gd name="T3" fmla="*/ 8 h 38"/>
                <a:gd name="T4" fmla="*/ 33 w 34"/>
                <a:gd name="T5" fmla="*/ 16 h 38"/>
                <a:gd name="T6" fmla="*/ 31 w 34"/>
                <a:gd name="T7" fmla="*/ 23 h 38"/>
                <a:gd name="T8" fmla="*/ 27 w 34"/>
                <a:gd name="T9" fmla="*/ 30 h 38"/>
                <a:gd name="T10" fmla="*/ 21 w 34"/>
                <a:gd name="T11" fmla="*/ 35 h 38"/>
                <a:gd name="T12" fmla="*/ 15 w 34"/>
                <a:gd name="T13" fmla="*/ 37 h 38"/>
                <a:gd name="T14" fmla="*/ 7 w 34"/>
                <a:gd name="T15" fmla="*/ 35 h 38"/>
                <a:gd name="T16" fmla="*/ 0 w 34"/>
                <a:gd name="T17" fmla="*/ 30 h 38"/>
                <a:gd name="T18" fmla="*/ 28 w 34"/>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8">
                  <a:moveTo>
                    <a:pt x="28" y="0"/>
                  </a:moveTo>
                  <a:lnTo>
                    <a:pt x="32" y="8"/>
                  </a:lnTo>
                  <a:lnTo>
                    <a:pt x="33" y="16"/>
                  </a:lnTo>
                  <a:lnTo>
                    <a:pt x="31" y="23"/>
                  </a:lnTo>
                  <a:lnTo>
                    <a:pt x="27" y="30"/>
                  </a:lnTo>
                  <a:lnTo>
                    <a:pt x="21" y="35"/>
                  </a:lnTo>
                  <a:lnTo>
                    <a:pt x="15" y="37"/>
                  </a:lnTo>
                  <a:lnTo>
                    <a:pt x="7" y="35"/>
                  </a:lnTo>
                  <a:lnTo>
                    <a:pt x="0" y="30"/>
                  </a:lnTo>
                  <a:lnTo>
                    <a:pt x="28"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8" name="Freeform 396">
              <a:extLst>
                <a:ext uri="{FF2B5EF4-FFF2-40B4-BE49-F238E27FC236}">
                  <a16:creationId xmlns:a16="http://schemas.microsoft.com/office/drawing/2014/main" id="{FC683BCD-74DE-40ED-9DD1-98ADD83ED84A}"/>
                </a:ext>
              </a:extLst>
            </p:cNvPr>
            <p:cNvSpPr>
              <a:spLocks/>
            </p:cNvSpPr>
            <p:nvPr/>
          </p:nvSpPr>
          <p:spPr bwMode="auto">
            <a:xfrm>
              <a:off x="3864" y="3089"/>
              <a:ext cx="92" cy="108"/>
            </a:xfrm>
            <a:custGeom>
              <a:avLst/>
              <a:gdLst>
                <a:gd name="T0" fmla="*/ 15 w 92"/>
                <a:gd name="T1" fmla="*/ 17 h 102"/>
                <a:gd name="T2" fmla="*/ 30 w 92"/>
                <a:gd name="T3" fmla="*/ 0 h 102"/>
                <a:gd name="T4" fmla="*/ 91 w 92"/>
                <a:gd name="T5" fmla="*/ 68 h 102"/>
                <a:gd name="T6" fmla="*/ 60 w 92"/>
                <a:gd name="T7" fmla="*/ 101 h 102"/>
                <a:gd name="T8" fmla="*/ 0 w 92"/>
                <a:gd name="T9" fmla="*/ 33 h 102"/>
                <a:gd name="T10" fmla="*/ 15 w 92"/>
                <a:gd name="T11" fmla="*/ 17 h 102"/>
              </a:gdLst>
              <a:ahLst/>
              <a:cxnLst>
                <a:cxn ang="0">
                  <a:pos x="T0" y="T1"/>
                </a:cxn>
                <a:cxn ang="0">
                  <a:pos x="T2" y="T3"/>
                </a:cxn>
                <a:cxn ang="0">
                  <a:pos x="T4" y="T5"/>
                </a:cxn>
                <a:cxn ang="0">
                  <a:pos x="T6" y="T7"/>
                </a:cxn>
                <a:cxn ang="0">
                  <a:pos x="T8" y="T9"/>
                </a:cxn>
                <a:cxn ang="0">
                  <a:pos x="T10" y="T11"/>
                </a:cxn>
              </a:cxnLst>
              <a:rect l="0" t="0" r="r" b="b"/>
              <a:pathLst>
                <a:path w="92" h="102">
                  <a:moveTo>
                    <a:pt x="15" y="17"/>
                  </a:moveTo>
                  <a:lnTo>
                    <a:pt x="30" y="0"/>
                  </a:lnTo>
                  <a:lnTo>
                    <a:pt x="91" y="68"/>
                  </a:lnTo>
                  <a:lnTo>
                    <a:pt x="60" y="101"/>
                  </a:lnTo>
                  <a:lnTo>
                    <a:pt x="0" y="33"/>
                  </a:lnTo>
                  <a:lnTo>
                    <a:pt x="15" y="17"/>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 name="Freeform 397">
              <a:extLst>
                <a:ext uri="{FF2B5EF4-FFF2-40B4-BE49-F238E27FC236}">
                  <a16:creationId xmlns:a16="http://schemas.microsoft.com/office/drawing/2014/main" id="{7CDC7564-49DF-4CCE-BC09-405BDB6CE882}"/>
                </a:ext>
              </a:extLst>
            </p:cNvPr>
            <p:cNvSpPr>
              <a:spLocks/>
            </p:cNvSpPr>
            <p:nvPr/>
          </p:nvSpPr>
          <p:spPr bwMode="auto">
            <a:xfrm>
              <a:off x="3858" y="3081"/>
              <a:ext cx="34" cy="41"/>
            </a:xfrm>
            <a:custGeom>
              <a:avLst/>
              <a:gdLst>
                <a:gd name="T0" fmla="*/ 6 w 34"/>
                <a:gd name="T1" fmla="*/ 37 h 38"/>
                <a:gd name="T2" fmla="*/ 1 w 34"/>
                <a:gd name="T3" fmla="*/ 29 h 38"/>
                <a:gd name="T4" fmla="*/ 0 w 34"/>
                <a:gd name="T5" fmla="*/ 21 h 38"/>
                <a:gd name="T6" fmla="*/ 2 w 34"/>
                <a:gd name="T7" fmla="*/ 14 h 38"/>
                <a:gd name="T8" fmla="*/ 6 w 34"/>
                <a:gd name="T9" fmla="*/ 7 h 38"/>
                <a:gd name="T10" fmla="*/ 12 w 34"/>
                <a:gd name="T11" fmla="*/ 2 h 38"/>
                <a:gd name="T12" fmla="*/ 19 w 34"/>
                <a:gd name="T13" fmla="*/ 0 h 38"/>
                <a:gd name="T14" fmla="*/ 26 w 34"/>
                <a:gd name="T15" fmla="*/ 2 h 38"/>
                <a:gd name="T16" fmla="*/ 33 w 34"/>
                <a:gd name="T17" fmla="*/ 7 h 38"/>
                <a:gd name="T18" fmla="*/ 6 w 34"/>
                <a:gd name="T19"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8">
                  <a:moveTo>
                    <a:pt x="6" y="37"/>
                  </a:moveTo>
                  <a:lnTo>
                    <a:pt x="1" y="29"/>
                  </a:lnTo>
                  <a:lnTo>
                    <a:pt x="0" y="21"/>
                  </a:lnTo>
                  <a:lnTo>
                    <a:pt x="2" y="14"/>
                  </a:lnTo>
                  <a:lnTo>
                    <a:pt x="6" y="7"/>
                  </a:lnTo>
                  <a:lnTo>
                    <a:pt x="12" y="2"/>
                  </a:lnTo>
                  <a:lnTo>
                    <a:pt x="19" y="0"/>
                  </a:lnTo>
                  <a:lnTo>
                    <a:pt x="26" y="2"/>
                  </a:lnTo>
                  <a:lnTo>
                    <a:pt x="33" y="7"/>
                  </a:lnTo>
                  <a:lnTo>
                    <a:pt x="6" y="37"/>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0" name="Freeform 398">
              <a:extLst>
                <a:ext uri="{FF2B5EF4-FFF2-40B4-BE49-F238E27FC236}">
                  <a16:creationId xmlns:a16="http://schemas.microsoft.com/office/drawing/2014/main" id="{EE455F82-6D7F-4293-85A8-5F643807A3B4}"/>
                </a:ext>
              </a:extLst>
            </p:cNvPr>
            <p:cNvSpPr>
              <a:spLocks/>
            </p:cNvSpPr>
            <p:nvPr/>
          </p:nvSpPr>
          <p:spPr bwMode="auto">
            <a:xfrm>
              <a:off x="3643" y="2926"/>
              <a:ext cx="305" cy="367"/>
            </a:xfrm>
            <a:custGeom>
              <a:avLst/>
              <a:gdLst>
                <a:gd name="T0" fmla="*/ 179 w 305"/>
                <a:gd name="T1" fmla="*/ 20 h 344"/>
                <a:gd name="T2" fmla="*/ 218 w 305"/>
                <a:gd name="T3" fmla="*/ 35 h 344"/>
                <a:gd name="T4" fmla="*/ 249 w 305"/>
                <a:gd name="T5" fmla="*/ 62 h 344"/>
                <a:gd name="T6" fmla="*/ 273 w 305"/>
                <a:gd name="T7" fmla="*/ 98 h 344"/>
                <a:gd name="T8" fmla="*/ 287 w 305"/>
                <a:gd name="T9" fmla="*/ 140 h 344"/>
                <a:gd name="T10" fmla="*/ 288 w 305"/>
                <a:gd name="T11" fmla="*/ 187 h 344"/>
                <a:gd name="T12" fmla="*/ 278 w 305"/>
                <a:gd name="T13" fmla="*/ 232 h 344"/>
                <a:gd name="T14" fmla="*/ 258 w 305"/>
                <a:gd name="T15" fmla="*/ 270 h 344"/>
                <a:gd name="T16" fmla="*/ 229 w 305"/>
                <a:gd name="T17" fmla="*/ 300 h 344"/>
                <a:gd name="T18" fmla="*/ 193 w 305"/>
                <a:gd name="T19" fmla="*/ 320 h 344"/>
                <a:gd name="T20" fmla="*/ 152 w 305"/>
                <a:gd name="T21" fmla="*/ 327 h 344"/>
                <a:gd name="T22" fmla="*/ 111 w 305"/>
                <a:gd name="T23" fmla="*/ 320 h 344"/>
                <a:gd name="T24" fmla="*/ 75 w 305"/>
                <a:gd name="T25" fmla="*/ 300 h 344"/>
                <a:gd name="T26" fmla="*/ 45 w 305"/>
                <a:gd name="T27" fmla="*/ 270 h 344"/>
                <a:gd name="T28" fmla="*/ 25 w 305"/>
                <a:gd name="T29" fmla="*/ 232 h 344"/>
                <a:gd name="T30" fmla="*/ 15 w 305"/>
                <a:gd name="T31" fmla="*/ 187 h 344"/>
                <a:gd name="T32" fmla="*/ 17 w 305"/>
                <a:gd name="T33" fmla="*/ 140 h 344"/>
                <a:gd name="T34" fmla="*/ 31 w 305"/>
                <a:gd name="T35" fmla="*/ 98 h 344"/>
                <a:gd name="T36" fmla="*/ 55 w 305"/>
                <a:gd name="T37" fmla="*/ 62 h 344"/>
                <a:gd name="T38" fmla="*/ 86 w 305"/>
                <a:gd name="T39" fmla="*/ 35 h 344"/>
                <a:gd name="T40" fmla="*/ 124 w 305"/>
                <a:gd name="T41" fmla="*/ 20 h 344"/>
                <a:gd name="T42" fmla="*/ 152 w 305"/>
                <a:gd name="T43" fmla="*/ 0 h 344"/>
                <a:gd name="T44" fmla="*/ 107 w 305"/>
                <a:gd name="T45" fmla="*/ 8 h 344"/>
                <a:gd name="T46" fmla="*/ 67 w 305"/>
                <a:gd name="T47" fmla="*/ 30 h 344"/>
                <a:gd name="T48" fmla="*/ 35 w 305"/>
                <a:gd name="T49" fmla="*/ 62 h 344"/>
                <a:gd name="T50" fmla="*/ 12 w 305"/>
                <a:gd name="T51" fmla="*/ 105 h 344"/>
                <a:gd name="T52" fmla="*/ 1 w 305"/>
                <a:gd name="T53" fmla="*/ 154 h 344"/>
                <a:gd name="T54" fmla="*/ 3 w 305"/>
                <a:gd name="T55" fmla="*/ 206 h 344"/>
                <a:gd name="T56" fmla="*/ 18 w 305"/>
                <a:gd name="T57" fmla="*/ 253 h 344"/>
                <a:gd name="T58" fmla="*/ 44 w 305"/>
                <a:gd name="T59" fmla="*/ 293 h 344"/>
                <a:gd name="T60" fmla="*/ 80 w 305"/>
                <a:gd name="T61" fmla="*/ 322 h 344"/>
                <a:gd name="T62" fmla="*/ 121 w 305"/>
                <a:gd name="T63" fmla="*/ 340 h 344"/>
                <a:gd name="T64" fmla="*/ 167 w 305"/>
                <a:gd name="T65" fmla="*/ 342 h 344"/>
                <a:gd name="T66" fmla="*/ 211 w 305"/>
                <a:gd name="T67" fmla="*/ 329 h 344"/>
                <a:gd name="T68" fmla="*/ 248 w 305"/>
                <a:gd name="T69" fmla="*/ 304 h 344"/>
                <a:gd name="T70" fmla="*/ 278 w 305"/>
                <a:gd name="T71" fmla="*/ 267 h 344"/>
                <a:gd name="T72" fmla="*/ 297 w 305"/>
                <a:gd name="T73" fmla="*/ 222 h 344"/>
                <a:gd name="T74" fmla="*/ 304 w 305"/>
                <a:gd name="T75" fmla="*/ 171 h 344"/>
                <a:gd name="T76" fmla="*/ 297 w 305"/>
                <a:gd name="T77" fmla="*/ 121 h 344"/>
                <a:gd name="T78" fmla="*/ 278 w 305"/>
                <a:gd name="T79" fmla="*/ 76 h 344"/>
                <a:gd name="T80" fmla="*/ 248 w 305"/>
                <a:gd name="T81" fmla="*/ 39 h 344"/>
                <a:gd name="T82" fmla="*/ 211 w 305"/>
                <a:gd name="T83" fmla="*/ 14 h 344"/>
                <a:gd name="T84" fmla="*/ 167 w 305"/>
                <a:gd name="T85" fmla="*/ 1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5" h="344">
                  <a:moveTo>
                    <a:pt x="152" y="17"/>
                  </a:moveTo>
                  <a:lnTo>
                    <a:pt x="166" y="18"/>
                  </a:lnTo>
                  <a:lnTo>
                    <a:pt x="179" y="20"/>
                  </a:lnTo>
                  <a:lnTo>
                    <a:pt x="193" y="24"/>
                  </a:lnTo>
                  <a:lnTo>
                    <a:pt x="205" y="29"/>
                  </a:lnTo>
                  <a:lnTo>
                    <a:pt x="218" y="35"/>
                  </a:lnTo>
                  <a:lnTo>
                    <a:pt x="229" y="44"/>
                  </a:lnTo>
                  <a:lnTo>
                    <a:pt x="239" y="52"/>
                  </a:lnTo>
                  <a:lnTo>
                    <a:pt x="249" y="62"/>
                  </a:lnTo>
                  <a:lnTo>
                    <a:pt x="258" y="73"/>
                  </a:lnTo>
                  <a:lnTo>
                    <a:pt x="265" y="86"/>
                  </a:lnTo>
                  <a:lnTo>
                    <a:pt x="273" y="98"/>
                  </a:lnTo>
                  <a:lnTo>
                    <a:pt x="278" y="111"/>
                  </a:lnTo>
                  <a:lnTo>
                    <a:pt x="284" y="126"/>
                  </a:lnTo>
                  <a:lnTo>
                    <a:pt x="287" y="140"/>
                  </a:lnTo>
                  <a:lnTo>
                    <a:pt x="288" y="156"/>
                  </a:lnTo>
                  <a:lnTo>
                    <a:pt x="290" y="171"/>
                  </a:lnTo>
                  <a:lnTo>
                    <a:pt x="288" y="187"/>
                  </a:lnTo>
                  <a:lnTo>
                    <a:pt x="287" y="203"/>
                  </a:lnTo>
                  <a:lnTo>
                    <a:pt x="284" y="217"/>
                  </a:lnTo>
                  <a:lnTo>
                    <a:pt x="278" y="232"/>
                  </a:lnTo>
                  <a:lnTo>
                    <a:pt x="273" y="245"/>
                  </a:lnTo>
                  <a:lnTo>
                    <a:pt x="265" y="258"/>
                  </a:lnTo>
                  <a:lnTo>
                    <a:pt x="258" y="270"/>
                  </a:lnTo>
                  <a:lnTo>
                    <a:pt x="249" y="281"/>
                  </a:lnTo>
                  <a:lnTo>
                    <a:pt x="239" y="291"/>
                  </a:lnTo>
                  <a:lnTo>
                    <a:pt x="229" y="300"/>
                  </a:lnTo>
                  <a:lnTo>
                    <a:pt x="218" y="308"/>
                  </a:lnTo>
                  <a:lnTo>
                    <a:pt x="205" y="314"/>
                  </a:lnTo>
                  <a:lnTo>
                    <a:pt x="193" y="320"/>
                  </a:lnTo>
                  <a:lnTo>
                    <a:pt x="179" y="323"/>
                  </a:lnTo>
                  <a:lnTo>
                    <a:pt x="166" y="326"/>
                  </a:lnTo>
                  <a:lnTo>
                    <a:pt x="152" y="327"/>
                  </a:lnTo>
                  <a:lnTo>
                    <a:pt x="138" y="326"/>
                  </a:lnTo>
                  <a:lnTo>
                    <a:pt x="124" y="323"/>
                  </a:lnTo>
                  <a:lnTo>
                    <a:pt x="111" y="320"/>
                  </a:lnTo>
                  <a:lnTo>
                    <a:pt x="99" y="314"/>
                  </a:lnTo>
                  <a:lnTo>
                    <a:pt x="86" y="308"/>
                  </a:lnTo>
                  <a:lnTo>
                    <a:pt x="75" y="300"/>
                  </a:lnTo>
                  <a:lnTo>
                    <a:pt x="64" y="291"/>
                  </a:lnTo>
                  <a:lnTo>
                    <a:pt x="55" y="281"/>
                  </a:lnTo>
                  <a:lnTo>
                    <a:pt x="45" y="270"/>
                  </a:lnTo>
                  <a:lnTo>
                    <a:pt x="38" y="258"/>
                  </a:lnTo>
                  <a:lnTo>
                    <a:pt x="31" y="245"/>
                  </a:lnTo>
                  <a:lnTo>
                    <a:pt x="25" y="232"/>
                  </a:lnTo>
                  <a:lnTo>
                    <a:pt x="20" y="217"/>
                  </a:lnTo>
                  <a:lnTo>
                    <a:pt x="17" y="203"/>
                  </a:lnTo>
                  <a:lnTo>
                    <a:pt x="15" y="187"/>
                  </a:lnTo>
                  <a:lnTo>
                    <a:pt x="14" y="171"/>
                  </a:lnTo>
                  <a:lnTo>
                    <a:pt x="15" y="156"/>
                  </a:lnTo>
                  <a:lnTo>
                    <a:pt x="17" y="140"/>
                  </a:lnTo>
                  <a:lnTo>
                    <a:pt x="20" y="126"/>
                  </a:lnTo>
                  <a:lnTo>
                    <a:pt x="25" y="111"/>
                  </a:lnTo>
                  <a:lnTo>
                    <a:pt x="31" y="98"/>
                  </a:lnTo>
                  <a:lnTo>
                    <a:pt x="38" y="86"/>
                  </a:lnTo>
                  <a:lnTo>
                    <a:pt x="45" y="73"/>
                  </a:lnTo>
                  <a:lnTo>
                    <a:pt x="55" y="62"/>
                  </a:lnTo>
                  <a:lnTo>
                    <a:pt x="64" y="52"/>
                  </a:lnTo>
                  <a:lnTo>
                    <a:pt x="75" y="44"/>
                  </a:lnTo>
                  <a:lnTo>
                    <a:pt x="86" y="35"/>
                  </a:lnTo>
                  <a:lnTo>
                    <a:pt x="99" y="29"/>
                  </a:lnTo>
                  <a:lnTo>
                    <a:pt x="111" y="24"/>
                  </a:lnTo>
                  <a:lnTo>
                    <a:pt x="124" y="20"/>
                  </a:lnTo>
                  <a:lnTo>
                    <a:pt x="138" y="18"/>
                  </a:lnTo>
                  <a:lnTo>
                    <a:pt x="152" y="17"/>
                  </a:lnTo>
                  <a:lnTo>
                    <a:pt x="152" y="0"/>
                  </a:lnTo>
                  <a:lnTo>
                    <a:pt x="136" y="1"/>
                  </a:lnTo>
                  <a:lnTo>
                    <a:pt x="121" y="3"/>
                  </a:lnTo>
                  <a:lnTo>
                    <a:pt x="107" y="8"/>
                  </a:lnTo>
                  <a:lnTo>
                    <a:pt x="92" y="14"/>
                  </a:lnTo>
                  <a:lnTo>
                    <a:pt x="80" y="21"/>
                  </a:lnTo>
                  <a:lnTo>
                    <a:pt x="67" y="30"/>
                  </a:lnTo>
                  <a:lnTo>
                    <a:pt x="55" y="39"/>
                  </a:lnTo>
                  <a:lnTo>
                    <a:pt x="44" y="50"/>
                  </a:lnTo>
                  <a:lnTo>
                    <a:pt x="35" y="62"/>
                  </a:lnTo>
                  <a:lnTo>
                    <a:pt x="26" y="76"/>
                  </a:lnTo>
                  <a:lnTo>
                    <a:pt x="18" y="90"/>
                  </a:lnTo>
                  <a:lnTo>
                    <a:pt x="12" y="105"/>
                  </a:lnTo>
                  <a:lnTo>
                    <a:pt x="7" y="121"/>
                  </a:lnTo>
                  <a:lnTo>
                    <a:pt x="3" y="137"/>
                  </a:lnTo>
                  <a:lnTo>
                    <a:pt x="1" y="154"/>
                  </a:lnTo>
                  <a:lnTo>
                    <a:pt x="0" y="171"/>
                  </a:lnTo>
                  <a:lnTo>
                    <a:pt x="1" y="189"/>
                  </a:lnTo>
                  <a:lnTo>
                    <a:pt x="3" y="206"/>
                  </a:lnTo>
                  <a:lnTo>
                    <a:pt x="7" y="222"/>
                  </a:lnTo>
                  <a:lnTo>
                    <a:pt x="12" y="238"/>
                  </a:lnTo>
                  <a:lnTo>
                    <a:pt x="18" y="253"/>
                  </a:lnTo>
                  <a:lnTo>
                    <a:pt x="26" y="267"/>
                  </a:lnTo>
                  <a:lnTo>
                    <a:pt x="35" y="281"/>
                  </a:lnTo>
                  <a:lnTo>
                    <a:pt x="44" y="293"/>
                  </a:lnTo>
                  <a:lnTo>
                    <a:pt x="55" y="304"/>
                  </a:lnTo>
                  <a:lnTo>
                    <a:pt x="67" y="314"/>
                  </a:lnTo>
                  <a:lnTo>
                    <a:pt x="80" y="322"/>
                  </a:lnTo>
                  <a:lnTo>
                    <a:pt x="92" y="329"/>
                  </a:lnTo>
                  <a:lnTo>
                    <a:pt x="107" y="335"/>
                  </a:lnTo>
                  <a:lnTo>
                    <a:pt x="121" y="340"/>
                  </a:lnTo>
                  <a:lnTo>
                    <a:pt x="136" y="342"/>
                  </a:lnTo>
                  <a:lnTo>
                    <a:pt x="152" y="343"/>
                  </a:lnTo>
                  <a:lnTo>
                    <a:pt x="167" y="342"/>
                  </a:lnTo>
                  <a:lnTo>
                    <a:pt x="182" y="340"/>
                  </a:lnTo>
                  <a:lnTo>
                    <a:pt x="196" y="335"/>
                  </a:lnTo>
                  <a:lnTo>
                    <a:pt x="211" y="329"/>
                  </a:lnTo>
                  <a:lnTo>
                    <a:pt x="224" y="322"/>
                  </a:lnTo>
                  <a:lnTo>
                    <a:pt x="237" y="314"/>
                  </a:lnTo>
                  <a:lnTo>
                    <a:pt x="248" y="304"/>
                  </a:lnTo>
                  <a:lnTo>
                    <a:pt x="259" y="293"/>
                  </a:lnTo>
                  <a:lnTo>
                    <a:pt x="269" y="281"/>
                  </a:lnTo>
                  <a:lnTo>
                    <a:pt x="278" y="267"/>
                  </a:lnTo>
                  <a:lnTo>
                    <a:pt x="286" y="253"/>
                  </a:lnTo>
                  <a:lnTo>
                    <a:pt x="292" y="238"/>
                  </a:lnTo>
                  <a:lnTo>
                    <a:pt x="297" y="222"/>
                  </a:lnTo>
                  <a:lnTo>
                    <a:pt x="301" y="206"/>
                  </a:lnTo>
                  <a:lnTo>
                    <a:pt x="303" y="189"/>
                  </a:lnTo>
                  <a:lnTo>
                    <a:pt x="304" y="171"/>
                  </a:lnTo>
                  <a:lnTo>
                    <a:pt x="303" y="154"/>
                  </a:lnTo>
                  <a:lnTo>
                    <a:pt x="301" y="137"/>
                  </a:lnTo>
                  <a:lnTo>
                    <a:pt x="297" y="121"/>
                  </a:lnTo>
                  <a:lnTo>
                    <a:pt x="292" y="105"/>
                  </a:lnTo>
                  <a:lnTo>
                    <a:pt x="286" y="90"/>
                  </a:lnTo>
                  <a:lnTo>
                    <a:pt x="278" y="76"/>
                  </a:lnTo>
                  <a:lnTo>
                    <a:pt x="269" y="62"/>
                  </a:lnTo>
                  <a:lnTo>
                    <a:pt x="259" y="50"/>
                  </a:lnTo>
                  <a:lnTo>
                    <a:pt x="248" y="39"/>
                  </a:lnTo>
                  <a:lnTo>
                    <a:pt x="237" y="30"/>
                  </a:lnTo>
                  <a:lnTo>
                    <a:pt x="224" y="21"/>
                  </a:lnTo>
                  <a:lnTo>
                    <a:pt x="211" y="14"/>
                  </a:lnTo>
                  <a:lnTo>
                    <a:pt x="196" y="8"/>
                  </a:lnTo>
                  <a:lnTo>
                    <a:pt x="182" y="3"/>
                  </a:lnTo>
                  <a:lnTo>
                    <a:pt x="167" y="1"/>
                  </a:lnTo>
                  <a:lnTo>
                    <a:pt x="152" y="0"/>
                  </a:lnTo>
                  <a:lnTo>
                    <a:pt x="152" y="17"/>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1" name="Freeform 399">
              <a:extLst>
                <a:ext uri="{FF2B5EF4-FFF2-40B4-BE49-F238E27FC236}">
                  <a16:creationId xmlns:a16="http://schemas.microsoft.com/office/drawing/2014/main" id="{BE3C00B3-46FE-4B42-A008-5D9E41C2527C}"/>
                </a:ext>
              </a:extLst>
            </p:cNvPr>
            <p:cNvSpPr>
              <a:spLocks/>
            </p:cNvSpPr>
            <p:nvPr/>
          </p:nvSpPr>
          <p:spPr bwMode="auto">
            <a:xfrm>
              <a:off x="3654" y="2946"/>
              <a:ext cx="280" cy="334"/>
            </a:xfrm>
            <a:custGeom>
              <a:avLst/>
              <a:gdLst>
                <a:gd name="T0" fmla="*/ 139 w 280"/>
                <a:gd name="T1" fmla="*/ 0 h 313"/>
                <a:gd name="T2" fmla="*/ 167 w 280"/>
                <a:gd name="T3" fmla="*/ 3 h 313"/>
                <a:gd name="T4" fmla="*/ 193 w 280"/>
                <a:gd name="T5" fmla="*/ 12 h 313"/>
                <a:gd name="T6" fmla="*/ 218 w 280"/>
                <a:gd name="T7" fmla="*/ 27 h 313"/>
                <a:gd name="T8" fmla="*/ 237 w 280"/>
                <a:gd name="T9" fmla="*/ 46 h 313"/>
                <a:gd name="T10" fmla="*/ 254 w 280"/>
                <a:gd name="T11" fmla="*/ 69 h 313"/>
                <a:gd name="T12" fmla="*/ 267 w 280"/>
                <a:gd name="T13" fmla="*/ 95 h 313"/>
                <a:gd name="T14" fmla="*/ 276 w 280"/>
                <a:gd name="T15" fmla="*/ 124 h 313"/>
                <a:gd name="T16" fmla="*/ 279 w 280"/>
                <a:gd name="T17" fmla="*/ 155 h 313"/>
                <a:gd name="T18" fmla="*/ 276 w 280"/>
                <a:gd name="T19" fmla="*/ 187 h 313"/>
                <a:gd name="T20" fmla="*/ 267 w 280"/>
                <a:gd name="T21" fmla="*/ 216 h 313"/>
                <a:gd name="T22" fmla="*/ 254 w 280"/>
                <a:gd name="T23" fmla="*/ 243 h 313"/>
                <a:gd name="T24" fmla="*/ 237 w 280"/>
                <a:gd name="T25" fmla="*/ 265 h 313"/>
                <a:gd name="T26" fmla="*/ 218 w 280"/>
                <a:gd name="T27" fmla="*/ 285 h 313"/>
                <a:gd name="T28" fmla="*/ 193 w 280"/>
                <a:gd name="T29" fmla="*/ 299 h 313"/>
                <a:gd name="T30" fmla="*/ 167 w 280"/>
                <a:gd name="T31" fmla="*/ 309 h 313"/>
                <a:gd name="T32" fmla="*/ 139 w 280"/>
                <a:gd name="T33" fmla="*/ 312 h 313"/>
                <a:gd name="T34" fmla="*/ 111 w 280"/>
                <a:gd name="T35" fmla="*/ 309 h 313"/>
                <a:gd name="T36" fmla="*/ 85 w 280"/>
                <a:gd name="T37" fmla="*/ 299 h 313"/>
                <a:gd name="T38" fmla="*/ 61 w 280"/>
                <a:gd name="T39" fmla="*/ 285 h 313"/>
                <a:gd name="T40" fmla="*/ 41 w 280"/>
                <a:gd name="T41" fmla="*/ 265 h 313"/>
                <a:gd name="T42" fmla="*/ 24 w 280"/>
                <a:gd name="T43" fmla="*/ 243 h 313"/>
                <a:gd name="T44" fmla="*/ 11 w 280"/>
                <a:gd name="T45" fmla="*/ 216 h 313"/>
                <a:gd name="T46" fmla="*/ 2 w 280"/>
                <a:gd name="T47" fmla="*/ 187 h 313"/>
                <a:gd name="T48" fmla="*/ 0 w 280"/>
                <a:gd name="T49" fmla="*/ 155 h 313"/>
                <a:gd name="T50" fmla="*/ 2 w 280"/>
                <a:gd name="T51" fmla="*/ 124 h 313"/>
                <a:gd name="T52" fmla="*/ 11 w 280"/>
                <a:gd name="T53" fmla="*/ 95 h 313"/>
                <a:gd name="T54" fmla="*/ 24 w 280"/>
                <a:gd name="T55" fmla="*/ 69 h 313"/>
                <a:gd name="T56" fmla="*/ 41 w 280"/>
                <a:gd name="T57" fmla="*/ 46 h 313"/>
                <a:gd name="T58" fmla="*/ 61 w 280"/>
                <a:gd name="T59" fmla="*/ 27 h 313"/>
                <a:gd name="T60" fmla="*/ 85 w 280"/>
                <a:gd name="T61" fmla="*/ 12 h 313"/>
                <a:gd name="T62" fmla="*/ 111 w 280"/>
                <a:gd name="T63" fmla="*/ 3 h 313"/>
                <a:gd name="T64" fmla="*/ 139 w 280"/>
                <a:gd name="T65"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313">
                  <a:moveTo>
                    <a:pt x="139" y="0"/>
                  </a:moveTo>
                  <a:lnTo>
                    <a:pt x="139" y="0"/>
                  </a:lnTo>
                  <a:lnTo>
                    <a:pt x="154" y="1"/>
                  </a:lnTo>
                  <a:lnTo>
                    <a:pt x="167" y="3"/>
                  </a:lnTo>
                  <a:lnTo>
                    <a:pt x="181" y="7"/>
                  </a:lnTo>
                  <a:lnTo>
                    <a:pt x="193" y="12"/>
                  </a:lnTo>
                  <a:lnTo>
                    <a:pt x="206" y="18"/>
                  </a:lnTo>
                  <a:lnTo>
                    <a:pt x="218" y="27"/>
                  </a:lnTo>
                  <a:lnTo>
                    <a:pt x="228" y="35"/>
                  </a:lnTo>
                  <a:lnTo>
                    <a:pt x="237" y="46"/>
                  </a:lnTo>
                  <a:lnTo>
                    <a:pt x="247" y="56"/>
                  </a:lnTo>
                  <a:lnTo>
                    <a:pt x="254" y="69"/>
                  </a:lnTo>
                  <a:lnTo>
                    <a:pt x="262" y="82"/>
                  </a:lnTo>
                  <a:lnTo>
                    <a:pt x="267" y="95"/>
                  </a:lnTo>
                  <a:lnTo>
                    <a:pt x="273" y="109"/>
                  </a:lnTo>
                  <a:lnTo>
                    <a:pt x="276" y="124"/>
                  </a:lnTo>
                  <a:lnTo>
                    <a:pt x="277" y="140"/>
                  </a:lnTo>
                  <a:lnTo>
                    <a:pt x="279" y="155"/>
                  </a:lnTo>
                  <a:lnTo>
                    <a:pt x="277" y="172"/>
                  </a:lnTo>
                  <a:lnTo>
                    <a:pt x="276" y="187"/>
                  </a:lnTo>
                  <a:lnTo>
                    <a:pt x="273" y="202"/>
                  </a:lnTo>
                  <a:lnTo>
                    <a:pt x="267" y="216"/>
                  </a:lnTo>
                  <a:lnTo>
                    <a:pt x="262" y="230"/>
                  </a:lnTo>
                  <a:lnTo>
                    <a:pt x="254" y="243"/>
                  </a:lnTo>
                  <a:lnTo>
                    <a:pt x="247" y="255"/>
                  </a:lnTo>
                  <a:lnTo>
                    <a:pt x="237" y="265"/>
                  </a:lnTo>
                  <a:lnTo>
                    <a:pt x="228" y="276"/>
                  </a:lnTo>
                  <a:lnTo>
                    <a:pt x="218" y="285"/>
                  </a:lnTo>
                  <a:lnTo>
                    <a:pt x="206" y="293"/>
                  </a:lnTo>
                  <a:lnTo>
                    <a:pt x="193" y="299"/>
                  </a:lnTo>
                  <a:lnTo>
                    <a:pt x="181" y="305"/>
                  </a:lnTo>
                  <a:lnTo>
                    <a:pt x="167" y="309"/>
                  </a:lnTo>
                  <a:lnTo>
                    <a:pt x="154" y="311"/>
                  </a:lnTo>
                  <a:lnTo>
                    <a:pt x="139" y="312"/>
                  </a:lnTo>
                  <a:lnTo>
                    <a:pt x="125" y="311"/>
                  </a:lnTo>
                  <a:lnTo>
                    <a:pt x="111" y="309"/>
                  </a:lnTo>
                  <a:lnTo>
                    <a:pt x="98" y="305"/>
                  </a:lnTo>
                  <a:lnTo>
                    <a:pt x="85" y="299"/>
                  </a:lnTo>
                  <a:lnTo>
                    <a:pt x="73" y="293"/>
                  </a:lnTo>
                  <a:lnTo>
                    <a:pt x="61" y="285"/>
                  </a:lnTo>
                  <a:lnTo>
                    <a:pt x="51" y="276"/>
                  </a:lnTo>
                  <a:lnTo>
                    <a:pt x="41" y="265"/>
                  </a:lnTo>
                  <a:lnTo>
                    <a:pt x="32" y="255"/>
                  </a:lnTo>
                  <a:lnTo>
                    <a:pt x="24" y="243"/>
                  </a:lnTo>
                  <a:lnTo>
                    <a:pt x="17" y="230"/>
                  </a:lnTo>
                  <a:lnTo>
                    <a:pt x="11" y="216"/>
                  </a:lnTo>
                  <a:lnTo>
                    <a:pt x="6" y="202"/>
                  </a:lnTo>
                  <a:lnTo>
                    <a:pt x="2" y="187"/>
                  </a:lnTo>
                  <a:lnTo>
                    <a:pt x="1" y="172"/>
                  </a:lnTo>
                  <a:lnTo>
                    <a:pt x="0" y="155"/>
                  </a:lnTo>
                  <a:lnTo>
                    <a:pt x="1" y="140"/>
                  </a:lnTo>
                  <a:lnTo>
                    <a:pt x="2" y="124"/>
                  </a:lnTo>
                  <a:lnTo>
                    <a:pt x="6" y="109"/>
                  </a:lnTo>
                  <a:lnTo>
                    <a:pt x="11" y="95"/>
                  </a:lnTo>
                  <a:lnTo>
                    <a:pt x="17" y="82"/>
                  </a:lnTo>
                  <a:lnTo>
                    <a:pt x="24" y="69"/>
                  </a:lnTo>
                  <a:lnTo>
                    <a:pt x="32" y="56"/>
                  </a:lnTo>
                  <a:lnTo>
                    <a:pt x="41" y="46"/>
                  </a:lnTo>
                  <a:lnTo>
                    <a:pt x="51" y="35"/>
                  </a:lnTo>
                  <a:lnTo>
                    <a:pt x="61" y="27"/>
                  </a:lnTo>
                  <a:lnTo>
                    <a:pt x="73" y="18"/>
                  </a:lnTo>
                  <a:lnTo>
                    <a:pt x="85" y="12"/>
                  </a:lnTo>
                  <a:lnTo>
                    <a:pt x="98" y="7"/>
                  </a:lnTo>
                  <a:lnTo>
                    <a:pt x="111" y="3"/>
                  </a:lnTo>
                  <a:lnTo>
                    <a:pt x="125" y="1"/>
                  </a:lnTo>
                  <a:lnTo>
                    <a:pt x="139"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2" name="Freeform 400">
              <a:extLst>
                <a:ext uri="{FF2B5EF4-FFF2-40B4-BE49-F238E27FC236}">
                  <a16:creationId xmlns:a16="http://schemas.microsoft.com/office/drawing/2014/main" id="{3BB01E03-7EC2-4EF8-906D-4D18B5A9C408}"/>
                </a:ext>
              </a:extLst>
            </p:cNvPr>
            <p:cNvSpPr>
              <a:spLocks/>
            </p:cNvSpPr>
            <p:nvPr/>
          </p:nvSpPr>
          <p:spPr bwMode="auto">
            <a:xfrm>
              <a:off x="3639" y="2926"/>
              <a:ext cx="309" cy="373"/>
            </a:xfrm>
            <a:custGeom>
              <a:avLst/>
              <a:gdLst>
                <a:gd name="T0" fmla="*/ 154 w 309"/>
                <a:gd name="T1" fmla="*/ 0 h 349"/>
                <a:gd name="T2" fmla="*/ 123 w 309"/>
                <a:gd name="T3" fmla="*/ 3 h 349"/>
                <a:gd name="T4" fmla="*/ 94 w 309"/>
                <a:gd name="T5" fmla="*/ 14 h 349"/>
                <a:gd name="T6" fmla="*/ 68 w 309"/>
                <a:gd name="T7" fmla="*/ 30 h 349"/>
                <a:gd name="T8" fmla="*/ 45 w 309"/>
                <a:gd name="T9" fmla="*/ 51 h 349"/>
                <a:gd name="T10" fmla="*/ 26 w 309"/>
                <a:gd name="T11" fmla="*/ 77 h 349"/>
                <a:gd name="T12" fmla="*/ 12 w 309"/>
                <a:gd name="T13" fmla="*/ 107 h 349"/>
                <a:gd name="T14" fmla="*/ 3 w 309"/>
                <a:gd name="T15" fmla="*/ 139 h 349"/>
                <a:gd name="T16" fmla="*/ 0 w 309"/>
                <a:gd name="T17" fmla="*/ 174 h 349"/>
                <a:gd name="T18" fmla="*/ 3 w 309"/>
                <a:gd name="T19" fmla="*/ 209 h 349"/>
                <a:gd name="T20" fmla="*/ 12 w 309"/>
                <a:gd name="T21" fmla="*/ 241 h 349"/>
                <a:gd name="T22" fmla="*/ 26 w 309"/>
                <a:gd name="T23" fmla="*/ 271 h 349"/>
                <a:gd name="T24" fmla="*/ 45 w 309"/>
                <a:gd name="T25" fmla="*/ 297 h 349"/>
                <a:gd name="T26" fmla="*/ 68 w 309"/>
                <a:gd name="T27" fmla="*/ 318 h 349"/>
                <a:gd name="T28" fmla="*/ 94 w 309"/>
                <a:gd name="T29" fmla="*/ 334 h 349"/>
                <a:gd name="T30" fmla="*/ 123 w 309"/>
                <a:gd name="T31" fmla="*/ 345 h 349"/>
                <a:gd name="T32" fmla="*/ 154 w 309"/>
                <a:gd name="T33" fmla="*/ 348 h 349"/>
                <a:gd name="T34" fmla="*/ 184 w 309"/>
                <a:gd name="T35" fmla="*/ 345 h 349"/>
                <a:gd name="T36" fmla="*/ 214 w 309"/>
                <a:gd name="T37" fmla="*/ 334 h 349"/>
                <a:gd name="T38" fmla="*/ 240 w 309"/>
                <a:gd name="T39" fmla="*/ 318 h 349"/>
                <a:gd name="T40" fmla="*/ 263 w 309"/>
                <a:gd name="T41" fmla="*/ 297 h 349"/>
                <a:gd name="T42" fmla="*/ 282 w 309"/>
                <a:gd name="T43" fmla="*/ 271 h 349"/>
                <a:gd name="T44" fmla="*/ 296 w 309"/>
                <a:gd name="T45" fmla="*/ 241 h 349"/>
                <a:gd name="T46" fmla="*/ 305 w 309"/>
                <a:gd name="T47" fmla="*/ 209 h 349"/>
                <a:gd name="T48" fmla="*/ 308 w 309"/>
                <a:gd name="T49" fmla="*/ 174 h 349"/>
                <a:gd name="T50" fmla="*/ 305 w 309"/>
                <a:gd name="T51" fmla="*/ 139 h 349"/>
                <a:gd name="T52" fmla="*/ 296 w 309"/>
                <a:gd name="T53" fmla="*/ 107 h 349"/>
                <a:gd name="T54" fmla="*/ 282 w 309"/>
                <a:gd name="T55" fmla="*/ 77 h 349"/>
                <a:gd name="T56" fmla="*/ 263 w 309"/>
                <a:gd name="T57" fmla="*/ 51 h 349"/>
                <a:gd name="T58" fmla="*/ 240 w 309"/>
                <a:gd name="T59" fmla="*/ 30 h 349"/>
                <a:gd name="T60" fmla="*/ 214 w 309"/>
                <a:gd name="T61" fmla="*/ 14 h 349"/>
                <a:gd name="T62" fmla="*/ 184 w 309"/>
                <a:gd name="T63" fmla="*/ 3 h 349"/>
                <a:gd name="T64" fmla="*/ 154 w 309"/>
                <a:gd name="T65"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9" h="349">
                  <a:moveTo>
                    <a:pt x="154" y="0"/>
                  </a:moveTo>
                  <a:lnTo>
                    <a:pt x="154" y="0"/>
                  </a:lnTo>
                  <a:lnTo>
                    <a:pt x="138" y="1"/>
                  </a:lnTo>
                  <a:lnTo>
                    <a:pt x="123" y="3"/>
                  </a:lnTo>
                  <a:lnTo>
                    <a:pt x="108" y="8"/>
                  </a:lnTo>
                  <a:lnTo>
                    <a:pt x="94" y="14"/>
                  </a:lnTo>
                  <a:lnTo>
                    <a:pt x="81" y="21"/>
                  </a:lnTo>
                  <a:lnTo>
                    <a:pt x="68" y="30"/>
                  </a:lnTo>
                  <a:lnTo>
                    <a:pt x="56" y="40"/>
                  </a:lnTo>
                  <a:lnTo>
                    <a:pt x="45" y="51"/>
                  </a:lnTo>
                  <a:lnTo>
                    <a:pt x="35" y="63"/>
                  </a:lnTo>
                  <a:lnTo>
                    <a:pt x="26" y="77"/>
                  </a:lnTo>
                  <a:lnTo>
                    <a:pt x="18" y="91"/>
                  </a:lnTo>
                  <a:lnTo>
                    <a:pt x="12" y="107"/>
                  </a:lnTo>
                  <a:lnTo>
                    <a:pt x="7" y="122"/>
                  </a:lnTo>
                  <a:lnTo>
                    <a:pt x="3" y="139"/>
                  </a:lnTo>
                  <a:lnTo>
                    <a:pt x="1" y="156"/>
                  </a:lnTo>
                  <a:lnTo>
                    <a:pt x="0" y="174"/>
                  </a:lnTo>
                  <a:lnTo>
                    <a:pt x="1" y="192"/>
                  </a:lnTo>
                  <a:lnTo>
                    <a:pt x="3" y="209"/>
                  </a:lnTo>
                  <a:lnTo>
                    <a:pt x="7" y="226"/>
                  </a:lnTo>
                  <a:lnTo>
                    <a:pt x="12" y="241"/>
                  </a:lnTo>
                  <a:lnTo>
                    <a:pt x="18" y="257"/>
                  </a:lnTo>
                  <a:lnTo>
                    <a:pt x="26" y="271"/>
                  </a:lnTo>
                  <a:lnTo>
                    <a:pt x="35" y="285"/>
                  </a:lnTo>
                  <a:lnTo>
                    <a:pt x="45" y="297"/>
                  </a:lnTo>
                  <a:lnTo>
                    <a:pt x="56" y="308"/>
                  </a:lnTo>
                  <a:lnTo>
                    <a:pt x="68" y="318"/>
                  </a:lnTo>
                  <a:lnTo>
                    <a:pt x="81" y="327"/>
                  </a:lnTo>
                  <a:lnTo>
                    <a:pt x="94" y="334"/>
                  </a:lnTo>
                  <a:lnTo>
                    <a:pt x="108" y="340"/>
                  </a:lnTo>
                  <a:lnTo>
                    <a:pt x="123" y="345"/>
                  </a:lnTo>
                  <a:lnTo>
                    <a:pt x="138" y="347"/>
                  </a:lnTo>
                  <a:lnTo>
                    <a:pt x="154" y="348"/>
                  </a:lnTo>
                  <a:lnTo>
                    <a:pt x="169" y="347"/>
                  </a:lnTo>
                  <a:lnTo>
                    <a:pt x="184" y="345"/>
                  </a:lnTo>
                  <a:lnTo>
                    <a:pt x="199" y="340"/>
                  </a:lnTo>
                  <a:lnTo>
                    <a:pt x="214" y="334"/>
                  </a:lnTo>
                  <a:lnTo>
                    <a:pt x="227" y="327"/>
                  </a:lnTo>
                  <a:lnTo>
                    <a:pt x="240" y="318"/>
                  </a:lnTo>
                  <a:lnTo>
                    <a:pt x="251" y="308"/>
                  </a:lnTo>
                  <a:lnTo>
                    <a:pt x="263" y="297"/>
                  </a:lnTo>
                  <a:lnTo>
                    <a:pt x="273" y="285"/>
                  </a:lnTo>
                  <a:lnTo>
                    <a:pt x="282" y="271"/>
                  </a:lnTo>
                  <a:lnTo>
                    <a:pt x="290" y="257"/>
                  </a:lnTo>
                  <a:lnTo>
                    <a:pt x="296" y="241"/>
                  </a:lnTo>
                  <a:lnTo>
                    <a:pt x="301" y="226"/>
                  </a:lnTo>
                  <a:lnTo>
                    <a:pt x="305" y="209"/>
                  </a:lnTo>
                  <a:lnTo>
                    <a:pt x="307" y="192"/>
                  </a:lnTo>
                  <a:lnTo>
                    <a:pt x="308" y="174"/>
                  </a:lnTo>
                  <a:lnTo>
                    <a:pt x="307" y="156"/>
                  </a:lnTo>
                  <a:lnTo>
                    <a:pt x="305" y="139"/>
                  </a:lnTo>
                  <a:lnTo>
                    <a:pt x="301" y="122"/>
                  </a:lnTo>
                  <a:lnTo>
                    <a:pt x="296" y="107"/>
                  </a:lnTo>
                  <a:lnTo>
                    <a:pt x="290" y="91"/>
                  </a:lnTo>
                  <a:lnTo>
                    <a:pt x="282" y="77"/>
                  </a:lnTo>
                  <a:lnTo>
                    <a:pt x="273" y="63"/>
                  </a:lnTo>
                  <a:lnTo>
                    <a:pt x="263" y="51"/>
                  </a:lnTo>
                  <a:lnTo>
                    <a:pt x="251" y="40"/>
                  </a:lnTo>
                  <a:lnTo>
                    <a:pt x="240" y="30"/>
                  </a:lnTo>
                  <a:lnTo>
                    <a:pt x="227" y="21"/>
                  </a:lnTo>
                  <a:lnTo>
                    <a:pt x="214" y="14"/>
                  </a:lnTo>
                  <a:lnTo>
                    <a:pt x="199" y="8"/>
                  </a:lnTo>
                  <a:lnTo>
                    <a:pt x="184" y="3"/>
                  </a:lnTo>
                  <a:lnTo>
                    <a:pt x="169" y="1"/>
                  </a:lnTo>
                  <a:lnTo>
                    <a:pt x="154"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3" name="Freeform 401">
              <a:extLst>
                <a:ext uri="{FF2B5EF4-FFF2-40B4-BE49-F238E27FC236}">
                  <a16:creationId xmlns:a16="http://schemas.microsoft.com/office/drawing/2014/main" id="{B2E92EE9-932A-43CD-ABE9-C7D7CFAC9CAF}"/>
                </a:ext>
              </a:extLst>
            </p:cNvPr>
            <p:cNvSpPr>
              <a:spLocks/>
            </p:cNvSpPr>
            <p:nvPr/>
          </p:nvSpPr>
          <p:spPr bwMode="auto">
            <a:xfrm>
              <a:off x="3765" y="3073"/>
              <a:ext cx="62" cy="74"/>
            </a:xfrm>
            <a:custGeom>
              <a:avLst/>
              <a:gdLst>
                <a:gd name="T0" fmla="*/ 30 w 62"/>
                <a:gd name="T1" fmla="*/ 0 h 70"/>
                <a:gd name="T2" fmla="*/ 24 w 62"/>
                <a:gd name="T3" fmla="*/ 1 h 70"/>
                <a:gd name="T4" fmla="*/ 19 w 62"/>
                <a:gd name="T5" fmla="*/ 3 h 70"/>
                <a:gd name="T6" fmla="*/ 14 w 62"/>
                <a:gd name="T7" fmla="*/ 6 h 70"/>
                <a:gd name="T8" fmla="*/ 9 w 62"/>
                <a:gd name="T9" fmla="*/ 11 h 70"/>
                <a:gd name="T10" fmla="*/ 6 w 62"/>
                <a:gd name="T11" fmla="*/ 15 h 70"/>
                <a:gd name="T12" fmla="*/ 3 w 62"/>
                <a:gd name="T13" fmla="*/ 21 h 70"/>
                <a:gd name="T14" fmla="*/ 1 w 62"/>
                <a:gd name="T15" fmla="*/ 28 h 70"/>
                <a:gd name="T16" fmla="*/ 0 w 62"/>
                <a:gd name="T17" fmla="*/ 35 h 70"/>
                <a:gd name="T18" fmla="*/ 1 w 62"/>
                <a:gd name="T19" fmla="*/ 42 h 70"/>
                <a:gd name="T20" fmla="*/ 3 w 62"/>
                <a:gd name="T21" fmla="*/ 48 h 70"/>
                <a:gd name="T22" fmla="*/ 6 w 62"/>
                <a:gd name="T23" fmla="*/ 54 h 70"/>
                <a:gd name="T24" fmla="*/ 9 w 62"/>
                <a:gd name="T25" fmla="*/ 58 h 70"/>
                <a:gd name="T26" fmla="*/ 14 w 62"/>
                <a:gd name="T27" fmla="*/ 63 h 70"/>
                <a:gd name="T28" fmla="*/ 19 w 62"/>
                <a:gd name="T29" fmla="*/ 67 h 70"/>
                <a:gd name="T30" fmla="*/ 24 w 62"/>
                <a:gd name="T31" fmla="*/ 68 h 70"/>
                <a:gd name="T32" fmla="*/ 30 w 62"/>
                <a:gd name="T33" fmla="*/ 69 h 70"/>
                <a:gd name="T34" fmla="*/ 37 w 62"/>
                <a:gd name="T35" fmla="*/ 68 h 70"/>
                <a:gd name="T36" fmla="*/ 42 w 62"/>
                <a:gd name="T37" fmla="*/ 67 h 70"/>
                <a:gd name="T38" fmla="*/ 47 w 62"/>
                <a:gd name="T39" fmla="*/ 63 h 70"/>
                <a:gd name="T40" fmla="*/ 52 w 62"/>
                <a:gd name="T41" fmla="*/ 58 h 70"/>
                <a:gd name="T42" fmla="*/ 55 w 62"/>
                <a:gd name="T43" fmla="*/ 54 h 70"/>
                <a:gd name="T44" fmla="*/ 58 w 62"/>
                <a:gd name="T45" fmla="*/ 48 h 70"/>
                <a:gd name="T46" fmla="*/ 60 w 62"/>
                <a:gd name="T47" fmla="*/ 42 h 70"/>
                <a:gd name="T48" fmla="*/ 61 w 62"/>
                <a:gd name="T49" fmla="*/ 35 h 70"/>
                <a:gd name="T50" fmla="*/ 60 w 62"/>
                <a:gd name="T51" fmla="*/ 28 h 70"/>
                <a:gd name="T52" fmla="*/ 58 w 62"/>
                <a:gd name="T53" fmla="*/ 21 h 70"/>
                <a:gd name="T54" fmla="*/ 55 w 62"/>
                <a:gd name="T55" fmla="*/ 15 h 70"/>
                <a:gd name="T56" fmla="*/ 52 w 62"/>
                <a:gd name="T57" fmla="*/ 11 h 70"/>
                <a:gd name="T58" fmla="*/ 47 w 62"/>
                <a:gd name="T59" fmla="*/ 6 h 70"/>
                <a:gd name="T60" fmla="*/ 42 w 62"/>
                <a:gd name="T61" fmla="*/ 3 h 70"/>
                <a:gd name="T62" fmla="*/ 37 w 62"/>
                <a:gd name="T63" fmla="*/ 1 h 70"/>
                <a:gd name="T64" fmla="*/ 30 w 62"/>
                <a:gd name="T6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 h="70">
                  <a:moveTo>
                    <a:pt x="30" y="0"/>
                  </a:moveTo>
                  <a:lnTo>
                    <a:pt x="24" y="1"/>
                  </a:lnTo>
                  <a:lnTo>
                    <a:pt x="19" y="3"/>
                  </a:lnTo>
                  <a:lnTo>
                    <a:pt x="14" y="6"/>
                  </a:lnTo>
                  <a:lnTo>
                    <a:pt x="9" y="11"/>
                  </a:lnTo>
                  <a:lnTo>
                    <a:pt x="6" y="15"/>
                  </a:lnTo>
                  <a:lnTo>
                    <a:pt x="3" y="21"/>
                  </a:lnTo>
                  <a:lnTo>
                    <a:pt x="1" y="28"/>
                  </a:lnTo>
                  <a:lnTo>
                    <a:pt x="0" y="35"/>
                  </a:lnTo>
                  <a:lnTo>
                    <a:pt x="1" y="42"/>
                  </a:lnTo>
                  <a:lnTo>
                    <a:pt x="3" y="48"/>
                  </a:lnTo>
                  <a:lnTo>
                    <a:pt x="6" y="54"/>
                  </a:lnTo>
                  <a:lnTo>
                    <a:pt x="9" y="58"/>
                  </a:lnTo>
                  <a:lnTo>
                    <a:pt x="14" y="63"/>
                  </a:lnTo>
                  <a:lnTo>
                    <a:pt x="19" y="67"/>
                  </a:lnTo>
                  <a:lnTo>
                    <a:pt x="24" y="68"/>
                  </a:lnTo>
                  <a:lnTo>
                    <a:pt x="30" y="69"/>
                  </a:lnTo>
                  <a:lnTo>
                    <a:pt x="37" y="68"/>
                  </a:lnTo>
                  <a:lnTo>
                    <a:pt x="42" y="67"/>
                  </a:lnTo>
                  <a:lnTo>
                    <a:pt x="47" y="63"/>
                  </a:lnTo>
                  <a:lnTo>
                    <a:pt x="52" y="58"/>
                  </a:lnTo>
                  <a:lnTo>
                    <a:pt x="55" y="54"/>
                  </a:lnTo>
                  <a:lnTo>
                    <a:pt x="58" y="48"/>
                  </a:lnTo>
                  <a:lnTo>
                    <a:pt x="60" y="42"/>
                  </a:lnTo>
                  <a:lnTo>
                    <a:pt x="61" y="35"/>
                  </a:lnTo>
                  <a:lnTo>
                    <a:pt x="60" y="28"/>
                  </a:lnTo>
                  <a:lnTo>
                    <a:pt x="58" y="21"/>
                  </a:lnTo>
                  <a:lnTo>
                    <a:pt x="55" y="15"/>
                  </a:lnTo>
                  <a:lnTo>
                    <a:pt x="52" y="11"/>
                  </a:lnTo>
                  <a:lnTo>
                    <a:pt x="47" y="6"/>
                  </a:lnTo>
                  <a:lnTo>
                    <a:pt x="42" y="3"/>
                  </a:lnTo>
                  <a:lnTo>
                    <a:pt x="37" y="1"/>
                  </a:lnTo>
                  <a:lnTo>
                    <a:pt x="30"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4" name="Freeform 402">
              <a:extLst>
                <a:ext uri="{FF2B5EF4-FFF2-40B4-BE49-F238E27FC236}">
                  <a16:creationId xmlns:a16="http://schemas.microsoft.com/office/drawing/2014/main" id="{B9FEF60D-6C9A-40B4-A1E1-871DCEBB0504}"/>
                </a:ext>
              </a:extLst>
            </p:cNvPr>
            <p:cNvSpPr>
              <a:spLocks/>
            </p:cNvSpPr>
            <p:nvPr/>
          </p:nvSpPr>
          <p:spPr bwMode="auto">
            <a:xfrm>
              <a:off x="3760" y="3067"/>
              <a:ext cx="35" cy="42"/>
            </a:xfrm>
            <a:custGeom>
              <a:avLst/>
              <a:gdLst>
                <a:gd name="T0" fmla="*/ 0 w 35"/>
                <a:gd name="T1" fmla="*/ 38 h 39"/>
                <a:gd name="T2" fmla="*/ 0 w 35"/>
                <a:gd name="T3" fmla="*/ 38 h 39"/>
                <a:gd name="T4" fmla="*/ 1 w 35"/>
                <a:gd name="T5" fmla="*/ 30 h 39"/>
                <a:gd name="T6" fmla="*/ 3 w 35"/>
                <a:gd name="T7" fmla="*/ 23 h 39"/>
                <a:gd name="T8" fmla="*/ 6 w 35"/>
                <a:gd name="T9" fmla="*/ 17 h 39"/>
                <a:gd name="T10" fmla="*/ 10 w 35"/>
                <a:gd name="T11" fmla="*/ 11 h 39"/>
                <a:gd name="T12" fmla="*/ 15 w 35"/>
                <a:gd name="T13" fmla="*/ 6 h 39"/>
                <a:gd name="T14" fmla="*/ 21 w 35"/>
                <a:gd name="T15" fmla="*/ 3 h 39"/>
                <a:gd name="T16" fmla="*/ 27 w 35"/>
                <a:gd name="T17" fmla="*/ 0 h 39"/>
                <a:gd name="T18" fmla="*/ 34 w 35"/>
                <a:gd name="T19" fmla="*/ 0 h 39"/>
                <a:gd name="T20" fmla="*/ 34 w 35"/>
                <a:gd name="T21" fmla="*/ 9 h 39"/>
                <a:gd name="T22" fmla="*/ 29 w 35"/>
                <a:gd name="T23" fmla="*/ 10 h 39"/>
                <a:gd name="T24" fmla="*/ 24 w 35"/>
                <a:gd name="T25" fmla="*/ 11 h 39"/>
                <a:gd name="T26" fmla="*/ 20 w 35"/>
                <a:gd name="T27" fmla="*/ 13 h 39"/>
                <a:gd name="T28" fmla="*/ 16 w 35"/>
                <a:gd name="T29" fmla="*/ 17 h 39"/>
                <a:gd name="T30" fmla="*/ 13 w 35"/>
                <a:gd name="T31" fmla="*/ 21 h 39"/>
                <a:gd name="T32" fmla="*/ 11 w 35"/>
                <a:gd name="T33" fmla="*/ 27 h 39"/>
                <a:gd name="T34" fmla="*/ 9 w 35"/>
                <a:gd name="T35" fmla="*/ 32 h 39"/>
                <a:gd name="T36" fmla="*/ 9 w 35"/>
                <a:gd name="T37" fmla="*/ 38 h 39"/>
                <a:gd name="T38" fmla="*/ 0 w 35"/>
                <a:gd name="T39"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9">
                  <a:moveTo>
                    <a:pt x="0" y="38"/>
                  </a:moveTo>
                  <a:lnTo>
                    <a:pt x="0" y="38"/>
                  </a:lnTo>
                  <a:lnTo>
                    <a:pt x="1" y="30"/>
                  </a:lnTo>
                  <a:lnTo>
                    <a:pt x="3" y="23"/>
                  </a:lnTo>
                  <a:lnTo>
                    <a:pt x="6" y="17"/>
                  </a:lnTo>
                  <a:lnTo>
                    <a:pt x="10" y="11"/>
                  </a:lnTo>
                  <a:lnTo>
                    <a:pt x="15" y="6"/>
                  </a:lnTo>
                  <a:lnTo>
                    <a:pt x="21" y="3"/>
                  </a:lnTo>
                  <a:lnTo>
                    <a:pt x="27" y="0"/>
                  </a:lnTo>
                  <a:lnTo>
                    <a:pt x="34" y="0"/>
                  </a:lnTo>
                  <a:lnTo>
                    <a:pt x="34" y="9"/>
                  </a:lnTo>
                  <a:lnTo>
                    <a:pt x="29" y="10"/>
                  </a:lnTo>
                  <a:lnTo>
                    <a:pt x="24" y="11"/>
                  </a:lnTo>
                  <a:lnTo>
                    <a:pt x="20" y="13"/>
                  </a:lnTo>
                  <a:lnTo>
                    <a:pt x="16" y="17"/>
                  </a:lnTo>
                  <a:lnTo>
                    <a:pt x="13" y="21"/>
                  </a:lnTo>
                  <a:lnTo>
                    <a:pt x="11" y="27"/>
                  </a:lnTo>
                  <a:lnTo>
                    <a:pt x="9" y="32"/>
                  </a:lnTo>
                  <a:lnTo>
                    <a:pt x="9" y="38"/>
                  </a:lnTo>
                  <a:lnTo>
                    <a:pt x="0" y="38"/>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5" name="Freeform 403">
              <a:extLst>
                <a:ext uri="{FF2B5EF4-FFF2-40B4-BE49-F238E27FC236}">
                  <a16:creationId xmlns:a16="http://schemas.microsoft.com/office/drawing/2014/main" id="{D8C51723-9B76-47F1-807C-B590061EAE0D}"/>
                </a:ext>
              </a:extLst>
            </p:cNvPr>
            <p:cNvSpPr>
              <a:spLocks/>
            </p:cNvSpPr>
            <p:nvPr/>
          </p:nvSpPr>
          <p:spPr bwMode="auto">
            <a:xfrm>
              <a:off x="3760" y="3113"/>
              <a:ext cx="35" cy="40"/>
            </a:xfrm>
            <a:custGeom>
              <a:avLst/>
              <a:gdLst>
                <a:gd name="T0" fmla="*/ 34 w 35"/>
                <a:gd name="T1" fmla="*/ 37 h 38"/>
                <a:gd name="T2" fmla="*/ 34 w 35"/>
                <a:gd name="T3" fmla="*/ 37 h 38"/>
                <a:gd name="T4" fmla="*/ 27 w 35"/>
                <a:gd name="T5" fmla="*/ 36 h 38"/>
                <a:gd name="T6" fmla="*/ 21 w 35"/>
                <a:gd name="T7" fmla="*/ 34 h 38"/>
                <a:gd name="T8" fmla="*/ 15 w 35"/>
                <a:gd name="T9" fmla="*/ 30 h 38"/>
                <a:gd name="T10" fmla="*/ 10 w 35"/>
                <a:gd name="T11" fmla="*/ 25 h 38"/>
                <a:gd name="T12" fmla="*/ 6 w 35"/>
                <a:gd name="T13" fmla="*/ 20 h 38"/>
                <a:gd name="T14" fmla="*/ 3 w 35"/>
                <a:gd name="T15" fmla="*/ 14 h 38"/>
                <a:gd name="T16" fmla="*/ 1 w 35"/>
                <a:gd name="T17" fmla="*/ 8 h 38"/>
                <a:gd name="T18" fmla="*/ 0 w 35"/>
                <a:gd name="T19" fmla="*/ 0 h 38"/>
                <a:gd name="T20" fmla="*/ 9 w 35"/>
                <a:gd name="T21" fmla="*/ 0 h 38"/>
                <a:gd name="T22" fmla="*/ 9 w 35"/>
                <a:gd name="T23" fmla="*/ 5 h 38"/>
                <a:gd name="T24" fmla="*/ 11 w 35"/>
                <a:gd name="T25" fmla="*/ 11 h 38"/>
                <a:gd name="T26" fmla="*/ 13 w 35"/>
                <a:gd name="T27" fmla="*/ 16 h 38"/>
                <a:gd name="T28" fmla="*/ 16 w 35"/>
                <a:gd name="T29" fmla="*/ 19 h 38"/>
                <a:gd name="T30" fmla="*/ 20 w 35"/>
                <a:gd name="T31" fmla="*/ 23 h 38"/>
                <a:gd name="T32" fmla="*/ 24 w 35"/>
                <a:gd name="T33" fmla="*/ 25 h 38"/>
                <a:gd name="T34" fmla="*/ 29 w 35"/>
                <a:gd name="T35" fmla="*/ 28 h 38"/>
                <a:gd name="T36" fmla="*/ 34 w 35"/>
                <a:gd name="T37" fmla="*/ 28 h 38"/>
                <a:gd name="T38" fmla="*/ 34 w 35"/>
                <a:gd name="T39"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8">
                  <a:moveTo>
                    <a:pt x="34" y="37"/>
                  </a:moveTo>
                  <a:lnTo>
                    <a:pt x="34" y="37"/>
                  </a:lnTo>
                  <a:lnTo>
                    <a:pt x="27" y="36"/>
                  </a:lnTo>
                  <a:lnTo>
                    <a:pt x="21" y="34"/>
                  </a:lnTo>
                  <a:lnTo>
                    <a:pt x="15" y="30"/>
                  </a:lnTo>
                  <a:lnTo>
                    <a:pt x="10" y="25"/>
                  </a:lnTo>
                  <a:lnTo>
                    <a:pt x="6" y="20"/>
                  </a:lnTo>
                  <a:lnTo>
                    <a:pt x="3" y="14"/>
                  </a:lnTo>
                  <a:lnTo>
                    <a:pt x="1" y="8"/>
                  </a:lnTo>
                  <a:lnTo>
                    <a:pt x="0" y="0"/>
                  </a:lnTo>
                  <a:lnTo>
                    <a:pt x="9" y="0"/>
                  </a:lnTo>
                  <a:lnTo>
                    <a:pt x="9" y="5"/>
                  </a:lnTo>
                  <a:lnTo>
                    <a:pt x="11" y="11"/>
                  </a:lnTo>
                  <a:lnTo>
                    <a:pt x="13" y="16"/>
                  </a:lnTo>
                  <a:lnTo>
                    <a:pt x="16" y="19"/>
                  </a:lnTo>
                  <a:lnTo>
                    <a:pt x="20" y="23"/>
                  </a:lnTo>
                  <a:lnTo>
                    <a:pt x="24" y="25"/>
                  </a:lnTo>
                  <a:lnTo>
                    <a:pt x="29" y="28"/>
                  </a:lnTo>
                  <a:lnTo>
                    <a:pt x="34" y="28"/>
                  </a:lnTo>
                  <a:lnTo>
                    <a:pt x="34" y="37"/>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6" name="Freeform 404">
              <a:extLst>
                <a:ext uri="{FF2B5EF4-FFF2-40B4-BE49-F238E27FC236}">
                  <a16:creationId xmlns:a16="http://schemas.microsoft.com/office/drawing/2014/main" id="{CEF66532-6D0C-498B-9019-0BF90BAD90CE}"/>
                </a:ext>
              </a:extLst>
            </p:cNvPr>
            <p:cNvSpPr>
              <a:spLocks/>
            </p:cNvSpPr>
            <p:nvPr/>
          </p:nvSpPr>
          <p:spPr bwMode="auto">
            <a:xfrm>
              <a:off x="3797" y="3113"/>
              <a:ext cx="35" cy="40"/>
            </a:xfrm>
            <a:custGeom>
              <a:avLst/>
              <a:gdLst>
                <a:gd name="T0" fmla="*/ 34 w 35"/>
                <a:gd name="T1" fmla="*/ 0 h 38"/>
                <a:gd name="T2" fmla="*/ 34 w 35"/>
                <a:gd name="T3" fmla="*/ 0 h 38"/>
                <a:gd name="T4" fmla="*/ 33 w 35"/>
                <a:gd name="T5" fmla="*/ 8 h 38"/>
                <a:gd name="T6" fmla="*/ 31 w 35"/>
                <a:gd name="T7" fmla="*/ 14 h 38"/>
                <a:gd name="T8" fmla="*/ 28 w 35"/>
                <a:gd name="T9" fmla="*/ 21 h 38"/>
                <a:gd name="T10" fmla="*/ 24 w 35"/>
                <a:gd name="T11" fmla="*/ 25 h 38"/>
                <a:gd name="T12" fmla="*/ 19 w 35"/>
                <a:gd name="T13" fmla="*/ 30 h 38"/>
                <a:gd name="T14" fmla="*/ 13 w 35"/>
                <a:gd name="T15" fmla="*/ 34 h 38"/>
                <a:gd name="T16" fmla="*/ 7 w 35"/>
                <a:gd name="T17" fmla="*/ 36 h 38"/>
                <a:gd name="T18" fmla="*/ 0 w 35"/>
                <a:gd name="T19" fmla="*/ 37 h 38"/>
                <a:gd name="T20" fmla="*/ 0 w 35"/>
                <a:gd name="T21" fmla="*/ 28 h 38"/>
                <a:gd name="T22" fmla="*/ 6 w 35"/>
                <a:gd name="T23" fmla="*/ 28 h 38"/>
                <a:gd name="T24" fmla="*/ 10 w 35"/>
                <a:gd name="T25" fmla="*/ 25 h 38"/>
                <a:gd name="T26" fmla="*/ 14 w 35"/>
                <a:gd name="T27" fmla="*/ 23 h 38"/>
                <a:gd name="T28" fmla="*/ 18 w 35"/>
                <a:gd name="T29" fmla="*/ 19 h 38"/>
                <a:gd name="T30" fmla="*/ 22 w 35"/>
                <a:gd name="T31" fmla="*/ 15 h 38"/>
                <a:gd name="T32" fmla="*/ 24 w 35"/>
                <a:gd name="T33" fmla="*/ 11 h 38"/>
                <a:gd name="T34" fmla="*/ 25 w 35"/>
                <a:gd name="T35" fmla="*/ 5 h 38"/>
                <a:gd name="T36" fmla="*/ 26 w 35"/>
                <a:gd name="T37" fmla="*/ 0 h 38"/>
                <a:gd name="T38" fmla="*/ 34 w 35"/>
                <a:gd name="T3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8">
                  <a:moveTo>
                    <a:pt x="34" y="0"/>
                  </a:moveTo>
                  <a:lnTo>
                    <a:pt x="34" y="0"/>
                  </a:lnTo>
                  <a:lnTo>
                    <a:pt x="33" y="8"/>
                  </a:lnTo>
                  <a:lnTo>
                    <a:pt x="31" y="14"/>
                  </a:lnTo>
                  <a:lnTo>
                    <a:pt x="28" y="21"/>
                  </a:lnTo>
                  <a:lnTo>
                    <a:pt x="24" y="25"/>
                  </a:lnTo>
                  <a:lnTo>
                    <a:pt x="19" y="30"/>
                  </a:lnTo>
                  <a:lnTo>
                    <a:pt x="13" y="34"/>
                  </a:lnTo>
                  <a:lnTo>
                    <a:pt x="7" y="36"/>
                  </a:lnTo>
                  <a:lnTo>
                    <a:pt x="0" y="37"/>
                  </a:lnTo>
                  <a:lnTo>
                    <a:pt x="0" y="28"/>
                  </a:lnTo>
                  <a:lnTo>
                    <a:pt x="6" y="28"/>
                  </a:lnTo>
                  <a:lnTo>
                    <a:pt x="10" y="25"/>
                  </a:lnTo>
                  <a:lnTo>
                    <a:pt x="14" y="23"/>
                  </a:lnTo>
                  <a:lnTo>
                    <a:pt x="18" y="19"/>
                  </a:lnTo>
                  <a:lnTo>
                    <a:pt x="22" y="15"/>
                  </a:lnTo>
                  <a:lnTo>
                    <a:pt x="24" y="11"/>
                  </a:lnTo>
                  <a:lnTo>
                    <a:pt x="25" y="5"/>
                  </a:lnTo>
                  <a:lnTo>
                    <a:pt x="26" y="0"/>
                  </a:lnTo>
                  <a:lnTo>
                    <a:pt x="34"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7" name="Freeform 405">
              <a:extLst>
                <a:ext uri="{FF2B5EF4-FFF2-40B4-BE49-F238E27FC236}">
                  <a16:creationId xmlns:a16="http://schemas.microsoft.com/office/drawing/2014/main" id="{B48A35BA-E8E7-4C6F-98AC-F4A3DBFC4139}"/>
                </a:ext>
              </a:extLst>
            </p:cNvPr>
            <p:cNvSpPr>
              <a:spLocks/>
            </p:cNvSpPr>
            <p:nvPr/>
          </p:nvSpPr>
          <p:spPr bwMode="auto">
            <a:xfrm>
              <a:off x="3797" y="3067"/>
              <a:ext cx="35" cy="42"/>
            </a:xfrm>
            <a:custGeom>
              <a:avLst/>
              <a:gdLst>
                <a:gd name="T0" fmla="*/ 0 w 35"/>
                <a:gd name="T1" fmla="*/ 0 h 39"/>
                <a:gd name="T2" fmla="*/ 0 w 35"/>
                <a:gd name="T3" fmla="*/ 0 h 39"/>
                <a:gd name="T4" fmla="*/ 7 w 35"/>
                <a:gd name="T5" fmla="*/ 0 h 39"/>
                <a:gd name="T6" fmla="*/ 13 w 35"/>
                <a:gd name="T7" fmla="*/ 3 h 39"/>
                <a:gd name="T8" fmla="*/ 19 w 35"/>
                <a:gd name="T9" fmla="*/ 6 h 39"/>
                <a:gd name="T10" fmla="*/ 24 w 35"/>
                <a:gd name="T11" fmla="*/ 11 h 39"/>
                <a:gd name="T12" fmla="*/ 28 w 35"/>
                <a:gd name="T13" fmla="*/ 17 h 39"/>
                <a:gd name="T14" fmla="*/ 31 w 35"/>
                <a:gd name="T15" fmla="*/ 23 h 39"/>
                <a:gd name="T16" fmla="*/ 33 w 35"/>
                <a:gd name="T17" fmla="*/ 30 h 39"/>
                <a:gd name="T18" fmla="*/ 34 w 35"/>
                <a:gd name="T19" fmla="*/ 38 h 39"/>
                <a:gd name="T20" fmla="*/ 26 w 35"/>
                <a:gd name="T21" fmla="*/ 38 h 39"/>
                <a:gd name="T22" fmla="*/ 25 w 35"/>
                <a:gd name="T23" fmla="*/ 32 h 39"/>
                <a:gd name="T24" fmla="*/ 24 w 35"/>
                <a:gd name="T25" fmla="*/ 27 h 39"/>
                <a:gd name="T26" fmla="*/ 22 w 35"/>
                <a:gd name="T27" fmla="*/ 22 h 39"/>
                <a:gd name="T28" fmla="*/ 18 w 35"/>
                <a:gd name="T29" fmla="*/ 17 h 39"/>
                <a:gd name="T30" fmla="*/ 14 w 35"/>
                <a:gd name="T31" fmla="*/ 13 h 39"/>
                <a:gd name="T32" fmla="*/ 10 w 35"/>
                <a:gd name="T33" fmla="*/ 11 h 39"/>
                <a:gd name="T34" fmla="*/ 6 w 35"/>
                <a:gd name="T35" fmla="*/ 10 h 39"/>
                <a:gd name="T36" fmla="*/ 0 w 35"/>
                <a:gd name="T37" fmla="*/ 9 h 39"/>
                <a:gd name="T38" fmla="*/ 0 w 35"/>
                <a:gd name="T3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9">
                  <a:moveTo>
                    <a:pt x="0" y="0"/>
                  </a:moveTo>
                  <a:lnTo>
                    <a:pt x="0" y="0"/>
                  </a:lnTo>
                  <a:lnTo>
                    <a:pt x="7" y="0"/>
                  </a:lnTo>
                  <a:lnTo>
                    <a:pt x="13" y="3"/>
                  </a:lnTo>
                  <a:lnTo>
                    <a:pt x="19" y="6"/>
                  </a:lnTo>
                  <a:lnTo>
                    <a:pt x="24" y="11"/>
                  </a:lnTo>
                  <a:lnTo>
                    <a:pt x="28" y="17"/>
                  </a:lnTo>
                  <a:lnTo>
                    <a:pt x="31" y="23"/>
                  </a:lnTo>
                  <a:lnTo>
                    <a:pt x="33" y="30"/>
                  </a:lnTo>
                  <a:lnTo>
                    <a:pt x="34" y="38"/>
                  </a:lnTo>
                  <a:lnTo>
                    <a:pt x="26" y="38"/>
                  </a:lnTo>
                  <a:lnTo>
                    <a:pt x="25" y="32"/>
                  </a:lnTo>
                  <a:lnTo>
                    <a:pt x="24" y="27"/>
                  </a:lnTo>
                  <a:lnTo>
                    <a:pt x="22" y="22"/>
                  </a:lnTo>
                  <a:lnTo>
                    <a:pt x="18" y="17"/>
                  </a:lnTo>
                  <a:lnTo>
                    <a:pt x="14" y="13"/>
                  </a:lnTo>
                  <a:lnTo>
                    <a:pt x="10" y="11"/>
                  </a:lnTo>
                  <a:lnTo>
                    <a:pt x="6" y="10"/>
                  </a:lnTo>
                  <a:lnTo>
                    <a:pt x="0" y="9"/>
                  </a:lnTo>
                  <a:lnTo>
                    <a:pt x="0"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8" name="Freeform 406">
              <a:extLst>
                <a:ext uri="{FF2B5EF4-FFF2-40B4-BE49-F238E27FC236}">
                  <a16:creationId xmlns:a16="http://schemas.microsoft.com/office/drawing/2014/main" id="{7E0E18E5-7C2B-4B36-9927-2543D97D330E}"/>
                </a:ext>
              </a:extLst>
            </p:cNvPr>
            <p:cNvSpPr>
              <a:spLocks/>
            </p:cNvSpPr>
            <p:nvPr/>
          </p:nvSpPr>
          <p:spPr bwMode="auto">
            <a:xfrm>
              <a:off x="3776" y="3084"/>
              <a:ext cx="41" cy="49"/>
            </a:xfrm>
            <a:custGeom>
              <a:avLst/>
              <a:gdLst>
                <a:gd name="T0" fmla="*/ 20 w 41"/>
                <a:gd name="T1" fmla="*/ 0 h 46"/>
                <a:gd name="T2" fmla="*/ 15 w 41"/>
                <a:gd name="T3" fmla="*/ 1 h 46"/>
                <a:gd name="T4" fmla="*/ 12 w 41"/>
                <a:gd name="T5" fmla="*/ 2 h 46"/>
                <a:gd name="T6" fmla="*/ 9 w 41"/>
                <a:gd name="T7" fmla="*/ 4 h 46"/>
                <a:gd name="T8" fmla="*/ 6 w 41"/>
                <a:gd name="T9" fmla="*/ 6 h 46"/>
                <a:gd name="T10" fmla="*/ 4 w 41"/>
                <a:gd name="T11" fmla="*/ 10 h 46"/>
                <a:gd name="T12" fmla="*/ 1 w 41"/>
                <a:gd name="T13" fmla="*/ 13 h 46"/>
                <a:gd name="T14" fmla="*/ 0 w 41"/>
                <a:gd name="T15" fmla="*/ 18 h 46"/>
                <a:gd name="T16" fmla="*/ 0 w 41"/>
                <a:gd name="T17" fmla="*/ 23 h 46"/>
                <a:gd name="T18" fmla="*/ 0 w 41"/>
                <a:gd name="T19" fmla="*/ 28 h 46"/>
                <a:gd name="T20" fmla="*/ 1 w 41"/>
                <a:gd name="T21" fmla="*/ 32 h 46"/>
                <a:gd name="T22" fmla="*/ 4 w 41"/>
                <a:gd name="T23" fmla="*/ 36 h 46"/>
                <a:gd name="T24" fmla="*/ 6 w 41"/>
                <a:gd name="T25" fmla="*/ 39 h 46"/>
                <a:gd name="T26" fmla="*/ 9 w 41"/>
                <a:gd name="T27" fmla="*/ 42 h 46"/>
                <a:gd name="T28" fmla="*/ 12 w 41"/>
                <a:gd name="T29" fmla="*/ 43 h 46"/>
                <a:gd name="T30" fmla="*/ 15 w 41"/>
                <a:gd name="T31" fmla="*/ 45 h 46"/>
                <a:gd name="T32" fmla="*/ 20 w 41"/>
                <a:gd name="T33" fmla="*/ 45 h 46"/>
                <a:gd name="T34" fmla="*/ 24 w 41"/>
                <a:gd name="T35" fmla="*/ 45 h 46"/>
                <a:gd name="T36" fmla="*/ 28 w 41"/>
                <a:gd name="T37" fmla="*/ 43 h 46"/>
                <a:gd name="T38" fmla="*/ 31 w 41"/>
                <a:gd name="T39" fmla="*/ 42 h 46"/>
                <a:gd name="T40" fmla="*/ 34 w 41"/>
                <a:gd name="T41" fmla="*/ 39 h 46"/>
                <a:gd name="T42" fmla="*/ 36 w 41"/>
                <a:gd name="T43" fmla="*/ 36 h 46"/>
                <a:gd name="T44" fmla="*/ 39 w 41"/>
                <a:gd name="T45" fmla="*/ 32 h 46"/>
                <a:gd name="T46" fmla="*/ 39 w 41"/>
                <a:gd name="T47" fmla="*/ 28 h 46"/>
                <a:gd name="T48" fmla="*/ 40 w 41"/>
                <a:gd name="T49" fmla="*/ 23 h 46"/>
                <a:gd name="T50" fmla="*/ 39 w 41"/>
                <a:gd name="T51" fmla="*/ 18 h 46"/>
                <a:gd name="T52" fmla="*/ 39 w 41"/>
                <a:gd name="T53" fmla="*/ 13 h 46"/>
                <a:gd name="T54" fmla="*/ 36 w 41"/>
                <a:gd name="T55" fmla="*/ 10 h 46"/>
                <a:gd name="T56" fmla="*/ 34 w 41"/>
                <a:gd name="T57" fmla="*/ 6 h 46"/>
                <a:gd name="T58" fmla="*/ 31 w 41"/>
                <a:gd name="T59" fmla="*/ 4 h 46"/>
                <a:gd name="T60" fmla="*/ 28 w 41"/>
                <a:gd name="T61" fmla="*/ 2 h 46"/>
                <a:gd name="T62" fmla="*/ 24 w 41"/>
                <a:gd name="T63" fmla="*/ 1 h 46"/>
                <a:gd name="T64" fmla="*/ 20 w 41"/>
                <a:gd name="T6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 h="46">
                  <a:moveTo>
                    <a:pt x="20" y="0"/>
                  </a:moveTo>
                  <a:lnTo>
                    <a:pt x="15" y="1"/>
                  </a:lnTo>
                  <a:lnTo>
                    <a:pt x="12" y="2"/>
                  </a:lnTo>
                  <a:lnTo>
                    <a:pt x="9" y="4"/>
                  </a:lnTo>
                  <a:lnTo>
                    <a:pt x="6" y="6"/>
                  </a:lnTo>
                  <a:lnTo>
                    <a:pt x="4" y="10"/>
                  </a:lnTo>
                  <a:lnTo>
                    <a:pt x="1" y="13"/>
                  </a:lnTo>
                  <a:lnTo>
                    <a:pt x="0" y="18"/>
                  </a:lnTo>
                  <a:lnTo>
                    <a:pt x="0" y="23"/>
                  </a:lnTo>
                  <a:lnTo>
                    <a:pt x="0" y="28"/>
                  </a:lnTo>
                  <a:lnTo>
                    <a:pt x="1" y="32"/>
                  </a:lnTo>
                  <a:lnTo>
                    <a:pt x="4" y="36"/>
                  </a:lnTo>
                  <a:lnTo>
                    <a:pt x="6" y="39"/>
                  </a:lnTo>
                  <a:lnTo>
                    <a:pt x="9" y="42"/>
                  </a:lnTo>
                  <a:lnTo>
                    <a:pt x="12" y="43"/>
                  </a:lnTo>
                  <a:lnTo>
                    <a:pt x="15" y="45"/>
                  </a:lnTo>
                  <a:lnTo>
                    <a:pt x="20" y="45"/>
                  </a:lnTo>
                  <a:lnTo>
                    <a:pt x="24" y="45"/>
                  </a:lnTo>
                  <a:lnTo>
                    <a:pt x="28" y="43"/>
                  </a:lnTo>
                  <a:lnTo>
                    <a:pt x="31" y="42"/>
                  </a:lnTo>
                  <a:lnTo>
                    <a:pt x="34" y="39"/>
                  </a:lnTo>
                  <a:lnTo>
                    <a:pt x="36" y="36"/>
                  </a:lnTo>
                  <a:lnTo>
                    <a:pt x="39" y="32"/>
                  </a:lnTo>
                  <a:lnTo>
                    <a:pt x="39" y="28"/>
                  </a:lnTo>
                  <a:lnTo>
                    <a:pt x="40" y="23"/>
                  </a:lnTo>
                  <a:lnTo>
                    <a:pt x="39" y="18"/>
                  </a:lnTo>
                  <a:lnTo>
                    <a:pt x="39" y="13"/>
                  </a:lnTo>
                  <a:lnTo>
                    <a:pt x="36" y="10"/>
                  </a:lnTo>
                  <a:lnTo>
                    <a:pt x="34" y="6"/>
                  </a:lnTo>
                  <a:lnTo>
                    <a:pt x="31" y="4"/>
                  </a:lnTo>
                  <a:lnTo>
                    <a:pt x="28" y="2"/>
                  </a:lnTo>
                  <a:lnTo>
                    <a:pt x="24" y="1"/>
                  </a:lnTo>
                  <a:lnTo>
                    <a:pt x="20"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 name="Freeform 407">
              <a:extLst>
                <a:ext uri="{FF2B5EF4-FFF2-40B4-BE49-F238E27FC236}">
                  <a16:creationId xmlns:a16="http://schemas.microsoft.com/office/drawing/2014/main" id="{EFF106ED-4872-4C87-ABED-16169E31B282}"/>
                </a:ext>
              </a:extLst>
            </p:cNvPr>
            <p:cNvSpPr>
              <a:spLocks/>
            </p:cNvSpPr>
            <p:nvPr/>
          </p:nvSpPr>
          <p:spPr bwMode="auto">
            <a:xfrm>
              <a:off x="3773" y="3082"/>
              <a:ext cx="22" cy="27"/>
            </a:xfrm>
            <a:custGeom>
              <a:avLst/>
              <a:gdLst>
                <a:gd name="T0" fmla="*/ 0 w 22"/>
                <a:gd name="T1" fmla="*/ 24 h 25"/>
                <a:gd name="T2" fmla="*/ 0 w 22"/>
                <a:gd name="T3" fmla="*/ 24 h 25"/>
                <a:gd name="T4" fmla="*/ 0 w 22"/>
                <a:gd name="T5" fmla="*/ 20 h 25"/>
                <a:gd name="T6" fmla="*/ 1 w 22"/>
                <a:gd name="T7" fmla="*/ 15 h 25"/>
                <a:gd name="T8" fmla="*/ 3 w 22"/>
                <a:gd name="T9" fmla="*/ 11 h 25"/>
                <a:gd name="T10" fmla="*/ 6 w 22"/>
                <a:gd name="T11" fmla="*/ 7 h 25"/>
                <a:gd name="T12" fmla="*/ 9 w 22"/>
                <a:gd name="T13" fmla="*/ 4 h 25"/>
                <a:gd name="T14" fmla="*/ 12 w 22"/>
                <a:gd name="T15" fmla="*/ 2 h 25"/>
                <a:gd name="T16" fmla="*/ 17 w 22"/>
                <a:gd name="T17" fmla="*/ 1 h 25"/>
                <a:gd name="T18" fmla="*/ 21 w 22"/>
                <a:gd name="T19" fmla="*/ 0 h 25"/>
                <a:gd name="T20" fmla="*/ 21 w 22"/>
                <a:gd name="T21" fmla="*/ 6 h 25"/>
                <a:gd name="T22" fmla="*/ 18 w 22"/>
                <a:gd name="T23" fmla="*/ 7 h 25"/>
                <a:gd name="T24" fmla="*/ 15 w 22"/>
                <a:gd name="T25" fmla="*/ 7 h 25"/>
                <a:gd name="T26" fmla="*/ 12 w 22"/>
                <a:gd name="T27" fmla="*/ 9 h 25"/>
                <a:gd name="T28" fmla="*/ 10 w 22"/>
                <a:gd name="T29" fmla="*/ 11 h 25"/>
                <a:gd name="T30" fmla="*/ 8 w 22"/>
                <a:gd name="T31" fmla="*/ 14 h 25"/>
                <a:gd name="T32" fmla="*/ 7 w 22"/>
                <a:gd name="T33" fmla="*/ 17 h 25"/>
                <a:gd name="T34" fmla="*/ 6 w 22"/>
                <a:gd name="T35" fmla="*/ 20 h 25"/>
                <a:gd name="T36" fmla="*/ 5 w 22"/>
                <a:gd name="T37" fmla="*/ 24 h 25"/>
                <a:gd name="T38" fmla="*/ 0 w 22"/>
                <a:gd name="T39"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5">
                  <a:moveTo>
                    <a:pt x="0" y="24"/>
                  </a:moveTo>
                  <a:lnTo>
                    <a:pt x="0" y="24"/>
                  </a:lnTo>
                  <a:lnTo>
                    <a:pt x="0" y="20"/>
                  </a:lnTo>
                  <a:lnTo>
                    <a:pt x="1" y="15"/>
                  </a:lnTo>
                  <a:lnTo>
                    <a:pt x="3" y="11"/>
                  </a:lnTo>
                  <a:lnTo>
                    <a:pt x="6" y="7"/>
                  </a:lnTo>
                  <a:lnTo>
                    <a:pt x="9" y="4"/>
                  </a:lnTo>
                  <a:lnTo>
                    <a:pt x="12" y="2"/>
                  </a:lnTo>
                  <a:lnTo>
                    <a:pt x="17" y="1"/>
                  </a:lnTo>
                  <a:lnTo>
                    <a:pt x="21" y="0"/>
                  </a:lnTo>
                  <a:lnTo>
                    <a:pt x="21" y="6"/>
                  </a:lnTo>
                  <a:lnTo>
                    <a:pt x="18" y="7"/>
                  </a:lnTo>
                  <a:lnTo>
                    <a:pt x="15" y="7"/>
                  </a:lnTo>
                  <a:lnTo>
                    <a:pt x="12" y="9"/>
                  </a:lnTo>
                  <a:lnTo>
                    <a:pt x="10" y="11"/>
                  </a:lnTo>
                  <a:lnTo>
                    <a:pt x="8" y="14"/>
                  </a:lnTo>
                  <a:lnTo>
                    <a:pt x="7" y="17"/>
                  </a:lnTo>
                  <a:lnTo>
                    <a:pt x="6" y="20"/>
                  </a:lnTo>
                  <a:lnTo>
                    <a:pt x="5" y="24"/>
                  </a:lnTo>
                  <a:lnTo>
                    <a:pt x="0" y="24"/>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0" name="Freeform 408">
              <a:extLst>
                <a:ext uri="{FF2B5EF4-FFF2-40B4-BE49-F238E27FC236}">
                  <a16:creationId xmlns:a16="http://schemas.microsoft.com/office/drawing/2014/main" id="{F5F60163-5E43-4672-8294-CBBCAED39409}"/>
                </a:ext>
              </a:extLst>
            </p:cNvPr>
            <p:cNvSpPr>
              <a:spLocks/>
            </p:cNvSpPr>
            <p:nvPr/>
          </p:nvSpPr>
          <p:spPr bwMode="auto">
            <a:xfrm>
              <a:off x="3773" y="3113"/>
              <a:ext cx="22" cy="26"/>
            </a:xfrm>
            <a:custGeom>
              <a:avLst/>
              <a:gdLst>
                <a:gd name="T0" fmla="*/ 21 w 22"/>
                <a:gd name="T1" fmla="*/ 24 h 25"/>
                <a:gd name="T2" fmla="*/ 21 w 22"/>
                <a:gd name="T3" fmla="*/ 24 h 25"/>
                <a:gd name="T4" fmla="*/ 17 w 22"/>
                <a:gd name="T5" fmla="*/ 24 h 25"/>
                <a:gd name="T6" fmla="*/ 12 w 22"/>
                <a:gd name="T7" fmla="*/ 22 h 25"/>
                <a:gd name="T8" fmla="*/ 9 w 22"/>
                <a:gd name="T9" fmla="*/ 20 h 25"/>
                <a:gd name="T10" fmla="*/ 6 w 22"/>
                <a:gd name="T11" fmla="*/ 17 h 25"/>
                <a:gd name="T12" fmla="*/ 3 w 22"/>
                <a:gd name="T13" fmla="*/ 14 h 25"/>
                <a:gd name="T14" fmla="*/ 2 w 22"/>
                <a:gd name="T15" fmla="*/ 10 h 25"/>
                <a:gd name="T16" fmla="*/ 0 w 22"/>
                <a:gd name="T17" fmla="*/ 5 h 25"/>
                <a:gd name="T18" fmla="*/ 0 w 22"/>
                <a:gd name="T19" fmla="*/ 0 h 25"/>
                <a:gd name="T20" fmla="*/ 5 w 22"/>
                <a:gd name="T21" fmla="*/ 0 h 25"/>
                <a:gd name="T22" fmla="*/ 6 w 22"/>
                <a:gd name="T23" fmla="*/ 4 h 25"/>
                <a:gd name="T24" fmla="*/ 7 w 22"/>
                <a:gd name="T25" fmla="*/ 7 h 25"/>
                <a:gd name="T26" fmla="*/ 8 w 22"/>
                <a:gd name="T27" fmla="*/ 10 h 25"/>
                <a:gd name="T28" fmla="*/ 10 w 22"/>
                <a:gd name="T29" fmla="*/ 13 h 25"/>
                <a:gd name="T30" fmla="*/ 12 w 22"/>
                <a:gd name="T31" fmla="*/ 15 h 25"/>
                <a:gd name="T32" fmla="*/ 15 w 22"/>
                <a:gd name="T33" fmla="*/ 17 h 25"/>
                <a:gd name="T34" fmla="*/ 18 w 22"/>
                <a:gd name="T35" fmla="*/ 18 h 25"/>
                <a:gd name="T36" fmla="*/ 21 w 22"/>
                <a:gd name="T37" fmla="*/ 18 h 25"/>
                <a:gd name="T38" fmla="*/ 21 w 22"/>
                <a:gd name="T39"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5">
                  <a:moveTo>
                    <a:pt x="21" y="24"/>
                  </a:moveTo>
                  <a:lnTo>
                    <a:pt x="21" y="24"/>
                  </a:lnTo>
                  <a:lnTo>
                    <a:pt x="17" y="24"/>
                  </a:lnTo>
                  <a:lnTo>
                    <a:pt x="12" y="22"/>
                  </a:lnTo>
                  <a:lnTo>
                    <a:pt x="9" y="20"/>
                  </a:lnTo>
                  <a:lnTo>
                    <a:pt x="6" y="17"/>
                  </a:lnTo>
                  <a:lnTo>
                    <a:pt x="3" y="14"/>
                  </a:lnTo>
                  <a:lnTo>
                    <a:pt x="2" y="10"/>
                  </a:lnTo>
                  <a:lnTo>
                    <a:pt x="0" y="5"/>
                  </a:lnTo>
                  <a:lnTo>
                    <a:pt x="0" y="0"/>
                  </a:lnTo>
                  <a:lnTo>
                    <a:pt x="5" y="0"/>
                  </a:lnTo>
                  <a:lnTo>
                    <a:pt x="6" y="4"/>
                  </a:lnTo>
                  <a:lnTo>
                    <a:pt x="7" y="7"/>
                  </a:lnTo>
                  <a:lnTo>
                    <a:pt x="8" y="10"/>
                  </a:lnTo>
                  <a:lnTo>
                    <a:pt x="10" y="13"/>
                  </a:lnTo>
                  <a:lnTo>
                    <a:pt x="12" y="15"/>
                  </a:lnTo>
                  <a:lnTo>
                    <a:pt x="15" y="17"/>
                  </a:lnTo>
                  <a:lnTo>
                    <a:pt x="18" y="18"/>
                  </a:lnTo>
                  <a:lnTo>
                    <a:pt x="21" y="18"/>
                  </a:lnTo>
                  <a:lnTo>
                    <a:pt x="21" y="24"/>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1" name="Freeform 409">
              <a:extLst>
                <a:ext uri="{FF2B5EF4-FFF2-40B4-BE49-F238E27FC236}">
                  <a16:creationId xmlns:a16="http://schemas.microsoft.com/office/drawing/2014/main" id="{F46B34EE-A7AC-443C-B68E-2D820E9452CE}"/>
                </a:ext>
              </a:extLst>
            </p:cNvPr>
            <p:cNvSpPr>
              <a:spLocks/>
            </p:cNvSpPr>
            <p:nvPr/>
          </p:nvSpPr>
          <p:spPr bwMode="auto">
            <a:xfrm>
              <a:off x="3797" y="3113"/>
              <a:ext cx="22" cy="26"/>
            </a:xfrm>
            <a:custGeom>
              <a:avLst/>
              <a:gdLst>
                <a:gd name="T0" fmla="*/ 21 w 22"/>
                <a:gd name="T1" fmla="*/ 0 h 25"/>
                <a:gd name="T2" fmla="*/ 21 w 22"/>
                <a:gd name="T3" fmla="*/ 0 h 25"/>
                <a:gd name="T4" fmla="*/ 20 w 22"/>
                <a:gd name="T5" fmla="*/ 5 h 25"/>
                <a:gd name="T6" fmla="*/ 19 w 22"/>
                <a:gd name="T7" fmla="*/ 10 h 25"/>
                <a:gd name="T8" fmla="*/ 18 w 22"/>
                <a:gd name="T9" fmla="*/ 14 h 25"/>
                <a:gd name="T10" fmla="*/ 15 w 22"/>
                <a:gd name="T11" fmla="*/ 17 h 25"/>
                <a:gd name="T12" fmla="*/ 12 w 22"/>
                <a:gd name="T13" fmla="*/ 20 h 25"/>
                <a:gd name="T14" fmla="*/ 8 w 22"/>
                <a:gd name="T15" fmla="*/ 23 h 25"/>
                <a:gd name="T16" fmla="*/ 4 w 22"/>
                <a:gd name="T17" fmla="*/ 24 h 25"/>
                <a:gd name="T18" fmla="*/ 0 w 22"/>
                <a:gd name="T19" fmla="*/ 24 h 25"/>
                <a:gd name="T20" fmla="*/ 0 w 22"/>
                <a:gd name="T21" fmla="*/ 18 h 25"/>
                <a:gd name="T22" fmla="*/ 3 w 22"/>
                <a:gd name="T23" fmla="*/ 18 h 25"/>
                <a:gd name="T24" fmla="*/ 6 w 22"/>
                <a:gd name="T25" fmla="*/ 17 h 25"/>
                <a:gd name="T26" fmla="*/ 9 w 22"/>
                <a:gd name="T27" fmla="*/ 15 h 25"/>
                <a:gd name="T28" fmla="*/ 11 w 22"/>
                <a:gd name="T29" fmla="*/ 13 h 25"/>
                <a:gd name="T30" fmla="*/ 13 w 22"/>
                <a:gd name="T31" fmla="*/ 10 h 25"/>
                <a:gd name="T32" fmla="*/ 15 w 22"/>
                <a:gd name="T33" fmla="*/ 7 h 25"/>
                <a:gd name="T34" fmla="*/ 15 w 22"/>
                <a:gd name="T35" fmla="*/ 4 h 25"/>
                <a:gd name="T36" fmla="*/ 16 w 22"/>
                <a:gd name="T37" fmla="*/ 0 h 25"/>
                <a:gd name="T38" fmla="*/ 21 w 22"/>
                <a:gd name="T3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5">
                  <a:moveTo>
                    <a:pt x="21" y="0"/>
                  </a:moveTo>
                  <a:lnTo>
                    <a:pt x="21" y="0"/>
                  </a:lnTo>
                  <a:lnTo>
                    <a:pt x="20" y="5"/>
                  </a:lnTo>
                  <a:lnTo>
                    <a:pt x="19" y="10"/>
                  </a:lnTo>
                  <a:lnTo>
                    <a:pt x="18" y="14"/>
                  </a:lnTo>
                  <a:lnTo>
                    <a:pt x="15" y="17"/>
                  </a:lnTo>
                  <a:lnTo>
                    <a:pt x="12" y="20"/>
                  </a:lnTo>
                  <a:lnTo>
                    <a:pt x="8" y="23"/>
                  </a:lnTo>
                  <a:lnTo>
                    <a:pt x="4" y="24"/>
                  </a:lnTo>
                  <a:lnTo>
                    <a:pt x="0" y="24"/>
                  </a:lnTo>
                  <a:lnTo>
                    <a:pt x="0" y="18"/>
                  </a:lnTo>
                  <a:lnTo>
                    <a:pt x="3" y="18"/>
                  </a:lnTo>
                  <a:lnTo>
                    <a:pt x="6" y="17"/>
                  </a:lnTo>
                  <a:lnTo>
                    <a:pt x="9" y="15"/>
                  </a:lnTo>
                  <a:lnTo>
                    <a:pt x="11" y="13"/>
                  </a:lnTo>
                  <a:lnTo>
                    <a:pt x="13" y="10"/>
                  </a:lnTo>
                  <a:lnTo>
                    <a:pt x="15" y="7"/>
                  </a:lnTo>
                  <a:lnTo>
                    <a:pt x="15" y="4"/>
                  </a:lnTo>
                  <a:lnTo>
                    <a:pt x="16" y="0"/>
                  </a:lnTo>
                  <a:lnTo>
                    <a:pt x="21"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2" name="Freeform 410">
              <a:extLst>
                <a:ext uri="{FF2B5EF4-FFF2-40B4-BE49-F238E27FC236}">
                  <a16:creationId xmlns:a16="http://schemas.microsoft.com/office/drawing/2014/main" id="{68F6909B-B4B5-48AF-BCD7-5A710B4F0B59}"/>
                </a:ext>
              </a:extLst>
            </p:cNvPr>
            <p:cNvSpPr>
              <a:spLocks/>
            </p:cNvSpPr>
            <p:nvPr/>
          </p:nvSpPr>
          <p:spPr bwMode="auto">
            <a:xfrm>
              <a:off x="3797" y="3082"/>
              <a:ext cx="22" cy="27"/>
            </a:xfrm>
            <a:custGeom>
              <a:avLst/>
              <a:gdLst>
                <a:gd name="T0" fmla="*/ 0 w 22"/>
                <a:gd name="T1" fmla="*/ 0 h 25"/>
                <a:gd name="T2" fmla="*/ 0 w 22"/>
                <a:gd name="T3" fmla="*/ 0 h 25"/>
                <a:gd name="T4" fmla="*/ 4 w 22"/>
                <a:gd name="T5" fmla="*/ 1 h 25"/>
                <a:gd name="T6" fmla="*/ 8 w 22"/>
                <a:gd name="T7" fmla="*/ 1 h 25"/>
                <a:gd name="T8" fmla="*/ 12 w 22"/>
                <a:gd name="T9" fmla="*/ 4 h 25"/>
                <a:gd name="T10" fmla="*/ 15 w 22"/>
                <a:gd name="T11" fmla="*/ 7 h 25"/>
                <a:gd name="T12" fmla="*/ 18 w 22"/>
                <a:gd name="T13" fmla="*/ 11 h 25"/>
                <a:gd name="T14" fmla="*/ 20 w 22"/>
                <a:gd name="T15" fmla="*/ 15 h 25"/>
                <a:gd name="T16" fmla="*/ 20 w 22"/>
                <a:gd name="T17" fmla="*/ 20 h 25"/>
                <a:gd name="T18" fmla="*/ 21 w 22"/>
                <a:gd name="T19" fmla="*/ 24 h 25"/>
                <a:gd name="T20" fmla="*/ 16 w 22"/>
                <a:gd name="T21" fmla="*/ 24 h 25"/>
                <a:gd name="T22" fmla="*/ 15 w 22"/>
                <a:gd name="T23" fmla="*/ 20 h 25"/>
                <a:gd name="T24" fmla="*/ 15 w 22"/>
                <a:gd name="T25" fmla="*/ 17 h 25"/>
                <a:gd name="T26" fmla="*/ 13 w 22"/>
                <a:gd name="T27" fmla="*/ 14 h 25"/>
                <a:gd name="T28" fmla="*/ 11 w 22"/>
                <a:gd name="T29" fmla="*/ 11 h 25"/>
                <a:gd name="T30" fmla="*/ 9 w 22"/>
                <a:gd name="T31" fmla="*/ 9 h 25"/>
                <a:gd name="T32" fmla="*/ 6 w 22"/>
                <a:gd name="T33" fmla="*/ 8 h 25"/>
                <a:gd name="T34" fmla="*/ 3 w 22"/>
                <a:gd name="T35" fmla="*/ 7 h 25"/>
                <a:gd name="T36" fmla="*/ 0 w 22"/>
                <a:gd name="T37" fmla="*/ 6 h 25"/>
                <a:gd name="T38" fmla="*/ 0 w 22"/>
                <a:gd name="T3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5">
                  <a:moveTo>
                    <a:pt x="0" y="0"/>
                  </a:moveTo>
                  <a:lnTo>
                    <a:pt x="0" y="0"/>
                  </a:lnTo>
                  <a:lnTo>
                    <a:pt x="4" y="1"/>
                  </a:lnTo>
                  <a:lnTo>
                    <a:pt x="8" y="1"/>
                  </a:lnTo>
                  <a:lnTo>
                    <a:pt x="12" y="4"/>
                  </a:lnTo>
                  <a:lnTo>
                    <a:pt x="15" y="7"/>
                  </a:lnTo>
                  <a:lnTo>
                    <a:pt x="18" y="11"/>
                  </a:lnTo>
                  <a:lnTo>
                    <a:pt x="20" y="15"/>
                  </a:lnTo>
                  <a:lnTo>
                    <a:pt x="20" y="20"/>
                  </a:lnTo>
                  <a:lnTo>
                    <a:pt x="21" y="24"/>
                  </a:lnTo>
                  <a:lnTo>
                    <a:pt x="16" y="24"/>
                  </a:lnTo>
                  <a:lnTo>
                    <a:pt x="15" y="20"/>
                  </a:lnTo>
                  <a:lnTo>
                    <a:pt x="15" y="17"/>
                  </a:lnTo>
                  <a:lnTo>
                    <a:pt x="13" y="14"/>
                  </a:lnTo>
                  <a:lnTo>
                    <a:pt x="11" y="11"/>
                  </a:lnTo>
                  <a:lnTo>
                    <a:pt x="9" y="9"/>
                  </a:lnTo>
                  <a:lnTo>
                    <a:pt x="6" y="8"/>
                  </a:lnTo>
                  <a:lnTo>
                    <a:pt x="3" y="7"/>
                  </a:lnTo>
                  <a:lnTo>
                    <a:pt x="0" y="6"/>
                  </a:lnTo>
                  <a:lnTo>
                    <a:pt x="0"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3" name="Freeform 411">
              <a:extLst>
                <a:ext uri="{FF2B5EF4-FFF2-40B4-BE49-F238E27FC236}">
                  <a16:creationId xmlns:a16="http://schemas.microsoft.com/office/drawing/2014/main" id="{E2CAD88B-7553-4BBB-BA80-972E700A37E4}"/>
                </a:ext>
              </a:extLst>
            </p:cNvPr>
            <p:cNvSpPr>
              <a:spLocks/>
            </p:cNvSpPr>
            <p:nvPr/>
          </p:nvSpPr>
          <p:spPr bwMode="auto">
            <a:xfrm>
              <a:off x="1728" y="2853"/>
              <a:ext cx="447" cy="533"/>
            </a:xfrm>
            <a:custGeom>
              <a:avLst/>
              <a:gdLst>
                <a:gd name="T0" fmla="*/ 200 w 447"/>
                <a:gd name="T1" fmla="*/ 1 h 500"/>
                <a:gd name="T2" fmla="*/ 157 w 447"/>
                <a:gd name="T3" fmla="*/ 11 h 500"/>
                <a:gd name="T4" fmla="*/ 117 w 447"/>
                <a:gd name="T5" fmla="*/ 30 h 500"/>
                <a:gd name="T6" fmla="*/ 81 w 447"/>
                <a:gd name="T7" fmla="*/ 57 h 500"/>
                <a:gd name="T8" fmla="*/ 51 w 447"/>
                <a:gd name="T9" fmla="*/ 90 h 500"/>
                <a:gd name="T10" fmla="*/ 27 w 447"/>
                <a:gd name="T11" fmla="*/ 130 h 500"/>
                <a:gd name="T12" fmla="*/ 10 w 447"/>
                <a:gd name="T13" fmla="*/ 176 h 500"/>
                <a:gd name="T14" fmla="*/ 2 w 447"/>
                <a:gd name="T15" fmla="*/ 224 h 500"/>
                <a:gd name="T16" fmla="*/ 2 w 447"/>
                <a:gd name="T17" fmla="*/ 275 h 500"/>
                <a:gd name="T18" fmla="*/ 10 w 447"/>
                <a:gd name="T19" fmla="*/ 323 h 500"/>
                <a:gd name="T20" fmla="*/ 27 w 447"/>
                <a:gd name="T21" fmla="*/ 369 h 500"/>
                <a:gd name="T22" fmla="*/ 51 w 447"/>
                <a:gd name="T23" fmla="*/ 408 h 500"/>
                <a:gd name="T24" fmla="*/ 81 w 447"/>
                <a:gd name="T25" fmla="*/ 442 h 500"/>
                <a:gd name="T26" fmla="*/ 117 w 447"/>
                <a:gd name="T27" fmla="*/ 469 h 500"/>
                <a:gd name="T28" fmla="*/ 157 w 447"/>
                <a:gd name="T29" fmla="*/ 488 h 500"/>
                <a:gd name="T30" fmla="*/ 200 w 447"/>
                <a:gd name="T31" fmla="*/ 498 h 500"/>
                <a:gd name="T32" fmla="*/ 246 w 447"/>
                <a:gd name="T33" fmla="*/ 498 h 500"/>
                <a:gd name="T34" fmla="*/ 289 w 447"/>
                <a:gd name="T35" fmla="*/ 488 h 500"/>
                <a:gd name="T36" fmla="*/ 329 w 447"/>
                <a:gd name="T37" fmla="*/ 469 h 500"/>
                <a:gd name="T38" fmla="*/ 365 w 447"/>
                <a:gd name="T39" fmla="*/ 442 h 500"/>
                <a:gd name="T40" fmla="*/ 395 w 447"/>
                <a:gd name="T41" fmla="*/ 408 h 500"/>
                <a:gd name="T42" fmla="*/ 419 w 447"/>
                <a:gd name="T43" fmla="*/ 369 h 500"/>
                <a:gd name="T44" fmla="*/ 436 w 447"/>
                <a:gd name="T45" fmla="*/ 323 h 500"/>
                <a:gd name="T46" fmla="*/ 444 w 447"/>
                <a:gd name="T47" fmla="*/ 275 h 500"/>
                <a:gd name="T48" fmla="*/ 444 w 447"/>
                <a:gd name="T49" fmla="*/ 224 h 500"/>
                <a:gd name="T50" fmla="*/ 436 w 447"/>
                <a:gd name="T51" fmla="*/ 176 h 500"/>
                <a:gd name="T52" fmla="*/ 419 w 447"/>
                <a:gd name="T53" fmla="*/ 130 h 500"/>
                <a:gd name="T54" fmla="*/ 395 w 447"/>
                <a:gd name="T55" fmla="*/ 90 h 500"/>
                <a:gd name="T56" fmla="*/ 365 w 447"/>
                <a:gd name="T57" fmla="*/ 57 h 500"/>
                <a:gd name="T58" fmla="*/ 329 w 447"/>
                <a:gd name="T59" fmla="*/ 30 h 500"/>
                <a:gd name="T60" fmla="*/ 289 w 447"/>
                <a:gd name="T61" fmla="*/ 11 h 500"/>
                <a:gd name="T62" fmla="*/ 246 w 447"/>
                <a:gd name="T63" fmla="*/ 1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7" h="500">
                  <a:moveTo>
                    <a:pt x="223" y="0"/>
                  </a:moveTo>
                  <a:lnTo>
                    <a:pt x="200" y="1"/>
                  </a:lnTo>
                  <a:lnTo>
                    <a:pt x="178" y="4"/>
                  </a:lnTo>
                  <a:lnTo>
                    <a:pt x="157" y="11"/>
                  </a:lnTo>
                  <a:lnTo>
                    <a:pt x="136" y="20"/>
                  </a:lnTo>
                  <a:lnTo>
                    <a:pt x="117" y="30"/>
                  </a:lnTo>
                  <a:lnTo>
                    <a:pt x="98" y="43"/>
                  </a:lnTo>
                  <a:lnTo>
                    <a:pt x="81" y="57"/>
                  </a:lnTo>
                  <a:lnTo>
                    <a:pt x="65" y="73"/>
                  </a:lnTo>
                  <a:lnTo>
                    <a:pt x="51" y="90"/>
                  </a:lnTo>
                  <a:lnTo>
                    <a:pt x="38" y="110"/>
                  </a:lnTo>
                  <a:lnTo>
                    <a:pt x="27" y="130"/>
                  </a:lnTo>
                  <a:lnTo>
                    <a:pt x="18" y="152"/>
                  </a:lnTo>
                  <a:lnTo>
                    <a:pt x="10" y="176"/>
                  </a:lnTo>
                  <a:lnTo>
                    <a:pt x="5" y="199"/>
                  </a:lnTo>
                  <a:lnTo>
                    <a:pt x="2" y="224"/>
                  </a:lnTo>
                  <a:lnTo>
                    <a:pt x="0" y="250"/>
                  </a:lnTo>
                  <a:lnTo>
                    <a:pt x="2" y="275"/>
                  </a:lnTo>
                  <a:lnTo>
                    <a:pt x="5" y="300"/>
                  </a:lnTo>
                  <a:lnTo>
                    <a:pt x="10" y="323"/>
                  </a:lnTo>
                  <a:lnTo>
                    <a:pt x="18" y="346"/>
                  </a:lnTo>
                  <a:lnTo>
                    <a:pt x="27" y="369"/>
                  </a:lnTo>
                  <a:lnTo>
                    <a:pt x="38" y="389"/>
                  </a:lnTo>
                  <a:lnTo>
                    <a:pt x="51" y="408"/>
                  </a:lnTo>
                  <a:lnTo>
                    <a:pt x="65" y="426"/>
                  </a:lnTo>
                  <a:lnTo>
                    <a:pt x="81" y="442"/>
                  </a:lnTo>
                  <a:lnTo>
                    <a:pt x="98" y="456"/>
                  </a:lnTo>
                  <a:lnTo>
                    <a:pt x="117" y="469"/>
                  </a:lnTo>
                  <a:lnTo>
                    <a:pt x="136" y="479"/>
                  </a:lnTo>
                  <a:lnTo>
                    <a:pt x="157" y="488"/>
                  </a:lnTo>
                  <a:lnTo>
                    <a:pt x="178" y="495"/>
                  </a:lnTo>
                  <a:lnTo>
                    <a:pt x="200" y="498"/>
                  </a:lnTo>
                  <a:lnTo>
                    <a:pt x="223" y="499"/>
                  </a:lnTo>
                  <a:lnTo>
                    <a:pt x="246" y="498"/>
                  </a:lnTo>
                  <a:lnTo>
                    <a:pt x="268" y="495"/>
                  </a:lnTo>
                  <a:lnTo>
                    <a:pt x="289" y="488"/>
                  </a:lnTo>
                  <a:lnTo>
                    <a:pt x="310" y="479"/>
                  </a:lnTo>
                  <a:lnTo>
                    <a:pt x="329" y="469"/>
                  </a:lnTo>
                  <a:lnTo>
                    <a:pt x="347" y="456"/>
                  </a:lnTo>
                  <a:lnTo>
                    <a:pt x="365" y="442"/>
                  </a:lnTo>
                  <a:lnTo>
                    <a:pt x="381" y="426"/>
                  </a:lnTo>
                  <a:lnTo>
                    <a:pt x="395" y="408"/>
                  </a:lnTo>
                  <a:lnTo>
                    <a:pt x="408" y="389"/>
                  </a:lnTo>
                  <a:lnTo>
                    <a:pt x="419" y="369"/>
                  </a:lnTo>
                  <a:lnTo>
                    <a:pt x="428" y="346"/>
                  </a:lnTo>
                  <a:lnTo>
                    <a:pt x="436" y="323"/>
                  </a:lnTo>
                  <a:lnTo>
                    <a:pt x="441" y="300"/>
                  </a:lnTo>
                  <a:lnTo>
                    <a:pt x="444" y="275"/>
                  </a:lnTo>
                  <a:lnTo>
                    <a:pt x="446" y="250"/>
                  </a:lnTo>
                  <a:lnTo>
                    <a:pt x="444" y="224"/>
                  </a:lnTo>
                  <a:lnTo>
                    <a:pt x="441" y="199"/>
                  </a:lnTo>
                  <a:lnTo>
                    <a:pt x="436" y="176"/>
                  </a:lnTo>
                  <a:lnTo>
                    <a:pt x="428" y="152"/>
                  </a:lnTo>
                  <a:lnTo>
                    <a:pt x="419" y="130"/>
                  </a:lnTo>
                  <a:lnTo>
                    <a:pt x="408" y="110"/>
                  </a:lnTo>
                  <a:lnTo>
                    <a:pt x="395" y="90"/>
                  </a:lnTo>
                  <a:lnTo>
                    <a:pt x="381" y="73"/>
                  </a:lnTo>
                  <a:lnTo>
                    <a:pt x="365" y="57"/>
                  </a:lnTo>
                  <a:lnTo>
                    <a:pt x="347" y="43"/>
                  </a:lnTo>
                  <a:lnTo>
                    <a:pt x="329" y="30"/>
                  </a:lnTo>
                  <a:lnTo>
                    <a:pt x="310" y="20"/>
                  </a:lnTo>
                  <a:lnTo>
                    <a:pt x="289" y="11"/>
                  </a:lnTo>
                  <a:lnTo>
                    <a:pt x="268" y="4"/>
                  </a:lnTo>
                  <a:lnTo>
                    <a:pt x="246" y="1"/>
                  </a:lnTo>
                  <a:lnTo>
                    <a:pt x="223"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4" name="Freeform 412">
              <a:extLst>
                <a:ext uri="{FF2B5EF4-FFF2-40B4-BE49-F238E27FC236}">
                  <a16:creationId xmlns:a16="http://schemas.microsoft.com/office/drawing/2014/main" id="{457B4EFA-E5D1-4029-A693-B6120745CAB9}"/>
                </a:ext>
              </a:extLst>
            </p:cNvPr>
            <p:cNvSpPr>
              <a:spLocks/>
            </p:cNvSpPr>
            <p:nvPr/>
          </p:nvSpPr>
          <p:spPr bwMode="auto">
            <a:xfrm>
              <a:off x="1725" y="2849"/>
              <a:ext cx="224" cy="269"/>
            </a:xfrm>
            <a:custGeom>
              <a:avLst/>
              <a:gdLst>
                <a:gd name="T0" fmla="*/ 0 w 224"/>
                <a:gd name="T1" fmla="*/ 252 h 253"/>
                <a:gd name="T2" fmla="*/ 0 w 224"/>
                <a:gd name="T3" fmla="*/ 252 h 253"/>
                <a:gd name="T4" fmla="*/ 2 w 224"/>
                <a:gd name="T5" fmla="*/ 226 h 253"/>
                <a:gd name="T6" fmla="*/ 5 w 224"/>
                <a:gd name="T7" fmla="*/ 202 h 253"/>
                <a:gd name="T8" fmla="*/ 11 w 224"/>
                <a:gd name="T9" fmla="*/ 177 h 253"/>
                <a:gd name="T10" fmla="*/ 18 w 224"/>
                <a:gd name="T11" fmla="*/ 154 h 253"/>
                <a:gd name="T12" fmla="*/ 27 w 224"/>
                <a:gd name="T13" fmla="*/ 132 h 253"/>
                <a:gd name="T14" fmla="*/ 39 w 224"/>
                <a:gd name="T15" fmla="*/ 111 h 253"/>
                <a:gd name="T16" fmla="*/ 51 w 224"/>
                <a:gd name="T17" fmla="*/ 92 h 253"/>
                <a:gd name="T18" fmla="*/ 66 w 224"/>
                <a:gd name="T19" fmla="*/ 73 h 253"/>
                <a:gd name="T20" fmla="*/ 82 w 224"/>
                <a:gd name="T21" fmla="*/ 58 h 253"/>
                <a:gd name="T22" fmla="*/ 99 w 224"/>
                <a:gd name="T23" fmla="*/ 44 h 253"/>
                <a:gd name="T24" fmla="*/ 117 w 224"/>
                <a:gd name="T25" fmla="*/ 31 h 253"/>
                <a:gd name="T26" fmla="*/ 137 w 224"/>
                <a:gd name="T27" fmla="*/ 21 h 253"/>
                <a:gd name="T28" fmla="*/ 157 w 224"/>
                <a:gd name="T29" fmla="*/ 12 h 253"/>
                <a:gd name="T30" fmla="*/ 178 w 224"/>
                <a:gd name="T31" fmla="*/ 5 h 253"/>
                <a:gd name="T32" fmla="*/ 200 w 224"/>
                <a:gd name="T33" fmla="*/ 2 h 253"/>
                <a:gd name="T34" fmla="*/ 223 w 224"/>
                <a:gd name="T35" fmla="*/ 0 h 253"/>
                <a:gd name="T36" fmla="*/ 223 w 224"/>
                <a:gd name="T37" fmla="*/ 6 h 253"/>
                <a:gd name="T38" fmla="*/ 201 w 224"/>
                <a:gd name="T39" fmla="*/ 7 h 253"/>
                <a:gd name="T40" fmla="*/ 179 w 224"/>
                <a:gd name="T41" fmla="*/ 10 h 253"/>
                <a:gd name="T42" fmla="*/ 159 w 224"/>
                <a:gd name="T43" fmla="*/ 17 h 253"/>
                <a:gd name="T44" fmla="*/ 138 w 224"/>
                <a:gd name="T45" fmla="*/ 25 h 253"/>
                <a:gd name="T46" fmla="*/ 119 w 224"/>
                <a:gd name="T47" fmla="*/ 36 h 253"/>
                <a:gd name="T48" fmla="*/ 101 w 224"/>
                <a:gd name="T49" fmla="*/ 49 h 253"/>
                <a:gd name="T50" fmla="*/ 85 w 224"/>
                <a:gd name="T51" fmla="*/ 62 h 253"/>
                <a:gd name="T52" fmla="*/ 69 w 224"/>
                <a:gd name="T53" fmla="*/ 78 h 253"/>
                <a:gd name="T54" fmla="*/ 55 w 224"/>
                <a:gd name="T55" fmla="*/ 95 h 253"/>
                <a:gd name="T56" fmla="*/ 43 w 224"/>
                <a:gd name="T57" fmla="*/ 114 h 253"/>
                <a:gd name="T58" fmla="*/ 32 w 224"/>
                <a:gd name="T59" fmla="*/ 135 h 253"/>
                <a:gd name="T60" fmla="*/ 23 w 224"/>
                <a:gd name="T61" fmla="*/ 156 h 253"/>
                <a:gd name="T62" fmla="*/ 15 w 224"/>
                <a:gd name="T63" fmla="*/ 179 h 253"/>
                <a:gd name="T64" fmla="*/ 10 w 224"/>
                <a:gd name="T65" fmla="*/ 202 h 253"/>
                <a:gd name="T66" fmla="*/ 7 w 224"/>
                <a:gd name="T67" fmla="*/ 227 h 253"/>
                <a:gd name="T68" fmla="*/ 5 w 224"/>
                <a:gd name="T69" fmla="*/ 252 h 253"/>
                <a:gd name="T70" fmla="*/ 0 w 224"/>
                <a:gd name="T71" fmla="*/ 2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4" h="253">
                  <a:moveTo>
                    <a:pt x="0" y="252"/>
                  </a:moveTo>
                  <a:lnTo>
                    <a:pt x="0" y="252"/>
                  </a:lnTo>
                  <a:lnTo>
                    <a:pt x="2" y="226"/>
                  </a:lnTo>
                  <a:lnTo>
                    <a:pt x="5" y="202"/>
                  </a:lnTo>
                  <a:lnTo>
                    <a:pt x="11" y="177"/>
                  </a:lnTo>
                  <a:lnTo>
                    <a:pt x="18" y="154"/>
                  </a:lnTo>
                  <a:lnTo>
                    <a:pt x="27" y="132"/>
                  </a:lnTo>
                  <a:lnTo>
                    <a:pt x="39" y="111"/>
                  </a:lnTo>
                  <a:lnTo>
                    <a:pt x="51" y="92"/>
                  </a:lnTo>
                  <a:lnTo>
                    <a:pt x="66" y="73"/>
                  </a:lnTo>
                  <a:lnTo>
                    <a:pt x="82" y="58"/>
                  </a:lnTo>
                  <a:lnTo>
                    <a:pt x="99" y="44"/>
                  </a:lnTo>
                  <a:lnTo>
                    <a:pt x="117" y="31"/>
                  </a:lnTo>
                  <a:lnTo>
                    <a:pt x="137" y="21"/>
                  </a:lnTo>
                  <a:lnTo>
                    <a:pt x="157" y="12"/>
                  </a:lnTo>
                  <a:lnTo>
                    <a:pt x="178" y="5"/>
                  </a:lnTo>
                  <a:lnTo>
                    <a:pt x="200" y="2"/>
                  </a:lnTo>
                  <a:lnTo>
                    <a:pt x="223" y="0"/>
                  </a:lnTo>
                  <a:lnTo>
                    <a:pt x="223" y="6"/>
                  </a:lnTo>
                  <a:lnTo>
                    <a:pt x="201" y="7"/>
                  </a:lnTo>
                  <a:lnTo>
                    <a:pt x="179" y="10"/>
                  </a:lnTo>
                  <a:lnTo>
                    <a:pt x="159" y="17"/>
                  </a:lnTo>
                  <a:lnTo>
                    <a:pt x="138" y="25"/>
                  </a:lnTo>
                  <a:lnTo>
                    <a:pt x="119" y="36"/>
                  </a:lnTo>
                  <a:lnTo>
                    <a:pt x="101" y="49"/>
                  </a:lnTo>
                  <a:lnTo>
                    <a:pt x="85" y="62"/>
                  </a:lnTo>
                  <a:lnTo>
                    <a:pt x="69" y="78"/>
                  </a:lnTo>
                  <a:lnTo>
                    <a:pt x="55" y="95"/>
                  </a:lnTo>
                  <a:lnTo>
                    <a:pt x="43" y="114"/>
                  </a:lnTo>
                  <a:lnTo>
                    <a:pt x="32" y="135"/>
                  </a:lnTo>
                  <a:lnTo>
                    <a:pt x="23" y="156"/>
                  </a:lnTo>
                  <a:lnTo>
                    <a:pt x="15" y="179"/>
                  </a:lnTo>
                  <a:lnTo>
                    <a:pt x="10" y="202"/>
                  </a:lnTo>
                  <a:lnTo>
                    <a:pt x="7" y="227"/>
                  </a:lnTo>
                  <a:lnTo>
                    <a:pt x="5" y="252"/>
                  </a:lnTo>
                  <a:lnTo>
                    <a:pt x="0" y="252"/>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5" name="Freeform 413">
              <a:extLst>
                <a:ext uri="{FF2B5EF4-FFF2-40B4-BE49-F238E27FC236}">
                  <a16:creationId xmlns:a16="http://schemas.microsoft.com/office/drawing/2014/main" id="{15BE5002-B33F-4FF1-B151-5AB01E59356E}"/>
                </a:ext>
              </a:extLst>
            </p:cNvPr>
            <p:cNvSpPr>
              <a:spLocks/>
            </p:cNvSpPr>
            <p:nvPr/>
          </p:nvSpPr>
          <p:spPr bwMode="auto">
            <a:xfrm>
              <a:off x="1725" y="3123"/>
              <a:ext cx="224" cy="267"/>
            </a:xfrm>
            <a:custGeom>
              <a:avLst/>
              <a:gdLst>
                <a:gd name="T0" fmla="*/ 223 w 224"/>
                <a:gd name="T1" fmla="*/ 250 h 251"/>
                <a:gd name="T2" fmla="*/ 223 w 224"/>
                <a:gd name="T3" fmla="*/ 250 h 251"/>
                <a:gd name="T4" fmla="*/ 200 w 224"/>
                <a:gd name="T5" fmla="*/ 248 h 251"/>
                <a:gd name="T6" fmla="*/ 178 w 224"/>
                <a:gd name="T7" fmla="*/ 244 h 251"/>
                <a:gd name="T8" fmla="*/ 157 w 224"/>
                <a:gd name="T9" fmla="*/ 238 h 251"/>
                <a:gd name="T10" fmla="*/ 137 w 224"/>
                <a:gd name="T11" fmla="*/ 230 h 251"/>
                <a:gd name="T12" fmla="*/ 117 w 224"/>
                <a:gd name="T13" fmla="*/ 219 h 251"/>
                <a:gd name="T14" fmla="*/ 99 w 224"/>
                <a:gd name="T15" fmla="*/ 207 h 251"/>
                <a:gd name="T16" fmla="*/ 82 w 224"/>
                <a:gd name="T17" fmla="*/ 192 h 251"/>
                <a:gd name="T18" fmla="*/ 66 w 224"/>
                <a:gd name="T19" fmla="*/ 176 h 251"/>
                <a:gd name="T20" fmla="*/ 51 w 224"/>
                <a:gd name="T21" fmla="*/ 158 h 251"/>
                <a:gd name="T22" fmla="*/ 39 w 224"/>
                <a:gd name="T23" fmla="*/ 140 h 251"/>
                <a:gd name="T24" fmla="*/ 27 w 224"/>
                <a:gd name="T25" fmla="*/ 119 h 251"/>
                <a:gd name="T26" fmla="*/ 18 w 224"/>
                <a:gd name="T27" fmla="*/ 97 h 251"/>
                <a:gd name="T28" fmla="*/ 11 w 224"/>
                <a:gd name="T29" fmla="*/ 74 h 251"/>
                <a:gd name="T30" fmla="*/ 5 w 224"/>
                <a:gd name="T31" fmla="*/ 50 h 251"/>
                <a:gd name="T32" fmla="*/ 2 w 224"/>
                <a:gd name="T33" fmla="*/ 25 h 251"/>
                <a:gd name="T34" fmla="*/ 0 w 224"/>
                <a:gd name="T35" fmla="*/ 0 h 251"/>
                <a:gd name="T36" fmla="*/ 5 w 224"/>
                <a:gd name="T37" fmla="*/ 0 h 251"/>
                <a:gd name="T38" fmla="*/ 7 w 224"/>
                <a:gd name="T39" fmla="*/ 25 h 251"/>
                <a:gd name="T40" fmla="*/ 10 w 224"/>
                <a:gd name="T41" fmla="*/ 49 h 251"/>
                <a:gd name="T42" fmla="*/ 15 w 224"/>
                <a:gd name="T43" fmla="*/ 72 h 251"/>
                <a:gd name="T44" fmla="*/ 23 w 224"/>
                <a:gd name="T45" fmla="*/ 95 h 251"/>
                <a:gd name="T46" fmla="*/ 32 w 224"/>
                <a:gd name="T47" fmla="*/ 116 h 251"/>
                <a:gd name="T48" fmla="*/ 43 w 224"/>
                <a:gd name="T49" fmla="*/ 136 h 251"/>
                <a:gd name="T50" fmla="*/ 55 w 224"/>
                <a:gd name="T51" fmla="*/ 156 h 251"/>
                <a:gd name="T52" fmla="*/ 69 w 224"/>
                <a:gd name="T53" fmla="*/ 173 h 251"/>
                <a:gd name="T54" fmla="*/ 85 w 224"/>
                <a:gd name="T55" fmla="*/ 188 h 251"/>
                <a:gd name="T56" fmla="*/ 101 w 224"/>
                <a:gd name="T57" fmla="*/ 202 h 251"/>
                <a:gd name="T58" fmla="*/ 119 w 224"/>
                <a:gd name="T59" fmla="*/ 214 h 251"/>
                <a:gd name="T60" fmla="*/ 138 w 224"/>
                <a:gd name="T61" fmla="*/ 225 h 251"/>
                <a:gd name="T62" fmla="*/ 159 w 224"/>
                <a:gd name="T63" fmla="*/ 233 h 251"/>
                <a:gd name="T64" fmla="*/ 179 w 224"/>
                <a:gd name="T65" fmla="*/ 240 h 251"/>
                <a:gd name="T66" fmla="*/ 201 w 224"/>
                <a:gd name="T67" fmla="*/ 243 h 251"/>
                <a:gd name="T68" fmla="*/ 223 w 224"/>
                <a:gd name="T69" fmla="*/ 244 h 251"/>
                <a:gd name="T70" fmla="*/ 223 w 224"/>
                <a:gd name="T71" fmla="*/ 25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4" h="251">
                  <a:moveTo>
                    <a:pt x="223" y="250"/>
                  </a:moveTo>
                  <a:lnTo>
                    <a:pt x="223" y="250"/>
                  </a:lnTo>
                  <a:lnTo>
                    <a:pt x="200" y="248"/>
                  </a:lnTo>
                  <a:lnTo>
                    <a:pt x="178" y="244"/>
                  </a:lnTo>
                  <a:lnTo>
                    <a:pt x="157" y="238"/>
                  </a:lnTo>
                  <a:lnTo>
                    <a:pt x="137" y="230"/>
                  </a:lnTo>
                  <a:lnTo>
                    <a:pt x="117" y="219"/>
                  </a:lnTo>
                  <a:lnTo>
                    <a:pt x="99" y="207"/>
                  </a:lnTo>
                  <a:lnTo>
                    <a:pt x="82" y="192"/>
                  </a:lnTo>
                  <a:lnTo>
                    <a:pt x="66" y="176"/>
                  </a:lnTo>
                  <a:lnTo>
                    <a:pt x="51" y="158"/>
                  </a:lnTo>
                  <a:lnTo>
                    <a:pt x="39" y="140"/>
                  </a:lnTo>
                  <a:lnTo>
                    <a:pt x="27" y="119"/>
                  </a:lnTo>
                  <a:lnTo>
                    <a:pt x="18" y="97"/>
                  </a:lnTo>
                  <a:lnTo>
                    <a:pt x="11" y="74"/>
                  </a:lnTo>
                  <a:lnTo>
                    <a:pt x="5" y="50"/>
                  </a:lnTo>
                  <a:lnTo>
                    <a:pt x="2" y="25"/>
                  </a:lnTo>
                  <a:lnTo>
                    <a:pt x="0" y="0"/>
                  </a:lnTo>
                  <a:lnTo>
                    <a:pt x="5" y="0"/>
                  </a:lnTo>
                  <a:lnTo>
                    <a:pt x="7" y="25"/>
                  </a:lnTo>
                  <a:lnTo>
                    <a:pt x="10" y="49"/>
                  </a:lnTo>
                  <a:lnTo>
                    <a:pt x="15" y="72"/>
                  </a:lnTo>
                  <a:lnTo>
                    <a:pt x="23" y="95"/>
                  </a:lnTo>
                  <a:lnTo>
                    <a:pt x="32" y="116"/>
                  </a:lnTo>
                  <a:lnTo>
                    <a:pt x="43" y="136"/>
                  </a:lnTo>
                  <a:lnTo>
                    <a:pt x="55" y="156"/>
                  </a:lnTo>
                  <a:lnTo>
                    <a:pt x="69" y="173"/>
                  </a:lnTo>
                  <a:lnTo>
                    <a:pt x="85" y="188"/>
                  </a:lnTo>
                  <a:lnTo>
                    <a:pt x="101" y="202"/>
                  </a:lnTo>
                  <a:lnTo>
                    <a:pt x="119" y="214"/>
                  </a:lnTo>
                  <a:lnTo>
                    <a:pt x="138" y="225"/>
                  </a:lnTo>
                  <a:lnTo>
                    <a:pt x="159" y="233"/>
                  </a:lnTo>
                  <a:lnTo>
                    <a:pt x="179" y="240"/>
                  </a:lnTo>
                  <a:lnTo>
                    <a:pt x="201" y="243"/>
                  </a:lnTo>
                  <a:lnTo>
                    <a:pt x="223" y="244"/>
                  </a:lnTo>
                  <a:lnTo>
                    <a:pt x="223" y="25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6" name="Freeform 414">
              <a:extLst>
                <a:ext uri="{FF2B5EF4-FFF2-40B4-BE49-F238E27FC236}">
                  <a16:creationId xmlns:a16="http://schemas.microsoft.com/office/drawing/2014/main" id="{A4218F53-4B7B-4799-80DB-E87DEEDCBF43}"/>
                </a:ext>
              </a:extLst>
            </p:cNvPr>
            <p:cNvSpPr>
              <a:spLocks/>
            </p:cNvSpPr>
            <p:nvPr/>
          </p:nvSpPr>
          <p:spPr bwMode="auto">
            <a:xfrm>
              <a:off x="1953" y="3123"/>
              <a:ext cx="222" cy="267"/>
            </a:xfrm>
            <a:custGeom>
              <a:avLst/>
              <a:gdLst>
                <a:gd name="T0" fmla="*/ 221 w 222"/>
                <a:gd name="T1" fmla="*/ 0 h 251"/>
                <a:gd name="T2" fmla="*/ 221 w 222"/>
                <a:gd name="T3" fmla="*/ 0 h 251"/>
                <a:gd name="T4" fmla="*/ 220 w 222"/>
                <a:gd name="T5" fmla="*/ 25 h 251"/>
                <a:gd name="T6" fmla="*/ 217 w 222"/>
                <a:gd name="T7" fmla="*/ 50 h 251"/>
                <a:gd name="T8" fmla="*/ 211 w 222"/>
                <a:gd name="T9" fmla="*/ 74 h 251"/>
                <a:gd name="T10" fmla="*/ 204 w 222"/>
                <a:gd name="T11" fmla="*/ 97 h 251"/>
                <a:gd name="T12" fmla="*/ 195 w 222"/>
                <a:gd name="T13" fmla="*/ 119 h 251"/>
                <a:gd name="T14" fmla="*/ 184 w 222"/>
                <a:gd name="T15" fmla="*/ 140 h 251"/>
                <a:gd name="T16" fmla="*/ 170 w 222"/>
                <a:gd name="T17" fmla="*/ 158 h 251"/>
                <a:gd name="T18" fmla="*/ 157 w 222"/>
                <a:gd name="T19" fmla="*/ 176 h 251"/>
                <a:gd name="T20" fmla="*/ 141 w 222"/>
                <a:gd name="T21" fmla="*/ 192 h 251"/>
                <a:gd name="T22" fmla="*/ 124 w 222"/>
                <a:gd name="T23" fmla="*/ 207 h 251"/>
                <a:gd name="T24" fmla="*/ 106 w 222"/>
                <a:gd name="T25" fmla="*/ 219 h 251"/>
                <a:gd name="T26" fmla="*/ 86 w 222"/>
                <a:gd name="T27" fmla="*/ 230 h 251"/>
                <a:gd name="T28" fmla="*/ 66 w 222"/>
                <a:gd name="T29" fmla="*/ 238 h 251"/>
                <a:gd name="T30" fmla="*/ 45 w 222"/>
                <a:gd name="T31" fmla="*/ 244 h 251"/>
                <a:gd name="T32" fmla="*/ 23 w 222"/>
                <a:gd name="T33" fmla="*/ 248 h 251"/>
                <a:gd name="T34" fmla="*/ 0 w 222"/>
                <a:gd name="T35" fmla="*/ 250 h 251"/>
                <a:gd name="T36" fmla="*/ 0 w 222"/>
                <a:gd name="T37" fmla="*/ 244 h 251"/>
                <a:gd name="T38" fmla="*/ 22 w 222"/>
                <a:gd name="T39" fmla="*/ 243 h 251"/>
                <a:gd name="T40" fmla="*/ 44 w 222"/>
                <a:gd name="T41" fmla="*/ 240 h 251"/>
                <a:gd name="T42" fmla="*/ 64 w 222"/>
                <a:gd name="T43" fmla="*/ 233 h 251"/>
                <a:gd name="T44" fmla="*/ 85 w 222"/>
                <a:gd name="T45" fmla="*/ 225 h 251"/>
                <a:gd name="T46" fmla="*/ 103 w 222"/>
                <a:gd name="T47" fmla="*/ 214 h 251"/>
                <a:gd name="T48" fmla="*/ 121 w 222"/>
                <a:gd name="T49" fmla="*/ 202 h 251"/>
                <a:gd name="T50" fmla="*/ 138 w 222"/>
                <a:gd name="T51" fmla="*/ 188 h 251"/>
                <a:gd name="T52" fmla="*/ 153 w 222"/>
                <a:gd name="T53" fmla="*/ 173 h 251"/>
                <a:gd name="T54" fmla="*/ 167 w 222"/>
                <a:gd name="T55" fmla="*/ 156 h 251"/>
                <a:gd name="T56" fmla="*/ 179 w 222"/>
                <a:gd name="T57" fmla="*/ 136 h 251"/>
                <a:gd name="T58" fmla="*/ 190 w 222"/>
                <a:gd name="T59" fmla="*/ 116 h 251"/>
                <a:gd name="T60" fmla="*/ 199 w 222"/>
                <a:gd name="T61" fmla="*/ 95 h 251"/>
                <a:gd name="T62" fmla="*/ 207 w 222"/>
                <a:gd name="T63" fmla="*/ 72 h 251"/>
                <a:gd name="T64" fmla="*/ 212 w 222"/>
                <a:gd name="T65" fmla="*/ 49 h 251"/>
                <a:gd name="T66" fmla="*/ 215 w 222"/>
                <a:gd name="T67" fmla="*/ 25 h 251"/>
                <a:gd name="T68" fmla="*/ 216 w 222"/>
                <a:gd name="T69" fmla="*/ 0 h 251"/>
                <a:gd name="T70" fmla="*/ 221 w 222"/>
                <a:gd name="T71"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2" h="251">
                  <a:moveTo>
                    <a:pt x="221" y="0"/>
                  </a:moveTo>
                  <a:lnTo>
                    <a:pt x="221" y="0"/>
                  </a:lnTo>
                  <a:lnTo>
                    <a:pt x="220" y="25"/>
                  </a:lnTo>
                  <a:lnTo>
                    <a:pt x="217" y="50"/>
                  </a:lnTo>
                  <a:lnTo>
                    <a:pt x="211" y="74"/>
                  </a:lnTo>
                  <a:lnTo>
                    <a:pt x="204" y="97"/>
                  </a:lnTo>
                  <a:lnTo>
                    <a:pt x="195" y="119"/>
                  </a:lnTo>
                  <a:lnTo>
                    <a:pt x="184" y="140"/>
                  </a:lnTo>
                  <a:lnTo>
                    <a:pt x="170" y="158"/>
                  </a:lnTo>
                  <a:lnTo>
                    <a:pt x="157" y="176"/>
                  </a:lnTo>
                  <a:lnTo>
                    <a:pt x="141" y="192"/>
                  </a:lnTo>
                  <a:lnTo>
                    <a:pt x="124" y="207"/>
                  </a:lnTo>
                  <a:lnTo>
                    <a:pt x="106" y="219"/>
                  </a:lnTo>
                  <a:lnTo>
                    <a:pt x="86" y="230"/>
                  </a:lnTo>
                  <a:lnTo>
                    <a:pt x="66" y="238"/>
                  </a:lnTo>
                  <a:lnTo>
                    <a:pt x="45" y="244"/>
                  </a:lnTo>
                  <a:lnTo>
                    <a:pt x="23" y="248"/>
                  </a:lnTo>
                  <a:lnTo>
                    <a:pt x="0" y="250"/>
                  </a:lnTo>
                  <a:lnTo>
                    <a:pt x="0" y="244"/>
                  </a:lnTo>
                  <a:lnTo>
                    <a:pt x="22" y="243"/>
                  </a:lnTo>
                  <a:lnTo>
                    <a:pt x="44" y="240"/>
                  </a:lnTo>
                  <a:lnTo>
                    <a:pt x="64" y="233"/>
                  </a:lnTo>
                  <a:lnTo>
                    <a:pt x="85" y="225"/>
                  </a:lnTo>
                  <a:lnTo>
                    <a:pt x="103" y="214"/>
                  </a:lnTo>
                  <a:lnTo>
                    <a:pt x="121" y="202"/>
                  </a:lnTo>
                  <a:lnTo>
                    <a:pt x="138" y="188"/>
                  </a:lnTo>
                  <a:lnTo>
                    <a:pt x="153" y="173"/>
                  </a:lnTo>
                  <a:lnTo>
                    <a:pt x="167" y="156"/>
                  </a:lnTo>
                  <a:lnTo>
                    <a:pt x="179" y="136"/>
                  </a:lnTo>
                  <a:lnTo>
                    <a:pt x="190" y="116"/>
                  </a:lnTo>
                  <a:lnTo>
                    <a:pt x="199" y="95"/>
                  </a:lnTo>
                  <a:lnTo>
                    <a:pt x="207" y="72"/>
                  </a:lnTo>
                  <a:lnTo>
                    <a:pt x="212" y="49"/>
                  </a:lnTo>
                  <a:lnTo>
                    <a:pt x="215" y="25"/>
                  </a:lnTo>
                  <a:lnTo>
                    <a:pt x="216" y="0"/>
                  </a:lnTo>
                  <a:lnTo>
                    <a:pt x="221"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7" name="Freeform 415">
              <a:extLst>
                <a:ext uri="{FF2B5EF4-FFF2-40B4-BE49-F238E27FC236}">
                  <a16:creationId xmlns:a16="http://schemas.microsoft.com/office/drawing/2014/main" id="{D707A868-D532-4199-8B47-7918D7A43B99}"/>
                </a:ext>
              </a:extLst>
            </p:cNvPr>
            <p:cNvSpPr>
              <a:spLocks/>
            </p:cNvSpPr>
            <p:nvPr/>
          </p:nvSpPr>
          <p:spPr bwMode="auto">
            <a:xfrm>
              <a:off x="1953" y="2849"/>
              <a:ext cx="222" cy="269"/>
            </a:xfrm>
            <a:custGeom>
              <a:avLst/>
              <a:gdLst>
                <a:gd name="T0" fmla="*/ 0 w 222"/>
                <a:gd name="T1" fmla="*/ 0 h 253"/>
                <a:gd name="T2" fmla="*/ 0 w 222"/>
                <a:gd name="T3" fmla="*/ 0 h 253"/>
                <a:gd name="T4" fmla="*/ 23 w 222"/>
                <a:gd name="T5" fmla="*/ 2 h 253"/>
                <a:gd name="T6" fmla="*/ 45 w 222"/>
                <a:gd name="T7" fmla="*/ 5 h 253"/>
                <a:gd name="T8" fmla="*/ 66 w 222"/>
                <a:gd name="T9" fmla="*/ 12 h 253"/>
                <a:gd name="T10" fmla="*/ 86 w 222"/>
                <a:gd name="T11" fmla="*/ 21 h 253"/>
                <a:gd name="T12" fmla="*/ 106 w 222"/>
                <a:gd name="T13" fmla="*/ 31 h 253"/>
                <a:gd name="T14" fmla="*/ 124 w 222"/>
                <a:gd name="T15" fmla="*/ 44 h 253"/>
                <a:gd name="T16" fmla="*/ 141 w 222"/>
                <a:gd name="T17" fmla="*/ 58 h 253"/>
                <a:gd name="T18" fmla="*/ 157 w 222"/>
                <a:gd name="T19" fmla="*/ 73 h 253"/>
                <a:gd name="T20" fmla="*/ 170 w 222"/>
                <a:gd name="T21" fmla="*/ 92 h 253"/>
                <a:gd name="T22" fmla="*/ 184 w 222"/>
                <a:gd name="T23" fmla="*/ 111 h 253"/>
                <a:gd name="T24" fmla="*/ 195 w 222"/>
                <a:gd name="T25" fmla="*/ 132 h 253"/>
                <a:gd name="T26" fmla="*/ 204 w 222"/>
                <a:gd name="T27" fmla="*/ 154 h 253"/>
                <a:gd name="T28" fmla="*/ 211 w 222"/>
                <a:gd name="T29" fmla="*/ 177 h 253"/>
                <a:gd name="T30" fmla="*/ 217 w 222"/>
                <a:gd name="T31" fmla="*/ 202 h 253"/>
                <a:gd name="T32" fmla="*/ 220 w 222"/>
                <a:gd name="T33" fmla="*/ 226 h 253"/>
                <a:gd name="T34" fmla="*/ 221 w 222"/>
                <a:gd name="T35" fmla="*/ 252 h 253"/>
                <a:gd name="T36" fmla="*/ 216 w 222"/>
                <a:gd name="T37" fmla="*/ 252 h 253"/>
                <a:gd name="T38" fmla="*/ 215 w 222"/>
                <a:gd name="T39" fmla="*/ 227 h 253"/>
                <a:gd name="T40" fmla="*/ 212 w 222"/>
                <a:gd name="T41" fmla="*/ 202 h 253"/>
                <a:gd name="T42" fmla="*/ 207 w 222"/>
                <a:gd name="T43" fmla="*/ 179 h 253"/>
                <a:gd name="T44" fmla="*/ 199 w 222"/>
                <a:gd name="T45" fmla="*/ 156 h 253"/>
                <a:gd name="T46" fmla="*/ 190 w 222"/>
                <a:gd name="T47" fmla="*/ 135 h 253"/>
                <a:gd name="T48" fmla="*/ 179 w 222"/>
                <a:gd name="T49" fmla="*/ 114 h 253"/>
                <a:gd name="T50" fmla="*/ 167 w 222"/>
                <a:gd name="T51" fmla="*/ 95 h 253"/>
                <a:gd name="T52" fmla="*/ 153 w 222"/>
                <a:gd name="T53" fmla="*/ 78 h 253"/>
                <a:gd name="T54" fmla="*/ 138 w 222"/>
                <a:gd name="T55" fmla="*/ 62 h 253"/>
                <a:gd name="T56" fmla="*/ 121 w 222"/>
                <a:gd name="T57" fmla="*/ 49 h 253"/>
                <a:gd name="T58" fmla="*/ 103 w 222"/>
                <a:gd name="T59" fmla="*/ 36 h 253"/>
                <a:gd name="T60" fmla="*/ 85 w 222"/>
                <a:gd name="T61" fmla="*/ 25 h 253"/>
                <a:gd name="T62" fmla="*/ 64 w 222"/>
                <a:gd name="T63" fmla="*/ 17 h 253"/>
                <a:gd name="T64" fmla="*/ 44 w 222"/>
                <a:gd name="T65" fmla="*/ 10 h 253"/>
                <a:gd name="T66" fmla="*/ 22 w 222"/>
                <a:gd name="T67" fmla="*/ 7 h 253"/>
                <a:gd name="T68" fmla="*/ 0 w 222"/>
                <a:gd name="T69" fmla="*/ 6 h 253"/>
                <a:gd name="T70" fmla="*/ 0 w 222"/>
                <a:gd name="T71"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2" h="253">
                  <a:moveTo>
                    <a:pt x="0" y="0"/>
                  </a:moveTo>
                  <a:lnTo>
                    <a:pt x="0" y="0"/>
                  </a:lnTo>
                  <a:lnTo>
                    <a:pt x="23" y="2"/>
                  </a:lnTo>
                  <a:lnTo>
                    <a:pt x="45" y="5"/>
                  </a:lnTo>
                  <a:lnTo>
                    <a:pt x="66" y="12"/>
                  </a:lnTo>
                  <a:lnTo>
                    <a:pt x="86" y="21"/>
                  </a:lnTo>
                  <a:lnTo>
                    <a:pt x="106" y="31"/>
                  </a:lnTo>
                  <a:lnTo>
                    <a:pt x="124" y="44"/>
                  </a:lnTo>
                  <a:lnTo>
                    <a:pt x="141" y="58"/>
                  </a:lnTo>
                  <a:lnTo>
                    <a:pt x="157" y="73"/>
                  </a:lnTo>
                  <a:lnTo>
                    <a:pt x="170" y="92"/>
                  </a:lnTo>
                  <a:lnTo>
                    <a:pt x="184" y="111"/>
                  </a:lnTo>
                  <a:lnTo>
                    <a:pt x="195" y="132"/>
                  </a:lnTo>
                  <a:lnTo>
                    <a:pt x="204" y="154"/>
                  </a:lnTo>
                  <a:lnTo>
                    <a:pt x="211" y="177"/>
                  </a:lnTo>
                  <a:lnTo>
                    <a:pt x="217" y="202"/>
                  </a:lnTo>
                  <a:lnTo>
                    <a:pt x="220" y="226"/>
                  </a:lnTo>
                  <a:lnTo>
                    <a:pt x="221" y="252"/>
                  </a:lnTo>
                  <a:lnTo>
                    <a:pt x="216" y="252"/>
                  </a:lnTo>
                  <a:lnTo>
                    <a:pt x="215" y="227"/>
                  </a:lnTo>
                  <a:lnTo>
                    <a:pt x="212" y="202"/>
                  </a:lnTo>
                  <a:lnTo>
                    <a:pt x="207" y="179"/>
                  </a:lnTo>
                  <a:lnTo>
                    <a:pt x="199" y="156"/>
                  </a:lnTo>
                  <a:lnTo>
                    <a:pt x="190" y="135"/>
                  </a:lnTo>
                  <a:lnTo>
                    <a:pt x="179" y="114"/>
                  </a:lnTo>
                  <a:lnTo>
                    <a:pt x="167" y="95"/>
                  </a:lnTo>
                  <a:lnTo>
                    <a:pt x="153" y="78"/>
                  </a:lnTo>
                  <a:lnTo>
                    <a:pt x="138" y="62"/>
                  </a:lnTo>
                  <a:lnTo>
                    <a:pt x="121" y="49"/>
                  </a:lnTo>
                  <a:lnTo>
                    <a:pt x="103" y="36"/>
                  </a:lnTo>
                  <a:lnTo>
                    <a:pt x="85" y="25"/>
                  </a:lnTo>
                  <a:lnTo>
                    <a:pt x="64" y="17"/>
                  </a:lnTo>
                  <a:lnTo>
                    <a:pt x="44" y="10"/>
                  </a:lnTo>
                  <a:lnTo>
                    <a:pt x="22" y="7"/>
                  </a:lnTo>
                  <a:lnTo>
                    <a:pt x="0" y="6"/>
                  </a:lnTo>
                  <a:lnTo>
                    <a:pt x="0"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8" name="Freeform 416">
              <a:extLst>
                <a:ext uri="{FF2B5EF4-FFF2-40B4-BE49-F238E27FC236}">
                  <a16:creationId xmlns:a16="http://schemas.microsoft.com/office/drawing/2014/main" id="{210250D4-9E70-4CF9-BDAD-3170D974EEBA}"/>
                </a:ext>
              </a:extLst>
            </p:cNvPr>
            <p:cNvSpPr>
              <a:spLocks/>
            </p:cNvSpPr>
            <p:nvPr/>
          </p:nvSpPr>
          <p:spPr bwMode="auto">
            <a:xfrm>
              <a:off x="1803" y="2944"/>
              <a:ext cx="294" cy="353"/>
            </a:xfrm>
            <a:custGeom>
              <a:avLst/>
              <a:gdLst>
                <a:gd name="T0" fmla="*/ 132 w 294"/>
                <a:gd name="T1" fmla="*/ 329 h 331"/>
                <a:gd name="T2" fmla="*/ 103 w 294"/>
                <a:gd name="T3" fmla="*/ 322 h 331"/>
                <a:gd name="T4" fmla="*/ 76 w 294"/>
                <a:gd name="T5" fmla="*/ 310 h 331"/>
                <a:gd name="T6" fmla="*/ 54 w 294"/>
                <a:gd name="T7" fmla="*/ 292 h 331"/>
                <a:gd name="T8" fmla="*/ 33 w 294"/>
                <a:gd name="T9" fmla="*/ 269 h 331"/>
                <a:gd name="T10" fmla="*/ 17 w 294"/>
                <a:gd name="T11" fmla="*/ 244 h 331"/>
                <a:gd name="T12" fmla="*/ 6 w 294"/>
                <a:gd name="T13" fmla="*/ 214 h 331"/>
                <a:gd name="T14" fmla="*/ 1 w 294"/>
                <a:gd name="T15" fmla="*/ 182 h 331"/>
                <a:gd name="T16" fmla="*/ 1 w 294"/>
                <a:gd name="T17" fmla="*/ 148 h 331"/>
                <a:gd name="T18" fmla="*/ 6 w 294"/>
                <a:gd name="T19" fmla="*/ 116 h 331"/>
                <a:gd name="T20" fmla="*/ 17 w 294"/>
                <a:gd name="T21" fmla="*/ 86 h 331"/>
                <a:gd name="T22" fmla="*/ 33 w 294"/>
                <a:gd name="T23" fmla="*/ 61 h 331"/>
                <a:gd name="T24" fmla="*/ 54 w 294"/>
                <a:gd name="T25" fmla="*/ 38 h 331"/>
                <a:gd name="T26" fmla="*/ 76 w 294"/>
                <a:gd name="T27" fmla="*/ 20 h 331"/>
                <a:gd name="T28" fmla="*/ 103 w 294"/>
                <a:gd name="T29" fmla="*/ 7 h 331"/>
                <a:gd name="T30" fmla="*/ 132 w 294"/>
                <a:gd name="T31" fmla="*/ 1 h 331"/>
                <a:gd name="T32" fmla="*/ 161 w 294"/>
                <a:gd name="T33" fmla="*/ 1 h 331"/>
                <a:gd name="T34" fmla="*/ 190 w 294"/>
                <a:gd name="T35" fmla="*/ 7 h 331"/>
                <a:gd name="T36" fmla="*/ 216 w 294"/>
                <a:gd name="T37" fmla="*/ 20 h 331"/>
                <a:gd name="T38" fmla="*/ 239 w 294"/>
                <a:gd name="T39" fmla="*/ 38 h 331"/>
                <a:gd name="T40" fmla="*/ 259 w 294"/>
                <a:gd name="T41" fmla="*/ 61 h 331"/>
                <a:gd name="T42" fmla="*/ 275 w 294"/>
                <a:gd name="T43" fmla="*/ 86 h 331"/>
                <a:gd name="T44" fmla="*/ 286 w 294"/>
                <a:gd name="T45" fmla="*/ 116 h 331"/>
                <a:gd name="T46" fmla="*/ 292 w 294"/>
                <a:gd name="T47" fmla="*/ 148 h 331"/>
                <a:gd name="T48" fmla="*/ 292 w 294"/>
                <a:gd name="T49" fmla="*/ 182 h 331"/>
                <a:gd name="T50" fmla="*/ 286 w 294"/>
                <a:gd name="T51" fmla="*/ 214 h 331"/>
                <a:gd name="T52" fmla="*/ 275 w 294"/>
                <a:gd name="T53" fmla="*/ 244 h 331"/>
                <a:gd name="T54" fmla="*/ 259 w 294"/>
                <a:gd name="T55" fmla="*/ 269 h 331"/>
                <a:gd name="T56" fmla="*/ 239 w 294"/>
                <a:gd name="T57" fmla="*/ 292 h 331"/>
                <a:gd name="T58" fmla="*/ 216 w 294"/>
                <a:gd name="T59" fmla="*/ 310 h 331"/>
                <a:gd name="T60" fmla="*/ 190 w 294"/>
                <a:gd name="T61" fmla="*/ 322 h 331"/>
                <a:gd name="T62" fmla="*/ 161 w 294"/>
                <a:gd name="T63" fmla="*/ 329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4" h="331">
                  <a:moveTo>
                    <a:pt x="146" y="330"/>
                  </a:moveTo>
                  <a:lnTo>
                    <a:pt x="132" y="329"/>
                  </a:lnTo>
                  <a:lnTo>
                    <a:pt x="117" y="327"/>
                  </a:lnTo>
                  <a:lnTo>
                    <a:pt x="103" y="322"/>
                  </a:lnTo>
                  <a:lnTo>
                    <a:pt x="89" y="317"/>
                  </a:lnTo>
                  <a:lnTo>
                    <a:pt x="76" y="310"/>
                  </a:lnTo>
                  <a:lnTo>
                    <a:pt x="64" y="301"/>
                  </a:lnTo>
                  <a:lnTo>
                    <a:pt x="54" y="292"/>
                  </a:lnTo>
                  <a:lnTo>
                    <a:pt x="43" y="281"/>
                  </a:lnTo>
                  <a:lnTo>
                    <a:pt x="33" y="269"/>
                  </a:lnTo>
                  <a:lnTo>
                    <a:pt x="25" y="258"/>
                  </a:lnTo>
                  <a:lnTo>
                    <a:pt x="17" y="244"/>
                  </a:lnTo>
                  <a:lnTo>
                    <a:pt x="11" y="229"/>
                  </a:lnTo>
                  <a:lnTo>
                    <a:pt x="6" y="214"/>
                  </a:lnTo>
                  <a:lnTo>
                    <a:pt x="3" y="199"/>
                  </a:lnTo>
                  <a:lnTo>
                    <a:pt x="1" y="182"/>
                  </a:lnTo>
                  <a:lnTo>
                    <a:pt x="0" y="165"/>
                  </a:lnTo>
                  <a:lnTo>
                    <a:pt x="1" y="148"/>
                  </a:lnTo>
                  <a:lnTo>
                    <a:pt x="3" y="131"/>
                  </a:lnTo>
                  <a:lnTo>
                    <a:pt x="6" y="116"/>
                  </a:lnTo>
                  <a:lnTo>
                    <a:pt x="11" y="101"/>
                  </a:lnTo>
                  <a:lnTo>
                    <a:pt x="17" y="86"/>
                  </a:lnTo>
                  <a:lnTo>
                    <a:pt x="25" y="72"/>
                  </a:lnTo>
                  <a:lnTo>
                    <a:pt x="33" y="61"/>
                  </a:lnTo>
                  <a:lnTo>
                    <a:pt x="43" y="49"/>
                  </a:lnTo>
                  <a:lnTo>
                    <a:pt x="54" y="38"/>
                  </a:lnTo>
                  <a:lnTo>
                    <a:pt x="64" y="28"/>
                  </a:lnTo>
                  <a:lnTo>
                    <a:pt x="76" y="20"/>
                  </a:lnTo>
                  <a:lnTo>
                    <a:pt x="89" y="13"/>
                  </a:lnTo>
                  <a:lnTo>
                    <a:pt x="103" y="7"/>
                  </a:lnTo>
                  <a:lnTo>
                    <a:pt x="117" y="3"/>
                  </a:lnTo>
                  <a:lnTo>
                    <a:pt x="132" y="1"/>
                  </a:lnTo>
                  <a:lnTo>
                    <a:pt x="146" y="0"/>
                  </a:lnTo>
                  <a:lnTo>
                    <a:pt x="161" y="1"/>
                  </a:lnTo>
                  <a:lnTo>
                    <a:pt x="176" y="3"/>
                  </a:lnTo>
                  <a:lnTo>
                    <a:pt x="190" y="7"/>
                  </a:lnTo>
                  <a:lnTo>
                    <a:pt x="204" y="13"/>
                  </a:lnTo>
                  <a:lnTo>
                    <a:pt x="216" y="20"/>
                  </a:lnTo>
                  <a:lnTo>
                    <a:pt x="228" y="28"/>
                  </a:lnTo>
                  <a:lnTo>
                    <a:pt x="239" y="38"/>
                  </a:lnTo>
                  <a:lnTo>
                    <a:pt x="250" y="49"/>
                  </a:lnTo>
                  <a:lnTo>
                    <a:pt x="259" y="61"/>
                  </a:lnTo>
                  <a:lnTo>
                    <a:pt x="267" y="72"/>
                  </a:lnTo>
                  <a:lnTo>
                    <a:pt x="275" y="86"/>
                  </a:lnTo>
                  <a:lnTo>
                    <a:pt x="282" y="101"/>
                  </a:lnTo>
                  <a:lnTo>
                    <a:pt x="286" y="116"/>
                  </a:lnTo>
                  <a:lnTo>
                    <a:pt x="290" y="131"/>
                  </a:lnTo>
                  <a:lnTo>
                    <a:pt x="292" y="148"/>
                  </a:lnTo>
                  <a:lnTo>
                    <a:pt x="293" y="165"/>
                  </a:lnTo>
                  <a:lnTo>
                    <a:pt x="292" y="182"/>
                  </a:lnTo>
                  <a:lnTo>
                    <a:pt x="290" y="199"/>
                  </a:lnTo>
                  <a:lnTo>
                    <a:pt x="286" y="214"/>
                  </a:lnTo>
                  <a:lnTo>
                    <a:pt x="282" y="229"/>
                  </a:lnTo>
                  <a:lnTo>
                    <a:pt x="275" y="244"/>
                  </a:lnTo>
                  <a:lnTo>
                    <a:pt x="267" y="258"/>
                  </a:lnTo>
                  <a:lnTo>
                    <a:pt x="259" y="269"/>
                  </a:lnTo>
                  <a:lnTo>
                    <a:pt x="250" y="281"/>
                  </a:lnTo>
                  <a:lnTo>
                    <a:pt x="239" y="292"/>
                  </a:lnTo>
                  <a:lnTo>
                    <a:pt x="228" y="301"/>
                  </a:lnTo>
                  <a:lnTo>
                    <a:pt x="216" y="310"/>
                  </a:lnTo>
                  <a:lnTo>
                    <a:pt x="204" y="317"/>
                  </a:lnTo>
                  <a:lnTo>
                    <a:pt x="190" y="322"/>
                  </a:lnTo>
                  <a:lnTo>
                    <a:pt x="176" y="327"/>
                  </a:lnTo>
                  <a:lnTo>
                    <a:pt x="161" y="329"/>
                  </a:lnTo>
                  <a:lnTo>
                    <a:pt x="146" y="33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 name="Freeform 417">
              <a:extLst>
                <a:ext uri="{FF2B5EF4-FFF2-40B4-BE49-F238E27FC236}">
                  <a16:creationId xmlns:a16="http://schemas.microsoft.com/office/drawing/2014/main" id="{40724430-1EB0-4667-9BA5-FA9AD69D535D}"/>
                </a:ext>
              </a:extLst>
            </p:cNvPr>
            <p:cNvSpPr>
              <a:spLocks/>
            </p:cNvSpPr>
            <p:nvPr/>
          </p:nvSpPr>
          <p:spPr bwMode="auto">
            <a:xfrm>
              <a:off x="1785" y="3115"/>
              <a:ext cx="29" cy="47"/>
            </a:xfrm>
            <a:custGeom>
              <a:avLst/>
              <a:gdLst>
                <a:gd name="T0" fmla="*/ 28 w 29"/>
                <a:gd name="T1" fmla="*/ 41 h 44"/>
                <a:gd name="T2" fmla="*/ 20 w 29"/>
                <a:gd name="T3" fmla="*/ 43 h 44"/>
                <a:gd name="T4" fmla="*/ 12 w 29"/>
                <a:gd name="T5" fmla="*/ 41 h 44"/>
                <a:gd name="T6" fmla="*/ 6 w 29"/>
                <a:gd name="T7" fmla="*/ 37 h 44"/>
                <a:gd name="T8" fmla="*/ 2 w 29"/>
                <a:gd name="T9" fmla="*/ 30 h 44"/>
                <a:gd name="T10" fmla="*/ 0 w 29"/>
                <a:gd name="T11" fmla="*/ 22 h 44"/>
                <a:gd name="T12" fmla="*/ 1 w 29"/>
                <a:gd name="T13" fmla="*/ 13 h 44"/>
                <a:gd name="T14" fmla="*/ 5 w 29"/>
                <a:gd name="T15" fmla="*/ 6 h 44"/>
                <a:gd name="T16" fmla="*/ 12 w 29"/>
                <a:gd name="T17" fmla="*/ 0 h 44"/>
                <a:gd name="T18" fmla="*/ 28 w 29"/>
                <a:gd name="T19" fmla="*/ 4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44">
                  <a:moveTo>
                    <a:pt x="28" y="41"/>
                  </a:moveTo>
                  <a:lnTo>
                    <a:pt x="20" y="43"/>
                  </a:lnTo>
                  <a:lnTo>
                    <a:pt x="12" y="41"/>
                  </a:lnTo>
                  <a:lnTo>
                    <a:pt x="6" y="37"/>
                  </a:lnTo>
                  <a:lnTo>
                    <a:pt x="2" y="30"/>
                  </a:lnTo>
                  <a:lnTo>
                    <a:pt x="0" y="22"/>
                  </a:lnTo>
                  <a:lnTo>
                    <a:pt x="1" y="13"/>
                  </a:lnTo>
                  <a:lnTo>
                    <a:pt x="5" y="6"/>
                  </a:lnTo>
                  <a:lnTo>
                    <a:pt x="12" y="0"/>
                  </a:lnTo>
                  <a:lnTo>
                    <a:pt x="28" y="41"/>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 name="Freeform 418">
              <a:extLst>
                <a:ext uri="{FF2B5EF4-FFF2-40B4-BE49-F238E27FC236}">
                  <a16:creationId xmlns:a16="http://schemas.microsoft.com/office/drawing/2014/main" id="{0E303A5A-35A3-4F78-B0C4-02000BFB6352}"/>
                </a:ext>
              </a:extLst>
            </p:cNvPr>
            <p:cNvSpPr>
              <a:spLocks/>
            </p:cNvSpPr>
            <p:nvPr/>
          </p:nvSpPr>
          <p:spPr bwMode="auto">
            <a:xfrm>
              <a:off x="1798" y="3073"/>
              <a:ext cx="93" cy="86"/>
            </a:xfrm>
            <a:custGeom>
              <a:avLst/>
              <a:gdLst>
                <a:gd name="T0" fmla="*/ 83 w 93"/>
                <a:gd name="T1" fmla="*/ 21 h 81"/>
                <a:gd name="T2" fmla="*/ 92 w 93"/>
                <a:gd name="T3" fmla="*/ 42 h 81"/>
                <a:gd name="T4" fmla="*/ 18 w 93"/>
                <a:gd name="T5" fmla="*/ 80 h 81"/>
                <a:gd name="T6" fmla="*/ 0 w 93"/>
                <a:gd name="T7" fmla="*/ 38 h 81"/>
                <a:gd name="T8" fmla="*/ 74 w 93"/>
                <a:gd name="T9" fmla="*/ 0 h 81"/>
                <a:gd name="T10" fmla="*/ 83 w 93"/>
                <a:gd name="T11" fmla="*/ 21 h 81"/>
              </a:gdLst>
              <a:ahLst/>
              <a:cxnLst>
                <a:cxn ang="0">
                  <a:pos x="T0" y="T1"/>
                </a:cxn>
                <a:cxn ang="0">
                  <a:pos x="T2" y="T3"/>
                </a:cxn>
                <a:cxn ang="0">
                  <a:pos x="T4" y="T5"/>
                </a:cxn>
                <a:cxn ang="0">
                  <a:pos x="T6" y="T7"/>
                </a:cxn>
                <a:cxn ang="0">
                  <a:pos x="T8" y="T9"/>
                </a:cxn>
                <a:cxn ang="0">
                  <a:pos x="T10" y="T11"/>
                </a:cxn>
              </a:cxnLst>
              <a:rect l="0" t="0" r="r" b="b"/>
              <a:pathLst>
                <a:path w="93" h="81">
                  <a:moveTo>
                    <a:pt x="83" y="21"/>
                  </a:moveTo>
                  <a:lnTo>
                    <a:pt x="92" y="42"/>
                  </a:lnTo>
                  <a:lnTo>
                    <a:pt x="18" y="80"/>
                  </a:lnTo>
                  <a:lnTo>
                    <a:pt x="0" y="38"/>
                  </a:lnTo>
                  <a:lnTo>
                    <a:pt x="74" y="0"/>
                  </a:lnTo>
                  <a:lnTo>
                    <a:pt x="83" y="21"/>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1" name="Freeform 419">
              <a:extLst>
                <a:ext uri="{FF2B5EF4-FFF2-40B4-BE49-F238E27FC236}">
                  <a16:creationId xmlns:a16="http://schemas.microsoft.com/office/drawing/2014/main" id="{16C975DD-528C-4835-BB93-EE8269154C8A}"/>
                </a:ext>
              </a:extLst>
            </p:cNvPr>
            <p:cNvSpPr>
              <a:spLocks/>
            </p:cNvSpPr>
            <p:nvPr/>
          </p:nvSpPr>
          <p:spPr bwMode="auto">
            <a:xfrm>
              <a:off x="1876" y="3070"/>
              <a:ext cx="28" cy="46"/>
            </a:xfrm>
            <a:custGeom>
              <a:avLst/>
              <a:gdLst>
                <a:gd name="T0" fmla="*/ 0 w 28"/>
                <a:gd name="T1" fmla="*/ 2 h 43"/>
                <a:gd name="T2" fmla="*/ 8 w 28"/>
                <a:gd name="T3" fmla="*/ 0 h 43"/>
                <a:gd name="T4" fmla="*/ 15 w 28"/>
                <a:gd name="T5" fmla="*/ 1 h 43"/>
                <a:gd name="T6" fmla="*/ 20 w 28"/>
                <a:gd name="T7" fmla="*/ 6 h 43"/>
                <a:gd name="T8" fmla="*/ 25 w 28"/>
                <a:gd name="T9" fmla="*/ 12 h 43"/>
                <a:gd name="T10" fmla="*/ 27 w 28"/>
                <a:gd name="T11" fmla="*/ 21 h 43"/>
                <a:gd name="T12" fmla="*/ 26 w 28"/>
                <a:gd name="T13" fmla="*/ 29 h 43"/>
                <a:gd name="T14" fmla="*/ 22 w 28"/>
                <a:gd name="T15" fmla="*/ 37 h 43"/>
                <a:gd name="T16" fmla="*/ 16 w 28"/>
                <a:gd name="T17" fmla="*/ 42 h 43"/>
                <a:gd name="T18" fmla="*/ 0 w 28"/>
                <a:gd name="T19" fmla="*/ 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3">
                  <a:moveTo>
                    <a:pt x="0" y="2"/>
                  </a:moveTo>
                  <a:lnTo>
                    <a:pt x="8" y="0"/>
                  </a:lnTo>
                  <a:lnTo>
                    <a:pt x="15" y="1"/>
                  </a:lnTo>
                  <a:lnTo>
                    <a:pt x="20" y="6"/>
                  </a:lnTo>
                  <a:lnTo>
                    <a:pt x="25" y="12"/>
                  </a:lnTo>
                  <a:lnTo>
                    <a:pt x="27" y="21"/>
                  </a:lnTo>
                  <a:lnTo>
                    <a:pt x="26" y="29"/>
                  </a:lnTo>
                  <a:lnTo>
                    <a:pt x="22" y="37"/>
                  </a:lnTo>
                  <a:lnTo>
                    <a:pt x="16" y="42"/>
                  </a:lnTo>
                  <a:lnTo>
                    <a:pt x="0" y="2"/>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2" name="Freeform 420">
              <a:extLst>
                <a:ext uri="{FF2B5EF4-FFF2-40B4-BE49-F238E27FC236}">
                  <a16:creationId xmlns:a16="http://schemas.microsoft.com/office/drawing/2014/main" id="{3358BBFE-8EB6-4826-9EE0-703EAE9350D2}"/>
                </a:ext>
              </a:extLst>
            </p:cNvPr>
            <p:cNvSpPr>
              <a:spLocks/>
            </p:cNvSpPr>
            <p:nvPr/>
          </p:nvSpPr>
          <p:spPr bwMode="auto">
            <a:xfrm>
              <a:off x="1787" y="3134"/>
              <a:ext cx="29" cy="47"/>
            </a:xfrm>
            <a:custGeom>
              <a:avLst/>
              <a:gdLst>
                <a:gd name="T0" fmla="*/ 28 w 29"/>
                <a:gd name="T1" fmla="*/ 41 h 44"/>
                <a:gd name="T2" fmla="*/ 20 w 29"/>
                <a:gd name="T3" fmla="*/ 43 h 44"/>
                <a:gd name="T4" fmla="*/ 12 w 29"/>
                <a:gd name="T5" fmla="*/ 41 h 44"/>
                <a:gd name="T6" fmla="*/ 6 w 29"/>
                <a:gd name="T7" fmla="*/ 37 h 44"/>
                <a:gd name="T8" fmla="*/ 1 w 29"/>
                <a:gd name="T9" fmla="*/ 30 h 44"/>
                <a:gd name="T10" fmla="*/ 0 w 29"/>
                <a:gd name="T11" fmla="*/ 22 h 44"/>
                <a:gd name="T12" fmla="*/ 1 w 29"/>
                <a:gd name="T13" fmla="*/ 13 h 44"/>
                <a:gd name="T14" fmla="*/ 4 w 29"/>
                <a:gd name="T15" fmla="*/ 6 h 44"/>
                <a:gd name="T16" fmla="*/ 11 w 29"/>
                <a:gd name="T17" fmla="*/ 0 h 44"/>
                <a:gd name="T18" fmla="*/ 28 w 29"/>
                <a:gd name="T19" fmla="*/ 4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44">
                  <a:moveTo>
                    <a:pt x="28" y="41"/>
                  </a:moveTo>
                  <a:lnTo>
                    <a:pt x="20" y="43"/>
                  </a:lnTo>
                  <a:lnTo>
                    <a:pt x="12" y="41"/>
                  </a:lnTo>
                  <a:lnTo>
                    <a:pt x="6" y="37"/>
                  </a:lnTo>
                  <a:lnTo>
                    <a:pt x="1" y="30"/>
                  </a:lnTo>
                  <a:lnTo>
                    <a:pt x="0" y="22"/>
                  </a:lnTo>
                  <a:lnTo>
                    <a:pt x="1" y="13"/>
                  </a:lnTo>
                  <a:lnTo>
                    <a:pt x="4" y="6"/>
                  </a:lnTo>
                  <a:lnTo>
                    <a:pt x="11" y="0"/>
                  </a:lnTo>
                  <a:lnTo>
                    <a:pt x="28" y="41"/>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3" name="Freeform 421">
              <a:extLst>
                <a:ext uri="{FF2B5EF4-FFF2-40B4-BE49-F238E27FC236}">
                  <a16:creationId xmlns:a16="http://schemas.microsoft.com/office/drawing/2014/main" id="{712D3E4E-8624-4538-919F-D626CCFEBCE1}"/>
                </a:ext>
              </a:extLst>
            </p:cNvPr>
            <p:cNvSpPr>
              <a:spLocks/>
            </p:cNvSpPr>
            <p:nvPr/>
          </p:nvSpPr>
          <p:spPr bwMode="auto">
            <a:xfrm>
              <a:off x="1800" y="3089"/>
              <a:ext cx="97" cy="89"/>
            </a:xfrm>
            <a:custGeom>
              <a:avLst/>
              <a:gdLst>
                <a:gd name="T0" fmla="*/ 87 w 97"/>
                <a:gd name="T1" fmla="*/ 21 h 84"/>
                <a:gd name="T2" fmla="*/ 96 w 97"/>
                <a:gd name="T3" fmla="*/ 42 h 84"/>
                <a:gd name="T4" fmla="*/ 18 w 97"/>
                <a:gd name="T5" fmla="*/ 83 h 84"/>
                <a:gd name="T6" fmla="*/ 0 w 97"/>
                <a:gd name="T7" fmla="*/ 40 h 84"/>
                <a:gd name="T8" fmla="*/ 78 w 97"/>
                <a:gd name="T9" fmla="*/ 0 h 84"/>
                <a:gd name="T10" fmla="*/ 87 w 97"/>
                <a:gd name="T11" fmla="*/ 21 h 84"/>
              </a:gdLst>
              <a:ahLst/>
              <a:cxnLst>
                <a:cxn ang="0">
                  <a:pos x="T0" y="T1"/>
                </a:cxn>
                <a:cxn ang="0">
                  <a:pos x="T2" y="T3"/>
                </a:cxn>
                <a:cxn ang="0">
                  <a:pos x="T4" y="T5"/>
                </a:cxn>
                <a:cxn ang="0">
                  <a:pos x="T6" y="T7"/>
                </a:cxn>
                <a:cxn ang="0">
                  <a:pos x="T8" y="T9"/>
                </a:cxn>
                <a:cxn ang="0">
                  <a:pos x="T10" y="T11"/>
                </a:cxn>
              </a:cxnLst>
              <a:rect l="0" t="0" r="r" b="b"/>
              <a:pathLst>
                <a:path w="97" h="84">
                  <a:moveTo>
                    <a:pt x="87" y="21"/>
                  </a:moveTo>
                  <a:lnTo>
                    <a:pt x="96" y="42"/>
                  </a:lnTo>
                  <a:lnTo>
                    <a:pt x="18" y="83"/>
                  </a:lnTo>
                  <a:lnTo>
                    <a:pt x="0" y="40"/>
                  </a:lnTo>
                  <a:lnTo>
                    <a:pt x="78" y="0"/>
                  </a:lnTo>
                  <a:lnTo>
                    <a:pt x="87" y="21"/>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4" name="Freeform 422">
              <a:extLst>
                <a:ext uri="{FF2B5EF4-FFF2-40B4-BE49-F238E27FC236}">
                  <a16:creationId xmlns:a16="http://schemas.microsoft.com/office/drawing/2014/main" id="{2073B470-F0F8-409E-9B19-E5DAF278C87F}"/>
                </a:ext>
              </a:extLst>
            </p:cNvPr>
            <p:cNvSpPr>
              <a:spLocks/>
            </p:cNvSpPr>
            <p:nvPr/>
          </p:nvSpPr>
          <p:spPr bwMode="auto">
            <a:xfrm>
              <a:off x="1882" y="3088"/>
              <a:ext cx="28" cy="43"/>
            </a:xfrm>
            <a:custGeom>
              <a:avLst/>
              <a:gdLst>
                <a:gd name="T0" fmla="*/ 0 w 28"/>
                <a:gd name="T1" fmla="*/ 2 h 41"/>
                <a:gd name="T2" fmla="*/ 8 w 28"/>
                <a:gd name="T3" fmla="*/ 0 h 41"/>
                <a:gd name="T4" fmla="*/ 15 w 28"/>
                <a:gd name="T5" fmla="*/ 1 h 41"/>
                <a:gd name="T6" fmla="*/ 21 w 28"/>
                <a:gd name="T7" fmla="*/ 6 h 41"/>
                <a:gd name="T8" fmla="*/ 25 w 28"/>
                <a:gd name="T9" fmla="*/ 12 h 41"/>
                <a:gd name="T10" fmla="*/ 27 w 28"/>
                <a:gd name="T11" fmla="*/ 20 h 41"/>
                <a:gd name="T12" fmla="*/ 26 w 28"/>
                <a:gd name="T13" fmla="*/ 27 h 41"/>
                <a:gd name="T14" fmla="*/ 23 w 28"/>
                <a:gd name="T15" fmla="*/ 35 h 41"/>
                <a:gd name="T16" fmla="*/ 16 w 28"/>
                <a:gd name="T17" fmla="*/ 40 h 41"/>
                <a:gd name="T18" fmla="*/ 0 w 28"/>
                <a:gd name="T19" fmla="*/ 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1">
                  <a:moveTo>
                    <a:pt x="0" y="2"/>
                  </a:moveTo>
                  <a:lnTo>
                    <a:pt x="8" y="0"/>
                  </a:lnTo>
                  <a:lnTo>
                    <a:pt x="15" y="1"/>
                  </a:lnTo>
                  <a:lnTo>
                    <a:pt x="21" y="6"/>
                  </a:lnTo>
                  <a:lnTo>
                    <a:pt x="25" y="12"/>
                  </a:lnTo>
                  <a:lnTo>
                    <a:pt x="27" y="20"/>
                  </a:lnTo>
                  <a:lnTo>
                    <a:pt x="26" y="27"/>
                  </a:lnTo>
                  <a:lnTo>
                    <a:pt x="23" y="35"/>
                  </a:lnTo>
                  <a:lnTo>
                    <a:pt x="16" y="40"/>
                  </a:lnTo>
                  <a:lnTo>
                    <a:pt x="0" y="2"/>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5" name="Freeform 423">
              <a:extLst>
                <a:ext uri="{FF2B5EF4-FFF2-40B4-BE49-F238E27FC236}">
                  <a16:creationId xmlns:a16="http://schemas.microsoft.com/office/drawing/2014/main" id="{11D579CA-3762-4D07-B31D-ED9C5F26577C}"/>
                </a:ext>
              </a:extLst>
            </p:cNvPr>
            <p:cNvSpPr>
              <a:spLocks/>
            </p:cNvSpPr>
            <p:nvPr/>
          </p:nvSpPr>
          <p:spPr bwMode="auto">
            <a:xfrm>
              <a:off x="1790" y="3153"/>
              <a:ext cx="27" cy="48"/>
            </a:xfrm>
            <a:custGeom>
              <a:avLst/>
              <a:gdLst>
                <a:gd name="T0" fmla="*/ 26 w 27"/>
                <a:gd name="T1" fmla="*/ 42 h 45"/>
                <a:gd name="T2" fmla="*/ 18 w 27"/>
                <a:gd name="T3" fmla="*/ 44 h 45"/>
                <a:gd name="T4" fmla="*/ 11 w 27"/>
                <a:gd name="T5" fmla="*/ 42 h 45"/>
                <a:gd name="T6" fmla="*/ 6 w 27"/>
                <a:gd name="T7" fmla="*/ 38 h 45"/>
                <a:gd name="T8" fmla="*/ 2 w 27"/>
                <a:gd name="T9" fmla="*/ 30 h 45"/>
                <a:gd name="T10" fmla="*/ 0 w 27"/>
                <a:gd name="T11" fmla="*/ 22 h 45"/>
                <a:gd name="T12" fmla="*/ 1 w 27"/>
                <a:gd name="T13" fmla="*/ 14 h 45"/>
                <a:gd name="T14" fmla="*/ 4 w 27"/>
                <a:gd name="T15" fmla="*/ 6 h 45"/>
                <a:gd name="T16" fmla="*/ 11 w 27"/>
                <a:gd name="T17" fmla="*/ 0 h 45"/>
                <a:gd name="T18" fmla="*/ 26 w 27"/>
                <a:gd name="T19" fmla="*/ 4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45">
                  <a:moveTo>
                    <a:pt x="26" y="42"/>
                  </a:moveTo>
                  <a:lnTo>
                    <a:pt x="18" y="44"/>
                  </a:lnTo>
                  <a:lnTo>
                    <a:pt x="11" y="42"/>
                  </a:lnTo>
                  <a:lnTo>
                    <a:pt x="6" y="38"/>
                  </a:lnTo>
                  <a:lnTo>
                    <a:pt x="2" y="30"/>
                  </a:lnTo>
                  <a:lnTo>
                    <a:pt x="0" y="22"/>
                  </a:lnTo>
                  <a:lnTo>
                    <a:pt x="1" y="14"/>
                  </a:lnTo>
                  <a:lnTo>
                    <a:pt x="4" y="6"/>
                  </a:lnTo>
                  <a:lnTo>
                    <a:pt x="11" y="0"/>
                  </a:lnTo>
                  <a:lnTo>
                    <a:pt x="26" y="42"/>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6" name="Freeform 424">
              <a:extLst>
                <a:ext uri="{FF2B5EF4-FFF2-40B4-BE49-F238E27FC236}">
                  <a16:creationId xmlns:a16="http://schemas.microsoft.com/office/drawing/2014/main" id="{A748F36F-0B3C-4C2D-8339-2ACFE6AC53D2}"/>
                </a:ext>
              </a:extLst>
            </p:cNvPr>
            <p:cNvSpPr>
              <a:spLocks/>
            </p:cNvSpPr>
            <p:nvPr/>
          </p:nvSpPr>
          <p:spPr bwMode="auto">
            <a:xfrm>
              <a:off x="1802" y="3106"/>
              <a:ext cx="101" cy="91"/>
            </a:xfrm>
            <a:custGeom>
              <a:avLst/>
              <a:gdLst>
                <a:gd name="T0" fmla="*/ 91 w 101"/>
                <a:gd name="T1" fmla="*/ 21 h 86"/>
                <a:gd name="T2" fmla="*/ 100 w 101"/>
                <a:gd name="T3" fmla="*/ 43 h 86"/>
                <a:gd name="T4" fmla="*/ 18 w 101"/>
                <a:gd name="T5" fmla="*/ 85 h 86"/>
                <a:gd name="T6" fmla="*/ 0 w 101"/>
                <a:gd name="T7" fmla="*/ 43 h 86"/>
                <a:gd name="T8" fmla="*/ 82 w 101"/>
                <a:gd name="T9" fmla="*/ 0 h 86"/>
                <a:gd name="T10" fmla="*/ 91 w 101"/>
                <a:gd name="T11" fmla="*/ 21 h 86"/>
              </a:gdLst>
              <a:ahLst/>
              <a:cxnLst>
                <a:cxn ang="0">
                  <a:pos x="T0" y="T1"/>
                </a:cxn>
                <a:cxn ang="0">
                  <a:pos x="T2" y="T3"/>
                </a:cxn>
                <a:cxn ang="0">
                  <a:pos x="T4" y="T5"/>
                </a:cxn>
                <a:cxn ang="0">
                  <a:pos x="T6" y="T7"/>
                </a:cxn>
                <a:cxn ang="0">
                  <a:pos x="T8" y="T9"/>
                </a:cxn>
                <a:cxn ang="0">
                  <a:pos x="T10" y="T11"/>
                </a:cxn>
              </a:cxnLst>
              <a:rect l="0" t="0" r="r" b="b"/>
              <a:pathLst>
                <a:path w="101" h="86">
                  <a:moveTo>
                    <a:pt x="91" y="21"/>
                  </a:moveTo>
                  <a:lnTo>
                    <a:pt x="100" y="43"/>
                  </a:lnTo>
                  <a:lnTo>
                    <a:pt x="18" y="85"/>
                  </a:lnTo>
                  <a:lnTo>
                    <a:pt x="0" y="43"/>
                  </a:lnTo>
                  <a:lnTo>
                    <a:pt x="82" y="0"/>
                  </a:lnTo>
                  <a:lnTo>
                    <a:pt x="91" y="21"/>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7" name="Freeform 425">
              <a:extLst>
                <a:ext uri="{FF2B5EF4-FFF2-40B4-BE49-F238E27FC236}">
                  <a16:creationId xmlns:a16="http://schemas.microsoft.com/office/drawing/2014/main" id="{3BB0A1DE-E49D-4C82-BCCD-0DB7E7F8F27A}"/>
                </a:ext>
              </a:extLst>
            </p:cNvPr>
            <p:cNvSpPr>
              <a:spLocks/>
            </p:cNvSpPr>
            <p:nvPr/>
          </p:nvSpPr>
          <p:spPr bwMode="auto">
            <a:xfrm>
              <a:off x="1889" y="3104"/>
              <a:ext cx="28" cy="45"/>
            </a:xfrm>
            <a:custGeom>
              <a:avLst/>
              <a:gdLst>
                <a:gd name="T0" fmla="*/ 0 w 28"/>
                <a:gd name="T1" fmla="*/ 2 h 43"/>
                <a:gd name="T2" fmla="*/ 8 w 28"/>
                <a:gd name="T3" fmla="*/ 0 h 43"/>
                <a:gd name="T4" fmla="*/ 15 w 28"/>
                <a:gd name="T5" fmla="*/ 2 h 43"/>
                <a:gd name="T6" fmla="*/ 21 w 28"/>
                <a:gd name="T7" fmla="*/ 6 h 43"/>
                <a:gd name="T8" fmla="*/ 25 w 28"/>
                <a:gd name="T9" fmla="*/ 13 h 43"/>
                <a:gd name="T10" fmla="*/ 27 w 28"/>
                <a:gd name="T11" fmla="*/ 21 h 43"/>
                <a:gd name="T12" fmla="*/ 26 w 28"/>
                <a:gd name="T13" fmla="*/ 29 h 43"/>
                <a:gd name="T14" fmla="*/ 22 w 28"/>
                <a:gd name="T15" fmla="*/ 36 h 43"/>
                <a:gd name="T16" fmla="*/ 16 w 28"/>
                <a:gd name="T17" fmla="*/ 42 h 43"/>
                <a:gd name="T18" fmla="*/ 0 w 28"/>
                <a:gd name="T19" fmla="*/ 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3">
                  <a:moveTo>
                    <a:pt x="0" y="2"/>
                  </a:moveTo>
                  <a:lnTo>
                    <a:pt x="8" y="0"/>
                  </a:lnTo>
                  <a:lnTo>
                    <a:pt x="15" y="2"/>
                  </a:lnTo>
                  <a:lnTo>
                    <a:pt x="21" y="6"/>
                  </a:lnTo>
                  <a:lnTo>
                    <a:pt x="25" y="13"/>
                  </a:lnTo>
                  <a:lnTo>
                    <a:pt x="27" y="21"/>
                  </a:lnTo>
                  <a:lnTo>
                    <a:pt x="26" y="29"/>
                  </a:lnTo>
                  <a:lnTo>
                    <a:pt x="22" y="36"/>
                  </a:lnTo>
                  <a:lnTo>
                    <a:pt x="16" y="42"/>
                  </a:lnTo>
                  <a:lnTo>
                    <a:pt x="0" y="2"/>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8" name="Freeform 426">
              <a:extLst>
                <a:ext uri="{FF2B5EF4-FFF2-40B4-BE49-F238E27FC236}">
                  <a16:creationId xmlns:a16="http://schemas.microsoft.com/office/drawing/2014/main" id="{70DBB66C-E660-467B-A9B8-7B7B09EA2F4F}"/>
                </a:ext>
              </a:extLst>
            </p:cNvPr>
            <p:cNvSpPr>
              <a:spLocks/>
            </p:cNvSpPr>
            <p:nvPr/>
          </p:nvSpPr>
          <p:spPr bwMode="auto">
            <a:xfrm>
              <a:off x="1795" y="3171"/>
              <a:ext cx="28" cy="47"/>
            </a:xfrm>
            <a:custGeom>
              <a:avLst/>
              <a:gdLst>
                <a:gd name="T0" fmla="*/ 27 w 28"/>
                <a:gd name="T1" fmla="*/ 41 h 44"/>
                <a:gd name="T2" fmla="*/ 19 w 28"/>
                <a:gd name="T3" fmla="*/ 43 h 44"/>
                <a:gd name="T4" fmla="*/ 12 w 28"/>
                <a:gd name="T5" fmla="*/ 41 h 44"/>
                <a:gd name="T6" fmla="*/ 6 w 28"/>
                <a:gd name="T7" fmla="*/ 37 h 44"/>
                <a:gd name="T8" fmla="*/ 2 w 28"/>
                <a:gd name="T9" fmla="*/ 30 h 44"/>
                <a:gd name="T10" fmla="*/ 0 w 28"/>
                <a:gd name="T11" fmla="*/ 22 h 44"/>
                <a:gd name="T12" fmla="*/ 1 w 28"/>
                <a:gd name="T13" fmla="*/ 13 h 44"/>
                <a:gd name="T14" fmla="*/ 4 w 28"/>
                <a:gd name="T15" fmla="*/ 5 h 44"/>
                <a:gd name="T16" fmla="*/ 11 w 28"/>
                <a:gd name="T17" fmla="*/ 0 h 44"/>
                <a:gd name="T18" fmla="*/ 27 w 28"/>
                <a:gd name="T19" fmla="*/ 4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4">
                  <a:moveTo>
                    <a:pt x="27" y="41"/>
                  </a:moveTo>
                  <a:lnTo>
                    <a:pt x="19" y="43"/>
                  </a:lnTo>
                  <a:lnTo>
                    <a:pt x="12" y="41"/>
                  </a:lnTo>
                  <a:lnTo>
                    <a:pt x="6" y="37"/>
                  </a:lnTo>
                  <a:lnTo>
                    <a:pt x="2" y="30"/>
                  </a:lnTo>
                  <a:lnTo>
                    <a:pt x="0" y="22"/>
                  </a:lnTo>
                  <a:lnTo>
                    <a:pt x="1" y="13"/>
                  </a:lnTo>
                  <a:lnTo>
                    <a:pt x="4" y="5"/>
                  </a:lnTo>
                  <a:lnTo>
                    <a:pt x="11" y="0"/>
                  </a:lnTo>
                  <a:lnTo>
                    <a:pt x="27" y="41"/>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 name="Freeform 427">
              <a:extLst>
                <a:ext uri="{FF2B5EF4-FFF2-40B4-BE49-F238E27FC236}">
                  <a16:creationId xmlns:a16="http://schemas.microsoft.com/office/drawing/2014/main" id="{172203AD-F302-4D03-9420-90FF43E58C9C}"/>
                </a:ext>
              </a:extLst>
            </p:cNvPr>
            <p:cNvSpPr>
              <a:spLocks/>
            </p:cNvSpPr>
            <p:nvPr/>
          </p:nvSpPr>
          <p:spPr bwMode="auto">
            <a:xfrm>
              <a:off x="1806" y="3123"/>
              <a:ext cx="104" cy="91"/>
            </a:xfrm>
            <a:custGeom>
              <a:avLst/>
              <a:gdLst>
                <a:gd name="T0" fmla="*/ 94 w 104"/>
                <a:gd name="T1" fmla="*/ 21 h 86"/>
                <a:gd name="T2" fmla="*/ 103 w 104"/>
                <a:gd name="T3" fmla="*/ 42 h 86"/>
                <a:gd name="T4" fmla="*/ 19 w 104"/>
                <a:gd name="T5" fmla="*/ 85 h 86"/>
                <a:gd name="T6" fmla="*/ 0 w 104"/>
                <a:gd name="T7" fmla="*/ 43 h 86"/>
                <a:gd name="T8" fmla="*/ 85 w 104"/>
                <a:gd name="T9" fmla="*/ 0 h 86"/>
                <a:gd name="T10" fmla="*/ 94 w 104"/>
                <a:gd name="T11" fmla="*/ 21 h 86"/>
              </a:gdLst>
              <a:ahLst/>
              <a:cxnLst>
                <a:cxn ang="0">
                  <a:pos x="T0" y="T1"/>
                </a:cxn>
                <a:cxn ang="0">
                  <a:pos x="T2" y="T3"/>
                </a:cxn>
                <a:cxn ang="0">
                  <a:pos x="T4" y="T5"/>
                </a:cxn>
                <a:cxn ang="0">
                  <a:pos x="T6" y="T7"/>
                </a:cxn>
                <a:cxn ang="0">
                  <a:pos x="T8" y="T9"/>
                </a:cxn>
                <a:cxn ang="0">
                  <a:pos x="T10" y="T11"/>
                </a:cxn>
              </a:cxnLst>
              <a:rect l="0" t="0" r="r" b="b"/>
              <a:pathLst>
                <a:path w="104" h="86">
                  <a:moveTo>
                    <a:pt x="94" y="21"/>
                  </a:moveTo>
                  <a:lnTo>
                    <a:pt x="103" y="42"/>
                  </a:lnTo>
                  <a:lnTo>
                    <a:pt x="19" y="85"/>
                  </a:lnTo>
                  <a:lnTo>
                    <a:pt x="0" y="43"/>
                  </a:lnTo>
                  <a:lnTo>
                    <a:pt x="85" y="0"/>
                  </a:lnTo>
                  <a:lnTo>
                    <a:pt x="94" y="21"/>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 name="Freeform 428">
              <a:extLst>
                <a:ext uri="{FF2B5EF4-FFF2-40B4-BE49-F238E27FC236}">
                  <a16:creationId xmlns:a16="http://schemas.microsoft.com/office/drawing/2014/main" id="{0B0A03B9-5523-4495-A752-AC7D436B91F4}"/>
                </a:ext>
              </a:extLst>
            </p:cNvPr>
            <p:cNvSpPr>
              <a:spLocks/>
            </p:cNvSpPr>
            <p:nvPr/>
          </p:nvSpPr>
          <p:spPr bwMode="auto">
            <a:xfrm>
              <a:off x="1895" y="3121"/>
              <a:ext cx="27" cy="44"/>
            </a:xfrm>
            <a:custGeom>
              <a:avLst/>
              <a:gdLst>
                <a:gd name="T0" fmla="*/ 0 w 27"/>
                <a:gd name="T1" fmla="*/ 2 h 42"/>
                <a:gd name="T2" fmla="*/ 8 w 27"/>
                <a:gd name="T3" fmla="*/ 0 h 42"/>
                <a:gd name="T4" fmla="*/ 15 w 27"/>
                <a:gd name="T5" fmla="*/ 1 h 42"/>
                <a:gd name="T6" fmla="*/ 20 w 27"/>
                <a:gd name="T7" fmla="*/ 6 h 42"/>
                <a:gd name="T8" fmla="*/ 24 w 27"/>
                <a:gd name="T9" fmla="*/ 13 h 42"/>
                <a:gd name="T10" fmla="*/ 26 w 27"/>
                <a:gd name="T11" fmla="*/ 20 h 42"/>
                <a:gd name="T12" fmla="*/ 25 w 27"/>
                <a:gd name="T13" fmla="*/ 28 h 42"/>
                <a:gd name="T14" fmla="*/ 22 w 27"/>
                <a:gd name="T15" fmla="*/ 35 h 42"/>
                <a:gd name="T16" fmla="*/ 15 w 27"/>
                <a:gd name="T17" fmla="*/ 41 h 42"/>
                <a:gd name="T18" fmla="*/ 0 w 27"/>
                <a:gd name="T19"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42">
                  <a:moveTo>
                    <a:pt x="0" y="2"/>
                  </a:moveTo>
                  <a:lnTo>
                    <a:pt x="8" y="0"/>
                  </a:lnTo>
                  <a:lnTo>
                    <a:pt x="15" y="1"/>
                  </a:lnTo>
                  <a:lnTo>
                    <a:pt x="20" y="6"/>
                  </a:lnTo>
                  <a:lnTo>
                    <a:pt x="24" y="13"/>
                  </a:lnTo>
                  <a:lnTo>
                    <a:pt x="26" y="20"/>
                  </a:lnTo>
                  <a:lnTo>
                    <a:pt x="25" y="28"/>
                  </a:lnTo>
                  <a:lnTo>
                    <a:pt x="22" y="35"/>
                  </a:lnTo>
                  <a:lnTo>
                    <a:pt x="15" y="41"/>
                  </a:lnTo>
                  <a:lnTo>
                    <a:pt x="0" y="2"/>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1" name="Freeform 429">
              <a:extLst>
                <a:ext uri="{FF2B5EF4-FFF2-40B4-BE49-F238E27FC236}">
                  <a16:creationId xmlns:a16="http://schemas.microsoft.com/office/drawing/2014/main" id="{4573107F-D0CF-4A3A-94DD-7EE054348E09}"/>
                </a:ext>
              </a:extLst>
            </p:cNvPr>
            <p:cNvSpPr>
              <a:spLocks/>
            </p:cNvSpPr>
            <p:nvPr/>
          </p:nvSpPr>
          <p:spPr bwMode="auto">
            <a:xfrm>
              <a:off x="1802" y="3188"/>
              <a:ext cx="28" cy="46"/>
            </a:xfrm>
            <a:custGeom>
              <a:avLst/>
              <a:gdLst>
                <a:gd name="T0" fmla="*/ 27 w 28"/>
                <a:gd name="T1" fmla="*/ 40 h 43"/>
                <a:gd name="T2" fmla="*/ 19 w 28"/>
                <a:gd name="T3" fmla="*/ 42 h 43"/>
                <a:gd name="T4" fmla="*/ 12 w 28"/>
                <a:gd name="T5" fmla="*/ 41 h 43"/>
                <a:gd name="T6" fmla="*/ 6 w 28"/>
                <a:gd name="T7" fmla="*/ 36 h 43"/>
                <a:gd name="T8" fmla="*/ 2 w 28"/>
                <a:gd name="T9" fmla="*/ 30 h 43"/>
                <a:gd name="T10" fmla="*/ 0 w 28"/>
                <a:gd name="T11" fmla="*/ 21 h 43"/>
                <a:gd name="T12" fmla="*/ 1 w 28"/>
                <a:gd name="T13" fmla="*/ 13 h 43"/>
                <a:gd name="T14" fmla="*/ 4 w 28"/>
                <a:gd name="T15" fmla="*/ 5 h 43"/>
                <a:gd name="T16" fmla="*/ 11 w 28"/>
                <a:gd name="T17" fmla="*/ 0 h 43"/>
                <a:gd name="T18" fmla="*/ 27 w 28"/>
                <a:gd name="T19" fmla="*/ 4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3">
                  <a:moveTo>
                    <a:pt x="27" y="40"/>
                  </a:moveTo>
                  <a:lnTo>
                    <a:pt x="19" y="42"/>
                  </a:lnTo>
                  <a:lnTo>
                    <a:pt x="12" y="41"/>
                  </a:lnTo>
                  <a:lnTo>
                    <a:pt x="6" y="36"/>
                  </a:lnTo>
                  <a:lnTo>
                    <a:pt x="2" y="30"/>
                  </a:lnTo>
                  <a:lnTo>
                    <a:pt x="0" y="21"/>
                  </a:lnTo>
                  <a:lnTo>
                    <a:pt x="1" y="13"/>
                  </a:lnTo>
                  <a:lnTo>
                    <a:pt x="4" y="5"/>
                  </a:lnTo>
                  <a:lnTo>
                    <a:pt x="11" y="0"/>
                  </a:lnTo>
                  <a:lnTo>
                    <a:pt x="27" y="4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2" name="Freeform 430">
              <a:extLst>
                <a:ext uri="{FF2B5EF4-FFF2-40B4-BE49-F238E27FC236}">
                  <a16:creationId xmlns:a16="http://schemas.microsoft.com/office/drawing/2014/main" id="{E68643B7-C9B6-4818-9E13-484AEC209843}"/>
                </a:ext>
              </a:extLst>
            </p:cNvPr>
            <p:cNvSpPr>
              <a:spLocks/>
            </p:cNvSpPr>
            <p:nvPr/>
          </p:nvSpPr>
          <p:spPr bwMode="auto">
            <a:xfrm>
              <a:off x="1815" y="3139"/>
              <a:ext cx="102" cy="93"/>
            </a:xfrm>
            <a:custGeom>
              <a:avLst/>
              <a:gdLst>
                <a:gd name="T0" fmla="*/ 92 w 102"/>
                <a:gd name="T1" fmla="*/ 21 h 87"/>
                <a:gd name="T2" fmla="*/ 101 w 102"/>
                <a:gd name="T3" fmla="*/ 43 h 87"/>
                <a:gd name="T4" fmla="*/ 18 w 102"/>
                <a:gd name="T5" fmla="*/ 86 h 87"/>
                <a:gd name="T6" fmla="*/ 0 w 102"/>
                <a:gd name="T7" fmla="*/ 43 h 87"/>
                <a:gd name="T8" fmla="*/ 83 w 102"/>
                <a:gd name="T9" fmla="*/ 0 h 87"/>
                <a:gd name="T10" fmla="*/ 92 w 102"/>
                <a:gd name="T11" fmla="*/ 21 h 87"/>
              </a:gdLst>
              <a:ahLst/>
              <a:cxnLst>
                <a:cxn ang="0">
                  <a:pos x="T0" y="T1"/>
                </a:cxn>
                <a:cxn ang="0">
                  <a:pos x="T2" y="T3"/>
                </a:cxn>
                <a:cxn ang="0">
                  <a:pos x="T4" y="T5"/>
                </a:cxn>
                <a:cxn ang="0">
                  <a:pos x="T6" y="T7"/>
                </a:cxn>
                <a:cxn ang="0">
                  <a:pos x="T8" y="T9"/>
                </a:cxn>
                <a:cxn ang="0">
                  <a:pos x="T10" y="T11"/>
                </a:cxn>
              </a:cxnLst>
              <a:rect l="0" t="0" r="r" b="b"/>
              <a:pathLst>
                <a:path w="102" h="87">
                  <a:moveTo>
                    <a:pt x="92" y="21"/>
                  </a:moveTo>
                  <a:lnTo>
                    <a:pt x="101" y="43"/>
                  </a:lnTo>
                  <a:lnTo>
                    <a:pt x="18" y="86"/>
                  </a:lnTo>
                  <a:lnTo>
                    <a:pt x="0" y="43"/>
                  </a:lnTo>
                  <a:lnTo>
                    <a:pt x="83" y="0"/>
                  </a:lnTo>
                  <a:lnTo>
                    <a:pt x="92" y="21"/>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3" name="Freeform 431">
              <a:extLst>
                <a:ext uri="{FF2B5EF4-FFF2-40B4-BE49-F238E27FC236}">
                  <a16:creationId xmlns:a16="http://schemas.microsoft.com/office/drawing/2014/main" id="{8CDA3524-49B2-49D1-980D-4B04EFE81039}"/>
                </a:ext>
              </a:extLst>
            </p:cNvPr>
            <p:cNvSpPr>
              <a:spLocks/>
            </p:cNvSpPr>
            <p:nvPr/>
          </p:nvSpPr>
          <p:spPr bwMode="auto">
            <a:xfrm>
              <a:off x="1902" y="3138"/>
              <a:ext cx="27" cy="44"/>
            </a:xfrm>
            <a:custGeom>
              <a:avLst/>
              <a:gdLst>
                <a:gd name="T0" fmla="*/ 0 w 27"/>
                <a:gd name="T1" fmla="*/ 2 h 42"/>
                <a:gd name="T2" fmla="*/ 8 w 27"/>
                <a:gd name="T3" fmla="*/ 0 h 42"/>
                <a:gd name="T4" fmla="*/ 15 w 27"/>
                <a:gd name="T5" fmla="*/ 1 h 42"/>
                <a:gd name="T6" fmla="*/ 20 w 27"/>
                <a:gd name="T7" fmla="*/ 7 h 42"/>
                <a:gd name="T8" fmla="*/ 25 w 27"/>
                <a:gd name="T9" fmla="*/ 13 h 42"/>
                <a:gd name="T10" fmla="*/ 26 w 27"/>
                <a:gd name="T11" fmla="*/ 21 h 42"/>
                <a:gd name="T12" fmla="*/ 25 w 27"/>
                <a:gd name="T13" fmla="*/ 28 h 42"/>
                <a:gd name="T14" fmla="*/ 22 w 27"/>
                <a:gd name="T15" fmla="*/ 36 h 42"/>
                <a:gd name="T16" fmla="*/ 16 w 27"/>
                <a:gd name="T17" fmla="*/ 41 h 42"/>
                <a:gd name="T18" fmla="*/ 0 w 27"/>
                <a:gd name="T19"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42">
                  <a:moveTo>
                    <a:pt x="0" y="2"/>
                  </a:moveTo>
                  <a:lnTo>
                    <a:pt x="8" y="0"/>
                  </a:lnTo>
                  <a:lnTo>
                    <a:pt x="15" y="1"/>
                  </a:lnTo>
                  <a:lnTo>
                    <a:pt x="20" y="7"/>
                  </a:lnTo>
                  <a:lnTo>
                    <a:pt x="25" y="13"/>
                  </a:lnTo>
                  <a:lnTo>
                    <a:pt x="26" y="21"/>
                  </a:lnTo>
                  <a:lnTo>
                    <a:pt x="25" y="28"/>
                  </a:lnTo>
                  <a:lnTo>
                    <a:pt x="22" y="36"/>
                  </a:lnTo>
                  <a:lnTo>
                    <a:pt x="16" y="41"/>
                  </a:lnTo>
                  <a:lnTo>
                    <a:pt x="0" y="2"/>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4" name="Freeform 432">
              <a:extLst>
                <a:ext uri="{FF2B5EF4-FFF2-40B4-BE49-F238E27FC236}">
                  <a16:creationId xmlns:a16="http://schemas.microsoft.com/office/drawing/2014/main" id="{56C0B6AC-C09D-4027-A7F3-EE5AF96A49D6}"/>
                </a:ext>
              </a:extLst>
            </p:cNvPr>
            <p:cNvSpPr>
              <a:spLocks/>
            </p:cNvSpPr>
            <p:nvPr/>
          </p:nvSpPr>
          <p:spPr bwMode="auto">
            <a:xfrm>
              <a:off x="1810" y="3204"/>
              <a:ext cx="28" cy="46"/>
            </a:xfrm>
            <a:custGeom>
              <a:avLst/>
              <a:gdLst>
                <a:gd name="T0" fmla="*/ 27 w 28"/>
                <a:gd name="T1" fmla="*/ 40 h 43"/>
                <a:gd name="T2" fmla="*/ 19 w 28"/>
                <a:gd name="T3" fmla="*/ 42 h 43"/>
                <a:gd name="T4" fmla="*/ 12 w 28"/>
                <a:gd name="T5" fmla="*/ 40 h 43"/>
                <a:gd name="T6" fmla="*/ 7 w 28"/>
                <a:gd name="T7" fmla="*/ 36 h 43"/>
                <a:gd name="T8" fmla="*/ 2 w 28"/>
                <a:gd name="T9" fmla="*/ 29 h 43"/>
                <a:gd name="T10" fmla="*/ 0 w 28"/>
                <a:gd name="T11" fmla="*/ 21 h 43"/>
                <a:gd name="T12" fmla="*/ 1 w 28"/>
                <a:gd name="T13" fmla="*/ 13 h 43"/>
                <a:gd name="T14" fmla="*/ 5 w 28"/>
                <a:gd name="T15" fmla="*/ 6 h 43"/>
                <a:gd name="T16" fmla="*/ 11 w 28"/>
                <a:gd name="T17" fmla="*/ 0 h 43"/>
                <a:gd name="T18" fmla="*/ 27 w 28"/>
                <a:gd name="T19" fmla="*/ 4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3">
                  <a:moveTo>
                    <a:pt x="27" y="40"/>
                  </a:moveTo>
                  <a:lnTo>
                    <a:pt x="19" y="42"/>
                  </a:lnTo>
                  <a:lnTo>
                    <a:pt x="12" y="40"/>
                  </a:lnTo>
                  <a:lnTo>
                    <a:pt x="7" y="36"/>
                  </a:lnTo>
                  <a:lnTo>
                    <a:pt x="2" y="29"/>
                  </a:lnTo>
                  <a:lnTo>
                    <a:pt x="0" y="21"/>
                  </a:lnTo>
                  <a:lnTo>
                    <a:pt x="1" y="13"/>
                  </a:lnTo>
                  <a:lnTo>
                    <a:pt x="5" y="6"/>
                  </a:lnTo>
                  <a:lnTo>
                    <a:pt x="11" y="0"/>
                  </a:lnTo>
                  <a:lnTo>
                    <a:pt x="27" y="4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5" name="Freeform 433">
              <a:extLst>
                <a:ext uri="{FF2B5EF4-FFF2-40B4-BE49-F238E27FC236}">
                  <a16:creationId xmlns:a16="http://schemas.microsoft.com/office/drawing/2014/main" id="{FF32258C-EB55-46EC-9FC8-8CECE79887F8}"/>
                </a:ext>
              </a:extLst>
            </p:cNvPr>
            <p:cNvSpPr>
              <a:spLocks/>
            </p:cNvSpPr>
            <p:nvPr/>
          </p:nvSpPr>
          <p:spPr bwMode="auto">
            <a:xfrm>
              <a:off x="1822" y="3156"/>
              <a:ext cx="100" cy="92"/>
            </a:xfrm>
            <a:custGeom>
              <a:avLst/>
              <a:gdLst>
                <a:gd name="T0" fmla="*/ 90 w 100"/>
                <a:gd name="T1" fmla="*/ 21 h 86"/>
                <a:gd name="T2" fmla="*/ 99 w 100"/>
                <a:gd name="T3" fmla="*/ 43 h 86"/>
                <a:gd name="T4" fmla="*/ 18 w 100"/>
                <a:gd name="T5" fmla="*/ 85 h 86"/>
                <a:gd name="T6" fmla="*/ 0 w 100"/>
                <a:gd name="T7" fmla="*/ 42 h 86"/>
                <a:gd name="T8" fmla="*/ 81 w 100"/>
                <a:gd name="T9" fmla="*/ 0 h 86"/>
                <a:gd name="T10" fmla="*/ 90 w 100"/>
                <a:gd name="T11" fmla="*/ 21 h 86"/>
              </a:gdLst>
              <a:ahLst/>
              <a:cxnLst>
                <a:cxn ang="0">
                  <a:pos x="T0" y="T1"/>
                </a:cxn>
                <a:cxn ang="0">
                  <a:pos x="T2" y="T3"/>
                </a:cxn>
                <a:cxn ang="0">
                  <a:pos x="T4" y="T5"/>
                </a:cxn>
                <a:cxn ang="0">
                  <a:pos x="T6" y="T7"/>
                </a:cxn>
                <a:cxn ang="0">
                  <a:pos x="T8" y="T9"/>
                </a:cxn>
                <a:cxn ang="0">
                  <a:pos x="T10" y="T11"/>
                </a:cxn>
              </a:cxnLst>
              <a:rect l="0" t="0" r="r" b="b"/>
              <a:pathLst>
                <a:path w="100" h="86">
                  <a:moveTo>
                    <a:pt x="90" y="21"/>
                  </a:moveTo>
                  <a:lnTo>
                    <a:pt x="99" y="43"/>
                  </a:lnTo>
                  <a:lnTo>
                    <a:pt x="18" y="85"/>
                  </a:lnTo>
                  <a:lnTo>
                    <a:pt x="0" y="42"/>
                  </a:lnTo>
                  <a:lnTo>
                    <a:pt x="81" y="0"/>
                  </a:lnTo>
                  <a:lnTo>
                    <a:pt x="90" y="21"/>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6" name="Freeform 434">
              <a:extLst>
                <a:ext uri="{FF2B5EF4-FFF2-40B4-BE49-F238E27FC236}">
                  <a16:creationId xmlns:a16="http://schemas.microsoft.com/office/drawing/2014/main" id="{79ABAD0D-6C46-4B88-8C43-31C1CCB0957B}"/>
                </a:ext>
              </a:extLst>
            </p:cNvPr>
            <p:cNvSpPr>
              <a:spLocks/>
            </p:cNvSpPr>
            <p:nvPr/>
          </p:nvSpPr>
          <p:spPr bwMode="auto">
            <a:xfrm>
              <a:off x="1909" y="3153"/>
              <a:ext cx="26" cy="48"/>
            </a:xfrm>
            <a:custGeom>
              <a:avLst/>
              <a:gdLst>
                <a:gd name="T0" fmla="*/ 0 w 26"/>
                <a:gd name="T1" fmla="*/ 2 h 45"/>
                <a:gd name="T2" fmla="*/ 7 w 26"/>
                <a:gd name="T3" fmla="*/ 0 h 45"/>
                <a:gd name="T4" fmla="*/ 14 w 26"/>
                <a:gd name="T5" fmla="*/ 2 h 45"/>
                <a:gd name="T6" fmla="*/ 20 w 26"/>
                <a:gd name="T7" fmla="*/ 6 h 45"/>
                <a:gd name="T8" fmla="*/ 23 w 26"/>
                <a:gd name="T9" fmla="*/ 14 h 45"/>
                <a:gd name="T10" fmla="*/ 25 w 26"/>
                <a:gd name="T11" fmla="*/ 22 h 45"/>
                <a:gd name="T12" fmla="*/ 24 w 26"/>
                <a:gd name="T13" fmla="*/ 30 h 45"/>
                <a:gd name="T14" fmla="*/ 21 w 26"/>
                <a:gd name="T15" fmla="*/ 38 h 45"/>
                <a:gd name="T16" fmla="*/ 15 w 26"/>
                <a:gd name="T17" fmla="*/ 44 h 45"/>
                <a:gd name="T18" fmla="*/ 0 w 26"/>
                <a:gd name="T19" fmla="*/ 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45">
                  <a:moveTo>
                    <a:pt x="0" y="2"/>
                  </a:moveTo>
                  <a:lnTo>
                    <a:pt x="7" y="0"/>
                  </a:lnTo>
                  <a:lnTo>
                    <a:pt x="14" y="2"/>
                  </a:lnTo>
                  <a:lnTo>
                    <a:pt x="20" y="6"/>
                  </a:lnTo>
                  <a:lnTo>
                    <a:pt x="23" y="14"/>
                  </a:lnTo>
                  <a:lnTo>
                    <a:pt x="25" y="22"/>
                  </a:lnTo>
                  <a:lnTo>
                    <a:pt x="24" y="30"/>
                  </a:lnTo>
                  <a:lnTo>
                    <a:pt x="21" y="38"/>
                  </a:lnTo>
                  <a:lnTo>
                    <a:pt x="15" y="44"/>
                  </a:lnTo>
                  <a:lnTo>
                    <a:pt x="0" y="2"/>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7" name="Freeform 435">
              <a:extLst>
                <a:ext uri="{FF2B5EF4-FFF2-40B4-BE49-F238E27FC236}">
                  <a16:creationId xmlns:a16="http://schemas.microsoft.com/office/drawing/2014/main" id="{922A14C7-3728-4A5C-8A47-5E56ABB04425}"/>
                </a:ext>
              </a:extLst>
            </p:cNvPr>
            <p:cNvSpPr>
              <a:spLocks/>
            </p:cNvSpPr>
            <p:nvPr/>
          </p:nvSpPr>
          <p:spPr bwMode="auto">
            <a:xfrm>
              <a:off x="1820" y="3219"/>
              <a:ext cx="27" cy="43"/>
            </a:xfrm>
            <a:custGeom>
              <a:avLst/>
              <a:gdLst>
                <a:gd name="T0" fmla="*/ 26 w 27"/>
                <a:gd name="T1" fmla="*/ 38 h 41"/>
                <a:gd name="T2" fmla="*/ 18 w 27"/>
                <a:gd name="T3" fmla="*/ 40 h 41"/>
                <a:gd name="T4" fmla="*/ 11 w 27"/>
                <a:gd name="T5" fmla="*/ 39 h 41"/>
                <a:gd name="T6" fmla="*/ 6 w 27"/>
                <a:gd name="T7" fmla="*/ 34 h 41"/>
                <a:gd name="T8" fmla="*/ 2 w 27"/>
                <a:gd name="T9" fmla="*/ 28 h 41"/>
                <a:gd name="T10" fmla="*/ 0 w 27"/>
                <a:gd name="T11" fmla="*/ 20 h 41"/>
                <a:gd name="T12" fmla="*/ 1 w 27"/>
                <a:gd name="T13" fmla="*/ 13 h 41"/>
                <a:gd name="T14" fmla="*/ 4 w 27"/>
                <a:gd name="T15" fmla="*/ 5 h 41"/>
                <a:gd name="T16" fmla="*/ 11 w 27"/>
                <a:gd name="T17" fmla="*/ 0 h 41"/>
                <a:gd name="T18" fmla="*/ 26 w 27"/>
                <a:gd name="T19"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41">
                  <a:moveTo>
                    <a:pt x="26" y="38"/>
                  </a:moveTo>
                  <a:lnTo>
                    <a:pt x="18" y="40"/>
                  </a:lnTo>
                  <a:lnTo>
                    <a:pt x="11" y="39"/>
                  </a:lnTo>
                  <a:lnTo>
                    <a:pt x="6" y="34"/>
                  </a:lnTo>
                  <a:lnTo>
                    <a:pt x="2" y="28"/>
                  </a:lnTo>
                  <a:lnTo>
                    <a:pt x="0" y="20"/>
                  </a:lnTo>
                  <a:lnTo>
                    <a:pt x="1" y="13"/>
                  </a:lnTo>
                  <a:lnTo>
                    <a:pt x="4" y="5"/>
                  </a:lnTo>
                  <a:lnTo>
                    <a:pt x="11" y="0"/>
                  </a:lnTo>
                  <a:lnTo>
                    <a:pt x="26" y="38"/>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8" name="Freeform 436">
              <a:extLst>
                <a:ext uri="{FF2B5EF4-FFF2-40B4-BE49-F238E27FC236}">
                  <a16:creationId xmlns:a16="http://schemas.microsoft.com/office/drawing/2014/main" id="{A6CA02A0-B0BF-4E39-9880-C35D0114810B}"/>
                </a:ext>
              </a:extLst>
            </p:cNvPr>
            <p:cNvSpPr>
              <a:spLocks/>
            </p:cNvSpPr>
            <p:nvPr/>
          </p:nvSpPr>
          <p:spPr bwMode="auto">
            <a:xfrm>
              <a:off x="1833" y="3172"/>
              <a:ext cx="97" cy="88"/>
            </a:xfrm>
            <a:custGeom>
              <a:avLst/>
              <a:gdLst>
                <a:gd name="T0" fmla="*/ 87 w 97"/>
                <a:gd name="T1" fmla="*/ 21 h 83"/>
                <a:gd name="T2" fmla="*/ 96 w 97"/>
                <a:gd name="T3" fmla="*/ 42 h 83"/>
                <a:gd name="T4" fmla="*/ 18 w 97"/>
                <a:gd name="T5" fmla="*/ 82 h 83"/>
                <a:gd name="T6" fmla="*/ 0 w 97"/>
                <a:gd name="T7" fmla="*/ 40 h 83"/>
                <a:gd name="T8" fmla="*/ 78 w 97"/>
                <a:gd name="T9" fmla="*/ 0 h 83"/>
                <a:gd name="T10" fmla="*/ 87 w 97"/>
                <a:gd name="T11" fmla="*/ 21 h 83"/>
              </a:gdLst>
              <a:ahLst/>
              <a:cxnLst>
                <a:cxn ang="0">
                  <a:pos x="T0" y="T1"/>
                </a:cxn>
                <a:cxn ang="0">
                  <a:pos x="T2" y="T3"/>
                </a:cxn>
                <a:cxn ang="0">
                  <a:pos x="T4" y="T5"/>
                </a:cxn>
                <a:cxn ang="0">
                  <a:pos x="T6" y="T7"/>
                </a:cxn>
                <a:cxn ang="0">
                  <a:pos x="T8" y="T9"/>
                </a:cxn>
                <a:cxn ang="0">
                  <a:pos x="T10" y="T11"/>
                </a:cxn>
              </a:cxnLst>
              <a:rect l="0" t="0" r="r" b="b"/>
              <a:pathLst>
                <a:path w="97" h="83">
                  <a:moveTo>
                    <a:pt x="87" y="21"/>
                  </a:moveTo>
                  <a:lnTo>
                    <a:pt x="96" y="42"/>
                  </a:lnTo>
                  <a:lnTo>
                    <a:pt x="18" y="82"/>
                  </a:lnTo>
                  <a:lnTo>
                    <a:pt x="0" y="40"/>
                  </a:lnTo>
                  <a:lnTo>
                    <a:pt x="78" y="0"/>
                  </a:lnTo>
                  <a:lnTo>
                    <a:pt x="87" y="21"/>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9" name="Freeform 437">
              <a:extLst>
                <a:ext uri="{FF2B5EF4-FFF2-40B4-BE49-F238E27FC236}">
                  <a16:creationId xmlns:a16="http://schemas.microsoft.com/office/drawing/2014/main" id="{94C5C76F-46F3-4E35-9B38-CAF983BE93B9}"/>
                </a:ext>
              </a:extLst>
            </p:cNvPr>
            <p:cNvSpPr>
              <a:spLocks/>
            </p:cNvSpPr>
            <p:nvPr/>
          </p:nvSpPr>
          <p:spPr bwMode="auto">
            <a:xfrm>
              <a:off x="1915" y="3171"/>
              <a:ext cx="28" cy="46"/>
            </a:xfrm>
            <a:custGeom>
              <a:avLst/>
              <a:gdLst>
                <a:gd name="T0" fmla="*/ 0 w 28"/>
                <a:gd name="T1" fmla="*/ 2 h 43"/>
                <a:gd name="T2" fmla="*/ 8 w 28"/>
                <a:gd name="T3" fmla="*/ 0 h 43"/>
                <a:gd name="T4" fmla="*/ 15 w 28"/>
                <a:gd name="T5" fmla="*/ 2 h 43"/>
                <a:gd name="T6" fmla="*/ 20 w 28"/>
                <a:gd name="T7" fmla="*/ 6 h 43"/>
                <a:gd name="T8" fmla="*/ 25 w 28"/>
                <a:gd name="T9" fmla="*/ 12 h 43"/>
                <a:gd name="T10" fmla="*/ 27 w 28"/>
                <a:gd name="T11" fmla="*/ 21 h 43"/>
                <a:gd name="T12" fmla="*/ 26 w 28"/>
                <a:gd name="T13" fmla="*/ 29 h 43"/>
                <a:gd name="T14" fmla="*/ 22 w 28"/>
                <a:gd name="T15" fmla="*/ 37 h 43"/>
                <a:gd name="T16" fmla="*/ 16 w 28"/>
                <a:gd name="T17" fmla="*/ 42 h 43"/>
                <a:gd name="T18" fmla="*/ 0 w 28"/>
                <a:gd name="T19" fmla="*/ 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3">
                  <a:moveTo>
                    <a:pt x="0" y="2"/>
                  </a:moveTo>
                  <a:lnTo>
                    <a:pt x="8" y="0"/>
                  </a:lnTo>
                  <a:lnTo>
                    <a:pt x="15" y="2"/>
                  </a:lnTo>
                  <a:lnTo>
                    <a:pt x="20" y="6"/>
                  </a:lnTo>
                  <a:lnTo>
                    <a:pt x="25" y="12"/>
                  </a:lnTo>
                  <a:lnTo>
                    <a:pt x="27" y="21"/>
                  </a:lnTo>
                  <a:lnTo>
                    <a:pt x="26" y="29"/>
                  </a:lnTo>
                  <a:lnTo>
                    <a:pt x="22" y="37"/>
                  </a:lnTo>
                  <a:lnTo>
                    <a:pt x="16" y="42"/>
                  </a:lnTo>
                  <a:lnTo>
                    <a:pt x="0" y="2"/>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 name="Freeform 438">
              <a:extLst>
                <a:ext uri="{FF2B5EF4-FFF2-40B4-BE49-F238E27FC236}">
                  <a16:creationId xmlns:a16="http://schemas.microsoft.com/office/drawing/2014/main" id="{0FD007B8-0362-4F40-A4DC-0FFF609E516D}"/>
                </a:ext>
              </a:extLst>
            </p:cNvPr>
            <p:cNvSpPr>
              <a:spLocks/>
            </p:cNvSpPr>
            <p:nvPr/>
          </p:nvSpPr>
          <p:spPr bwMode="auto">
            <a:xfrm>
              <a:off x="1831" y="3232"/>
              <a:ext cx="27" cy="45"/>
            </a:xfrm>
            <a:custGeom>
              <a:avLst/>
              <a:gdLst>
                <a:gd name="T0" fmla="*/ 26 w 27"/>
                <a:gd name="T1" fmla="*/ 40 h 43"/>
                <a:gd name="T2" fmla="*/ 18 w 27"/>
                <a:gd name="T3" fmla="*/ 42 h 43"/>
                <a:gd name="T4" fmla="*/ 11 w 27"/>
                <a:gd name="T5" fmla="*/ 40 h 43"/>
                <a:gd name="T6" fmla="*/ 6 w 27"/>
                <a:gd name="T7" fmla="*/ 36 h 43"/>
                <a:gd name="T8" fmla="*/ 2 w 27"/>
                <a:gd name="T9" fmla="*/ 29 h 43"/>
                <a:gd name="T10" fmla="*/ 0 w 27"/>
                <a:gd name="T11" fmla="*/ 21 h 43"/>
                <a:gd name="T12" fmla="*/ 1 w 27"/>
                <a:gd name="T13" fmla="*/ 13 h 43"/>
                <a:gd name="T14" fmla="*/ 4 w 27"/>
                <a:gd name="T15" fmla="*/ 5 h 43"/>
                <a:gd name="T16" fmla="*/ 11 w 27"/>
                <a:gd name="T17" fmla="*/ 0 h 43"/>
                <a:gd name="T18" fmla="*/ 26 w 27"/>
                <a:gd name="T19" fmla="*/ 4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43">
                  <a:moveTo>
                    <a:pt x="26" y="40"/>
                  </a:moveTo>
                  <a:lnTo>
                    <a:pt x="18" y="42"/>
                  </a:lnTo>
                  <a:lnTo>
                    <a:pt x="11" y="40"/>
                  </a:lnTo>
                  <a:lnTo>
                    <a:pt x="6" y="36"/>
                  </a:lnTo>
                  <a:lnTo>
                    <a:pt x="2" y="29"/>
                  </a:lnTo>
                  <a:lnTo>
                    <a:pt x="0" y="21"/>
                  </a:lnTo>
                  <a:lnTo>
                    <a:pt x="1" y="13"/>
                  </a:lnTo>
                  <a:lnTo>
                    <a:pt x="4" y="5"/>
                  </a:lnTo>
                  <a:lnTo>
                    <a:pt x="11" y="0"/>
                  </a:lnTo>
                  <a:lnTo>
                    <a:pt x="26" y="4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1" name="Freeform 439">
              <a:extLst>
                <a:ext uri="{FF2B5EF4-FFF2-40B4-BE49-F238E27FC236}">
                  <a16:creationId xmlns:a16="http://schemas.microsoft.com/office/drawing/2014/main" id="{619C5C69-7962-4E1B-9895-45E0DBBBD7C6}"/>
                </a:ext>
              </a:extLst>
            </p:cNvPr>
            <p:cNvSpPr>
              <a:spLocks/>
            </p:cNvSpPr>
            <p:nvPr/>
          </p:nvSpPr>
          <p:spPr bwMode="auto">
            <a:xfrm>
              <a:off x="1843" y="3188"/>
              <a:ext cx="91" cy="87"/>
            </a:xfrm>
            <a:custGeom>
              <a:avLst/>
              <a:gdLst>
                <a:gd name="T0" fmla="*/ 81 w 91"/>
                <a:gd name="T1" fmla="*/ 21 h 82"/>
                <a:gd name="T2" fmla="*/ 90 w 91"/>
                <a:gd name="T3" fmla="*/ 43 h 82"/>
                <a:gd name="T4" fmla="*/ 17 w 91"/>
                <a:gd name="T5" fmla="*/ 81 h 82"/>
                <a:gd name="T6" fmla="*/ 0 w 91"/>
                <a:gd name="T7" fmla="*/ 38 h 82"/>
                <a:gd name="T8" fmla="*/ 73 w 91"/>
                <a:gd name="T9" fmla="*/ 0 h 82"/>
                <a:gd name="T10" fmla="*/ 81 w 91"/>
                <a:gd name="T11" fmla="*/ 21 h 82"/>
              </a:gdLst>
              <a:ahLst/>
              <a:cxnLst>
                <a:cxn ang="0">
                  <a:pos x="T0" y="T1"/>
                </a:cxn>
                <a:cxn ang="0">
                  <a:pos x="T2" y="T3"/>
                </a:cxn>
                <a:cxn ang="0">
                  <a:pos x="T4" y="T5"/>
                </a:cxn>
                <a:cxn ang="0">
                  <a:pos x="T6" y="T7"/>
                </a:cxn>
                <a:cxn ang="0">
                  <a:pos x="T8" y="T9"/>
                </a:cxn>
                <a:cxn ang="0">
                  <a:pos x="T10" y="T11"/>
                </a:cxn>
              </a:cxnLst>
              <a:rect l="0" t="0" r="r" b="b"/>
              <a:pathLst>
                <a:path w="91" h="82">
                  <a:moveTo>
                    <a:pt x="81" y="21"/>
                  </a:moveTo>
                  <a:lnTo>
                    <a:pt x="90" y="43"/>
                  </a:lnTo>
                  <a:lnTo>
                    <a:pt x="17" y="81"/>
                  </a:lnTo>
                  <a:lnTo>
                    <a:pt x="0" y="38"/>
                  </a:lnTo>
                  <a:lnTo>
                    <a:pt x="73" y="0"/>
                  </a:lnTo>
                  <a:lnTo>
                    <a:pt x="81" y="21"/>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2" name="Freeform 440">
              <a:extLst>
                <a:ext uri="{FF2B5EF4-FFF2-40B4-BE49-F238E27FC236}">
                  <a16:creationId xmlns:a16="http://schemas.microsoft.com/office/drawing/2014/main" id="{EE92BBF5-DF1E-499A-BD1E-6A37067F6E47}"/>
                </a:ext>
              </a:extLst>
            </p:cNvPr>
            <p:cNvSpPr>
              <a:spLocks/>
            </p:cNvSpPr>
            <p:nvPr/>
          </p:nvSpPr>
          <p:spPr bwMode="auto">
            <a:xfrm>
              <a:off x="1919" y="3186"/>
              <a:ext cx="30" cy="46"/>
            </a:xfrm>
            <a:custGeom>
              <a:avLst/>
              <a:gdLst>
                <a:gd name="T0" fmla="*/ 0 w 30"/>
                <a:gd name="T1" fmla="*/ 2 h 43"/>
                <a:gd name="T2" fmla="*/ 8 w 30"/>
                <a:gd name="T3" fmla="*/ 0 h 43"/>
                <a:gd name="T4" fmla="*/ 16 w 30"/>
                <a:gd name="T5" fmla="*/ 2 h 43"/>
                <a:gd name="T6" fmla="*/ 23 w 30"/>
                <a:gd name="T7" fmla="*/ 7 h 43"/>
                <a:gd name="T8" fmla="*/ 27 w 30"/>
                <a:gd name="T9" fmla="*/ 13 h 43"/>
                <a:gd name="T10" fmla="*/ 29 w 30"/>
                <a:gd name="T11" fmla="*/ 21 h 43"/>
                <a:gd name="T12" fmla="*/ 28 w 30"/>
                <a:gd name="T13" fmla="*/ 29 h 43"/>
                <a:gd name="T14" fmla="*/ 25 w 30"/>
                <a:gd name="T15" fmla="*/ 37 h 43"/>
                <a:gd name="T16" fmla="*/ 17 w 30"/>
                <a:gd name="T17" fmla="*/ 42 h 43"/>
                <a:gd name="T18" fmla="*/ 0 w 30"/>
                <a:gd name="T19" fmla="*/ 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43">
                  <a:moveTo>
                    <a:pt x="0" y="2"/>
                  </a:moveTo>
                  <a:lnTo>
                    <a:pt x="8" y="0"/>
                  </a:lnTo>
                  <a:lnTo>
                    <a:pt x="16" y="2"/>
                  </a:lnTo>
                  <a:lnTo>
                    <a:pt x="23" y="7"/>
                  </a:lnTo>
                  <a:lnTo>
                    <a:pt x="27" y="13"/>
                  </a:lnTo>
                  <a:lnTo>
                    <a:pt x="29" y="21"/>
                  </a:lnTo>
                  <a:lnTo>
                    <a:pt x="28" y="29"/>
                  </a:lnTo>
                  <a:lnTo>
                    <a:pt x="25" y="37"/>
                  </a:lnTo>
                  <a:lnTo>
                    <a:pt x="17" y="42"/>
                  </a:lnTo>
                  <a:lnTo>
                    <a:pt x="0" y="2"/>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3" name="Freeform 441">
              <a:extLst>
                <a:ext uri="{FF2B5EF4-FFF2-40B4-BE49-F238E27FC236}">
                  <a16:creationId xmlns:a16="http://schemas.microsoft.com/office/drawing/2014/main" id="{3EE7D5C8-D2D2-4BBC-9E45-60BB5286EBDC}"/>
                </a:ext>
              </a:extLst>
            </p:cNvPr>
            <p:cNvSpPr>
              <a:spLocks/>
            </p:cNvSpPr>
            <p:nvPr/>
          </p:nvSpPr>
          <p:spPr bwMode="auto">
            <a:xfrm>
              <a:off x="2014" y="2958"/>
              <a:ext cx="40" cy="27"/>
            </a:xfrm>
            <a:custGeom>
              <a:avLst/>
              <a:gdLst>
                <a:gd name="T0" fmla="*/ 0 w 40"/>
                <a:gd name="T1" fmla="*/ 17 h 25"/>
                <a:gd name="T2" fmla="*/ 3 w 40"/>
                <a:gd name="T3" fmla="*/ 8 h 25"/>
                <a:gd name="T4" fmla="*/ 8 w 40"/>
                <a:gd name="T5" fmla="*/ 2 h 25"/>
                <a:gd name="T6" fmla="*/ 15 w 40"/>
                <a:gd name="T7" fmla="*/ 0 h 25"/>
                <a:gd name="T8" fmla="*/ 23 w 40"/>
                <a:gd name="T9" fmla="*/ 0 h 25"/>
                <a:gd name="T10" fmla="*/ 30 w 40"/>
                <a:gd name="T11" fmla="*/ 3 h 25"/>
                <a:gd name="T12" fmla="*/ 36 w 40"/>
                <a:gd name="T13" fmla="*/ 8 h 25"/>
                <a:gd name="T14" fmla="*/ 39 w 40"/>
                <a:gd name="T15" fmla="*/ 15 h 25"/>
                <a:gd name="T16" fmla="*/ 39 w 40"/>
                <a:gd name="T17" fmla="*/ 24 h 25"/>
                <a:gd name="T18" fmla="*/ 0 w 40"/>
                <a:gd name="T19" fmla="*/ 1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25">
                  <a:moveTo>
                    <a:pt x="0" y="17"/>
                  </a:moveTo>
                  <a:lnTo>
                    <a:pt x="3" y="8"/>
                  </a:lnTo>
                  <a:lnTo>
                    <a:pt x="8" y="2"/>
                  </a:lnTo>
                  <a:lnTo>
                    <a:pt x="15" y="0"/>
                  </a:lnTo>
                  <a:lnTo>
                    <a:pt x="23" y="0"/>
                  </a:lnTo>
                  <a:lnTo>
                    <a:pt x="30" y="3"/>
                  </a:lnTo>
                  <a:lnTo>
                    <a:pt x="36" y="8"/>
                  </a:lnTo>
                  <a:lnTo>
                    <a:pt x="39" y="15"/>
                  </a:lnTo>
                  <a:lnTo>
                    <a:pt x="39" y="24"/>
                  </a:lnTo>
                  <a:lnTo>
                    <a:pt x="0" y="17"/>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4" name="Freeform 442">
              <a:extLst>
                <a:ext uri="{FF2B5EF4-FFF2-40B4-BE49-F238E27FC236}">
                  <a16:creationId xmlns:a16="http://schemas.microsoft.com/office/drawing/2014/main" id="{5062DCDB-4EE3-434D-B412-D5688F2760A3}"/>
                </a:ext>
              </a:extLst>
            </p:cNvPr>
            <p:cNvSpPr>
              <a:spLocks/>
            </p:cNvSpPr>
            <p:nvPr/>
          </p:nvSpPr>
          <p:spPr bwMode="auto">
            <a:xfrm>
              <a:off x="1999" y="2981"/>
              <a:ext cx="55" cy="103"/>
            </a:xfrm>
            <a:custGeom>
              <a:avLst/>
              <a:gdLst>
                <a:gd name="T0" fmla="*/ 20 w 55"/>
                <a:gd name="T1" fmla="*/ 91 h 97"/>
                <a:gd name="T2" fmla="*/ 0 w 55"/>
                <a:gd name="T3" fmla="*/ 87 h 97"/>
                <a:gd name="T4" fmla="*/ 14 w 55"/>
                <a:gd name="T5" fmla="*/ 0 h 97"/>
                <a:gd name="T6" fmla="*/ 54 w 55"/>
                <a:gd name="T7" fmla="*/ 8 h 97"/>
                <a:gd name="T8" fmla="*/ 40 w 55"/>
                <a:gd name="T9" fmla="*/ 96 h 97"/>
                <a:gd name="T10" fmla="*/ 20 w 55"/>
                <a:gd name="T11" fmla="*/ 91 h 97"/>
              </a:gdLst>
              <a:ahLst/>
              <a:cxnLst>
                <a:cxn ang="0">
                  <a:pos x="T0" y="T1"/>
                </a:cxn>
                <a:cxn ang="0">
                  <a:pos x="T2" y="T3"/>
                </a:cxn>
                <a:cxn ang="0">
                  <a:pos x="T4" y="T5"/>
                </a:cxn>
                <a:cxn ang="0">
                  <a:pos x="T6" y="T7"/>
                </a:cxn>
                <a:cxn ang="0">
                  <a:pos x="T8" y="T9"/>
                </a:cxn>
                <a:cxn ang="0">
                  <a:pos x="T10" y="T11"/>
                </a:cxn>
              </a:cxnLst>
              <a:rect l="0" t="0" r="r" b="b"/>
              <a:pathLst>
                <a:path w="55" h="97">
                  <a:moveTo>
                    <a:pt x="20" y="91"/>
                  </a:moveTo>
                  <a:lnTo>
                    <a:pt x="0" y="87"/>
                  </a:lnTo>
                  <a:lnTo>
                    <a:pt x="14" y="0"/>
                  </a:lnTo>
                  <a:lnTo>
                    <a:pt x="54" y="8"/>
                  </a:lnTo>
                  <a:lnTo>
                    <a:pt x="40" y="96"/>
                  </a:lnTo>
                  <a:lnTo>
                    <a:pt x="20" y="91"/>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 name="Freeform 443">
              <a:extLst>
                <a:ext uri="{FF2B5EF4-FFF2-40B4-BE49-F238E27FC236}">
                  <a16:creationId xmlns:a16="http://schemas.microsoft.com/office/drawing/2014/main" id="{D7A6BEEF-8DB9-44CF-83B8-E30F09F88ABD}"/>
                </a:ext>
              </a:extLst>
            </p:cNvPr>
            <p:cNvSpPr>
              <a:spLocks/>
            </p:cNvSpPr>
            <p:nvPr/>
          </p:nvSpPr>
          <p:spPr bwMode="auto">
            <a:xfrm>
              <a:off x="1999" y="3078"/>
              <a:ext cx="39" cy="28"/>
            </a:xfrm>
            <a:custGeom>
              <a:avLst/>
              <a:gdLst>
                <a:gd name="T0" fmla="*/ 38 w 39"/>
                <a:gd name="T1" fmla="*/ 8 h 26"/>
                <a:gd name="T2" fmla="*/ 35 w 39"/>
                <a:gd name="T3" fmla="*/ 17 h 26"/>
                <a:gd name="T4" fmla="*/ 30 w 39"/>
                <a:gd name="T5" fmla="*/ 22 h 26"/>
                <a:gd name="T6" fmla="*/ 23 w 39"/>
                <a:gd name="T7" fmla="*/ 25 h 26"/>
                <a:gd name="T8" fmla="*/ 16 w 39"/>
                <a:gd name="T9" fmla="*/ 25 h 26"/>
                <a:gd name="T10" fmla="*/ 9 w 39"/>
                <a:gd name="T11" fmla="*/ 22 h 26"/>
                <a:gd name="T12" fmla="*/ 3 w 39"/>
                <a:gd name="T13" fmla="*/ 17 h 26"/>
                <a:gd name="T14" fmla="*/ 0 w 39"/>
                <a:gd name="T15" fmla="*/ 10 h 26"/>
                <a:gd name="T16" fmla="*/ 0 w 39"/>
                <a:gd name="T17" fmla="*/ 0 h 26"/>
                <a:gd name="T18" fmla="*/ 38 w 39"/>
                <a:gd name="T19"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26">
                  <a:moveTo>
                    <a:pt x="38" y="8"/>
                  </a:moveTo>
                  <a:lnTo>
                    <a:pt x="35" y="17"/>
                  </a:lnTo>
                  <a:lnTo>
                    <a:pt x="30" y="22"/>
                  </a:lnTo>
                  <a:lnTo>
                    <a:pt x="23" y="25"/>
                  </a:lnTo>
                  <a:lnTo>
                    <a:pt x="16" y="25"/>
                  </a:lnTo>
                  <a:lnTo>
                    <a:pt x="9" y="22"/>
                  </a:lnTo>
                  <a:lnTo>
                    <a:pt x="3" y="17"/>
                  </a:lnTo>
                  <a:lnTo>
                    <a:pt x="0" y="10"/>
                  </a:lnTo>
                  <a:lnTo>
                    <a:pt x="0" y="0"/>
                  </a:lnTo>
                  <a:lnTo>
                    <a:pt x="38" y="8"/>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 name="Freeform 444">
              <a:extLst>
                <a:ext uri="{FF2B5EF4-FFF2-40B4-BE49-F238E27FC236}">
                  <a16:creationId xmlns:a16="http://schemas.microsoft.com/office/drawing/2014/main" id="{BD737BDA-97CD-4C68-9CDB-B0E1B2C9865A}"/>
                </a:ext>
              </a:extLst>
            </p:cNvPr>
            <p:cNvSpPr>
              <a:spLocks/>
            </p:cNvSpPr>
            <p:nvPr/>
          </p:nvSpPr>
          <p:spPr bwMode="auto">
            <a:xfrm>
              <a:off x="2000" y="2950"/>
              <a:ext cx="40" cy="26"/>
            </a:xfrm>
            <a:custGeom>
              <a:avLst/>
              <a:gdLst>
                <a:gd name="T0" fmla="*/ 0 w 40"/>
                <a:gd name="T1" fmla="*/ 16 h 24"/>
                <a:gd name="T2" fmla="*/ 3 w 40"/>
                <a:gd name="T3" fmla="*/ 8 h 24"/>
                <a:gd name="T4" fmla="*/ 8 w 40"/>
                <a:gd name="T5" fmla="*/ 2 h 24"/>
                <a:gd name="T6" fmla="*/ 15 w 40"/>
                <a:gd name="T7" fmla="*/ 0 h 24"/>
                <a:gd name="T8" fmla="*/ 23 w 40"/>
                <a:gd name="T9" fmla="*/ 0 h 24"/>
                <a:gd name="T10" fmla="*/ 30 w 40"/>
                <a:gd name="T11" fmla="*/ 3 h 24"/>
                <a:gd name="T12" fmla="*/ 36 w 40"/>
                <a:gd name="T13" fmla="*/ 8 h 24"/>
                <a:gd name="T14" fmla="*/ 39 w 40"/>
                <a:gd name="T15" fmla="*/ 15 h 24"/>
                <a:gd name="T16" fmla="*/ 39 w 40"/>
                <a:gd name="T17" fmla="*/ 23 h 24"/>
                <a:gd name="T18" fmla="*/ 0 w 40"/>
                <a:gd name="T19"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24">
                  <a:moveTo>
                    <a:pt x="0" y="16"/>
                  </a:moveTo>
                  <a:lnTo>
                    <a:pt x="3" y="8"/>
                  </a:lnTo>
                  <a:lnTo>
                    <a:pt x="8" y="2"/>
                  </a:lnTo>
                  <a:lnTo>
                    <a:pt x="15" y="0"/>
                  </a:lnTo>
                  <a:lnTo>
                    <a:pt x="23" y="0"/>
                  </a:lnTo>
                  <a:lnTo>
                    <a:pt x="30" y="3"/>
                  </a:lnTo>
                  <a:lnTo>
                    <a:pt x="36" y="8"/>
                  </a:lnTo>
                  <a:lnTo>
                    <a:pt x="39" y="15"/>
                  </a:lnTo>
                  <a:lnTo>
                    <a:pt x="39" y="23"/>
                  </a:lnTo>
                  <a:lnTo>
                    <a:pt x="0" y="16"/>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7" name="Freeform 445">
              <a:extLst>
                <a:ext uri="{FF2B5EF4-FFF2-40B4-BE49-F238E27FC236}">
                  <a16:creationId xmlns:a16="http://schemas.microsoft.com/office/drawing/2014/main" id="{7014474B-DDB1-4C7B-AB06-3167295DECEC}"/>
                </a:ext>
              </a:extLst>
            </p:cNvPr>
            <p:cNvSpPr>
              <a:spLocks/>
            </p:cNvSpPr>
            <p:nvPr/>
          </p:nvSpPr>
          <p:spPr bwMode="auto">
            <a:xfrm>
              <a:off x="1984" y="2971"/>
              <a:ext cx="56" cy="111"/>
            </a:xfrm>
            <a:custGeom>
              <a:avLst/>
              <a:gdLst>
                <a:gd name="T0" fmla="*/ 21 w 56"/>
                <a:gd name="T1" fmla="*/ 98 h 104"/>
                <a:gd name="T2" fmla="*/ 0 w 56"/>
                <a:gd name="T3" fmla="*/ 94 h 104"/>
                <a:gd name="T4" fmla="*/ 15 w 56"/>
                <a:gd name="T5" fmla="*/ 0 h 104"/>
                <a:gd name="T6" fmla="*/ 55 w 56"/>
                <a:gd name="T7" fmla="*/ 8 h 104"/>
                <a:gd name="T8" fmla="*/ 41 w 56"/>
                <a:gd name="T9" fmla="*/ 103 h 104"/>
                <a:gd name="T10" fmla="*/ 21 w 56"/>
                <a:gd name="T11" fmla="*/ 98 h 104"/>
              </a:gdLst>
              <a:ahLst/>
              <a:cxnLst>
                <a:cxn ang="0">
                  <a:pos x="T0" y="T1"/>
                </a:cxn>
                <a:cxn ang="0">
                  <a:pos x="T2" y="T3"/>
                </a:cxn>
                <a:cxn ang="0">
                  <a:pos x="T4" y="T5"/>
                </a:cxn>
                <a:cxn ang="0">
                  <a:pos x="T6" y="T7"/>
                </a:cxn>
                <a:cxn ang="0">
                  <a:pos x="T8" y="T9"/>
                </a:cxn>
                <a:cxn ang="0">
                  <a:pos x="T10" y="T11"/>
                </a:cxn>
              </a:cxnLst>
              <a:rect l="0" t="0" r="r" b="b"/>
              <a:pathLst>
                <a:path w="56" h="104">
                  <a:moveTo>
                    <a:pt x="21" y="98"/>
                  </a:moveTo>
                  <a:lnTo>
                    <a:pt x="0" y="94"/>
                  </a:lnTo>
                  <a:lnTo>
                    <a:pt x="15" y="0"/>
                  </a:lnTo>
                  <a:lnTo>
                    <a:pt x="55" y="8"/>
                  </a:lnTo>
                  <a:lnTo>
                    <a:pt x="41" y="103"/>
                  </a:lnTo>
                  <a:lnTo>
                    <a:pt x="21" y="98"/>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8" name="Freeform 446">
              <a:extLst>
                <a:ext uri="{FF2B5EF4-FFF2-40B4-BE49-F238E27FC236}">
                  <a16:creationId xmlns:a16="http://schemas.microsoft.com/office/drawing/2014/main" id="{1E7BBE13-F256-4A79-8E45-0D656AADFBF8}"/>
                </a:ext>
              </a:extLst>
            </p:cNvPr>
            <p:cNvSpPr>
              <a:spLocks/>
            </p:cNvSpPr>
            <p:nvPr/>
          </p:nvSpPr>
          <p:spPr bwMode="auto">
            <a:xfrm>
              <a:off x="1984" y="3076"/>
              <a:ext cx="40" cy="26"/>
            </a:xfrm>
            <a:custGeom>
              <a:avLst/>
              <a:gdLst>
                <a:gd name="T0" fmla="*/ 39 w 40"/>
                <a:gd name="T1" fmla="*/ 8 h 25"/>
                <a:gd name="T2" fmla="*/ 36 w 40"/>
                <a:gd name="T3" fmla="*/ 16 h 25"/>
                <a:gd name="T4" fmla="*/ 30 w 40"/>
                <a:gd name="T5" fmla="*/ 21 h 25"/>
                <a:gd name="T6" fmla="*/ 23 w 40"/>
                <a:gd name="T7" fmla="*/ 24 h 25"/>
                <a:gd name="T8" fmla="*/ 16 w 40"/>
                <a:gd name="T9" fmla="*/ 24 h 25"/>
                <a:gd name="T10" fmla="*/ 10 w 40"/>
                <a:gd name="T11" fmla="*/ 21 h 25"/>
                <a:gd name="T12" fmla="*/ 4 w 40"/>
                <a:gd name="T13" fmla="*/ 16 h 25"/>
                <a:gd name="T14" fmla="*/ 0 w 40"/>
                <a:gd name="T15" fmla="*/ 9 h 25"/>
                <a:gd name="T16" fmla="*/ 0 w 40"/>
                <a:gd name="T17" fmla="*/ 0 h 25"/>
                <a:gd name="T18" fmla="*/ 39 w 40"/>
                <a:gd name="T19"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25">
                  <a:moveTo>
                    <a:pt x="39" y="8"/>
                  </a:moveTo>
                  <a:lnTo>
                    <a:pt x="36" y="16"/>
                  </a:lnTo>
                  <a:lnTo>
                    <a:pt x="30" y="21"/>
                  </a:lnTo>
                  <a:lnTo>
                    <a:pt x="23" y="24"/>
                  </a:lnTo>
                  <a:lnTo>
                    <a:pt x="16" y="24"/>
                  </a:lnTo>
                  <a:lnTo>
                    <a:pt x="10" y="21"/>
                  </a:lnTo>
                  <a:lnTo>
                    <a:pt x="4" y="16"/>
                  </a:lnTo>
                  <a:lnTo>
                    <a:pt x="0" y="9"/>
                  </a:lnTo>
                  <a:lnTo>
                    <a:pt x="0" y="0"/>
                  </a:lnTo>
                  <a:lnTo>
                    <a:pt x="39" y="8"/>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9" name="Freeform 447">
              <a:extLst>
                <a:ext uri="{FF2B5EF4-FFF2-40B4-BE49-F238E27FC236}">
                  <a16:creationId xmlns:a16="http://schemas.microsoft.com/office/drawing/2014/main" id="{7252D118-30C5-43C2-9DD5-C8FFB8FAC34D}"/>
                </a:ext>
              </a:extLst>
            </p:cNvPr>
            <p:cNvSpPr>
              <a:spLocks/>
            </p:cNvSpPr>
            <p:nvPr/>
          </p:nvSpPr>
          <p:spPr bwMode="auto">
            <a:xfrm>
              <a:off x="1986" y="2941"/>
              <a:ext cx="40" cy="28"/>
            </a:xfrm>
            <a:custGeom>
              <a:avLst/>
              <a:gdLst>
                <a:gd name="T0" fmla="*/ 0 w 40"/>
                <a:gd name="T1" fmla="*/ 16 h 25"/>
                <a:gd name="T2" fmla="*/ 3 w 40"/>
                <a:gd name="T3" fmla="*/ 8 h 25"/>
                <a:gd name="T4" fmla="*/ 9 w 40"/>
                <a:gd name="T5" fmla="*/ 3 h 25"/>
                <a:gd name="T6" fmla="*/ 16 w 40"/>
                <a:gd name="T7" fmla="*/ 0 h 25"/>
                <a:gd name="T8" fmla="*/ 23 w 40"/>
                <a:gd name="T9" fmla="*/ 0 h 25"/>
                <a:gd name="T10" fmla="*/ 29 w 40"/>
                <a:gd name="T11" fmla="*/ 3 h 25"/>
                <a:gd name="T12" fmla="*/ 35 w 40"/>
                <a:gd name="T13" fmla="*/ 8 h 25"/>
                <a:gd name="T14" fmla="*/ 39 w 40"/>
                <a:gd name="T15" fmla="*/ 15 h 25"/>
                <a:gd name="T16" fmla="*/ 39 w 40"/>
                <a:gd name="T17" fmla="*/ 24 h 25"/>
                <a:gd name="T18" fmla="*/ 0 w 40"/>
                <a:gd name="T19" fmla="*/ 1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25">
                  <a:moveTo>
                    <a:pt x="0" y="16"/>
                  </a:moveTo>
                  <a:lnTo>
                    <a:pt x="3" y="8"/>
                  </a:lnTo>
                  <a:lnTo>
                    <a:pt x="9" y="3"/>
                  </a:lnTo>
                  <a:lnTo>
                    <a:pt x="16" y="0"/>
                  </a:lnTo>
                  <a:lnTo>
                    <a:pt x="23" y="0"/>
                  </a:lnTo>
                  <a:lnTo>
                    <a:pt x="29" y="3"/>
                  </a:lnTo>
                  <a:lnTo>
                    <a:pt x="35" y="8"/>
                  </a:lnTo>
                  <a:lnTo>
                    <a:pt x="39" y="15"/>
                  </a:lnTo>
                  <a:lnTo>
                    <a:pt x="39" y="24"/>
                  </a:lnTo>
                  <a:lnTo>
                    <a:pt x="0" y="16"/>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 name="Freeform 448">
              <a:extLst>
                <a:ext uri="{FF2B5EF4-FFF2-40B4-BE49-F238E27FC236}">
                  <a16:creationId xmlns:a16="http://schemas.microsoft.com/office/drawing/2014/main" id="{60FF0D0D-2632-47B2-8673-FCC07AF976EA}"/>
                </a:ext>
              </a:extLst>
            </p:cNvPr>
            <p:cNvSpPr>
              <a:spLocks/>
            </p:cNvSpPr>
            <p:nvPr/>
          </p:nvSpPr>
          <p:spPr bwMode="auto">
            <a:xfrm>
              <a:off x="1970" y="2962"/>
              <a:ext cx="56" cy="116"/>
            </a:xfrm>
            <a:custGeom>
              <a:avLst/>
              <a:gdLst>
                <a:gd name="T0" fmla="*/ 20 w 56"/>
                <a:gd name="T1" fmla="*/ 104 h 109"/>
                <a:gd name="T2" fmla="*/ 0 w 56"/>
                <a:gd name="T3" fmla="*/ 99 h 109"/>
                <a:gd name="T4" fmla="*/ 15 w 56"/>
                <a:gd name="T5" fmla="*/ 0 h 109"/>
                <a:gd name="T6" fmla="*/ 55 w 56"/>
                <a:gd name="T7" fmla="*/ 9 h 109"/>
                <a:gd name="T8" fmla="*/ 39 w 56"/>
                <a:gd name="T9" fmla="*/ 108 h 109"/>
                <a:gd name="T10" fmla="*/ 20 w 56"/>
                <a:gd name="T11" fmla="*/ 104 h 109"/>
              </a:gdLst>
              <a:ahLst/>
              <a:cxnLst>
                <a:cxn ang="0">
                  <a:pos x="T0" y="T1"/>
                </a:cxn>
                <a:cxn ang="0">
                  <a:pos x="T2" y="T3"/>
                </a:cxn>
                <a:cxn ang="0">
                  <a:pos x="T4" y="T5"/>
                </a:cxn>
                <a:cxn ang="0">
                  <a:pos x="T6" y="T7"/>
                </a:cxn>
                <a:cxn ang="0">
                  <a:pos x="T8" y="T9"/>
                </a:cxn>
                <a:cxn ang="0">
                  <a:pos x="T10" y="T11"/>
                </a:cxn>
              </a:cxnLst>
              <a:rect l="0" t="0" r="r" b="b"/>
              <a:pathLst>
                <a:path w="56" h="109">
                  <a:moveTo>
                    <a:pt x="20" y="104"/>
                  </a:moveTo>
                  <a:lnTo>
                    <a:pt x="0" y="99"/>
                  </a:lnTo>
                  <a:lnTo>
                    <a:pt x="15" y="0"/>
                  </a:lnTo>
                  <a:lnTo>
                    <a:pt x="55" y="9"/>
                  </a:lnTo>
                  <a:lnTo>
                    <a:pt x="39" y="108"/>
                  </a:lnTo>
                  <a:lnTo>
                    <a:pt x="20" y="104"/>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1" name="Freeform 449">
              <a:extLst>
                <a:ext uri="{FF2B5EF4-FFF2-40B4-BE49-F238E27FC236}">
                  <a16:creationId xmlns:a16="http://schemas.microsoft.com/office/drawing/2014/main" id="{01D694D1-60BA-4601-8909-7A288A3BA767}"/>
                </a:ext>
              </a:extLst>
            </p:cNvPr>
            <p:cNvSpPr>
              <a:spLocks/>
            </p:cNvSpPr>
            <p:nvPr/>
          </p:nvSpPr>
          <p:spPr bwMode="auto">
            <a:xfrm>
              <a:off x="1970" y="3073"/>
              <a:ext cx="40" cy="26"/>
            </a:xfrm>
            <a:custGeom>
              <a:avLst/>
              <a:gdLst>
                <a:gd name="T0" fmla="*/ 39 w 40"/>
                <a:gd name="T1" fmla="*/ 8 h 25"/>
                <a:gd name="T2" fmla="*/ 36 w 40"/>
                <a:gd name="T3" fmla="*/ 16 h 25"/>
                <a:gd name="T4" fmla="*/ 31 w 40"/>
                <a:gd name="T5" fmla="*/ 21 h 25"/>
                <a:gd name="T6" fmla="*/ 24 w 40"/>
                <a:gd name="T7" fmla="*/ 24 h 25"/>
                <a:gd name="T8" fmla="*/ 16 w 40"/>
                <a:gd name="T9" fmla="*/ 24 h 25"/>
                <a:gd name="T10" fmla="*/ 9 w 40"/>
                <a:gd name="T11" fmla="*/ 21 h 25"/>
                <a:gd name="T12" fmla="*/ 3 w 40"/>
                <a:gd name="T13" fmla="*/ 16 h 25"/>
                <a:gd name="T14" fmla="*/ 0 w 40"/>
                <a:gd name="T15" fmla="*/ 9 h 25"/>
                <a:gd name="T16" fmla="*/ 0 w 40"/>
                <a:gd name="T17" fmla="*/ 0 h 25"/>
                <a:gd name="T18" fmla="*/ 39 w 40"/>
                <a:gd name="T19"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25">
                  <a:moveTo>
                    <a:pt x="39" y="8"/>
                  </a:moveTo>
                  <a:lnTo>
                    <a:pt x="36" y="16"/>
                  </a:lnTo>
                  <a:lnTo>
                    <a:pt x="31" y="21"/>
                  </a:lnTo>
                  <a:lnTo>
                    <a:pt x="24" y="24"/>
                  </a:lnTo>
                  <a:lnTo>
                    <a:pt x="16" y="24"/>
                  </a:lnTo>
                  <a:lnTo>
                    <a:pt x="9" y="21"/>
                  </a:lnTo>
                  <a:lnTo>
                    <a:pt x="3" y="16"/>
                  </a:lnTo>
                  <a:lnTo>
                    <a:pt x="0" y="9"/>
                  </a:lnTo>
                  <a:lnTo>
                    <a:pt x="0" y="0"/>
                  </a:lnTo>
                  <a:lnTo>
                    <a:pt x="39" y="8"/>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2" name="Freeform 450">
              <a:extLst>
                <a:ext uri="{FF2B5EF4-FFF2-40B4-BE49-F238E27FC236}">
                  <a16:creationId xmlns:a16="http://schemas.microsoft.com/office/drawing/2014/main" id="{54A73E43-E4F2-45B0-BB15-9CECB9FD94D0}"/>
                </a:ext>
              </a:extLst>
            </p:cNvPr>
            <p:cNvSpPr>
              <a:spLocks/>
            </p:cNvSpPr>
            <p:nvPr/>
          </p:nvSpPr>
          <p:spPr bwMode="auto">
            <a:xfrm>
              <a:off x="1972" y="2935"/>
              <a:ext cx="41" cy="28"/>
            </a:xfrm>
            <a:custGeom>
              <a:avLst/>
              <a:gdLst>
                <a:gd name="T0" fmla="*/ 0 w 41"/>
                <a:gd name="T1" fmla="*/ 17 h 26"/>
                <a:gd name="T2" fmla="*/ 4 w 41"/>
                <a:gd name="T3" fmla="*/ 8 h 26"/>
                <a:gd name="T4" fmla="*/ 9 w 41"/>
                <a:gd name="T5" fmla="*/ 3 h 26"/>
                <a:gd name="T6" fmla="*/ 16 w 41"/>
                <a:gd name="T7" fmla="*/ 0 h 26"/>
                <a:gd name="T8" fmla="*/ 24 w 41"/>
                <a:gd name="T9" fmla="*/ 0 h 26"/>
                <a:gd name="T10" fmla="*/ 30 w 41"/>
                <a:gd name="T11" fmla="*/ 3 h 26"/>
                <a:gd name="T12" fmla="*/ 36 w 41"/>
                <a:gd name="T13" fmla="*/ 8 h 26"/>
                <a:gd name="T14" fmla="*/ 40 w 41"/>
                <a:gd name="T15" fmla="*/ 15 h 26"/>
                <a:gd name="T16" fmla="*/ 40 w 41"/>
                <a:gd name="T17" fmla="*/ 25 h 26"/>
                <a:gd name="T18" fmla="*/ 0 w 41"/>
                <a:gd name="T19"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6">
                  <a:moveTo>
                    <a:pt x="0" y="17"/>
                  </a:moveTo>
                  <a:lnTo>
                    <a:pt x="4" y="8"/>
                  </a:lnTo>
                  <a:lnTo>
                    <a:pt x="9" y="3"/>
                  </a:lnTo>
                  <a:lnTo>
                    <a:pt x="16" y="0"/>
                  </a:lnTo>
                  <a:lnTo>
                    <a:pt x="24" y="0"/>
                  </a:lnTo>
                  <a:lnTo>
                    <a:pt x="30" y="3"/>
                  </a:lnTo>
                  <a:lnTo>
                    <a:pt x="36" y="8"/>
                  </a:lnTo>
                  <a:lnTo>
                    <a:pt x="40" y="15"/>
                  </a:lnTo>
                  <a:lnTo>
                    <a:pt x="40" y="25"/>
                  </a:lnTo>
                  <a:lnTo>
                    <a:pt x="0" y="17"/>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3" name="Freeform 451">
              <a:extLst>
                <a:ext uri="{FF2B5EF4-FFF2-40B4-BE49-F238E27FC236}">
                  <a16:creationId xmlns:a16="http://schemas.microsoft.com/office/drawing/2014/main" id="{4C9912B6-6A9D-4569-8D1C-85398D20C25B}"/>
                </a:ext>
              </a:extLst>
            </p:cNvPr>
            <p:cNvSpPr>
              <a:spLocks/>
            </p:cNvSpPr>
            <p:nvPr/>
          </p:nvSpPr>
          <p:spPr bwMode="auto">
            <a:xfrm>
              <a:off x="1955" y="2957"/>
              <a:ext cx="58" cy="119"/>
            </a:xfrm>
            <a:custGeom>
              <a:avLst/>
              <a:gdLst>
                <a:gd name="T0" fmla="*/ 20 w 58"/>
                <a:gd name="T1" fmla="*/ 106 h 111"/>
                <a:gd name="T2" fmla="*/ 0 w 58"/>
                <a:gd name="T3" fmla="*/ 101 h 111"/>
                <a:gd name="T4" fmla="*/ 15 w 58"/>
                <a:gd name="T5" fmla="*/ 0 h 111"/>
                <a:gd name="T6" fmla="*/ 57 w 58"/>
                <a:gd name="T7" fmla="*/ 9 h 111"/>
                <a:gd name="T8" fmla="*/ 41 w 58"/>
                <a:gd name="T9" fmla="*/ 110 h 111"/>
                <a:gd name="T10" fmla="*/ 20 w 58"/>
                <a:gd name="T11" fmla="*/ 106 h 111"/>
              </a:gdLst>
              <a:ahLst/>
              <a:cxnLst>
                <a:cxn ang="0">
                  <a:pos x="T0" y="T1"/>
                </a:cxn>
                <a:cxn ang="0">
                  <a:pos x="T2" y="T3"/>
                </a:cxn>
                <a:cxn ang="0">
                  <a:pos x="T4" y="T5"/>
                </a:cxn>
                <a:cxn ang="0">
                  <a:pos x="T6" y="T7"/>
                </a:cxn>
                <a:cxn ang="0">
                  <a:pos x="T8" y="T9"/>
                </a:cxn>
                <a:cxn ang="0">
                  <a:pos x="T10" y="T11"/>
                </a:cxn>
              </a:cxnLst>
              <a:rect l="0" t="0" r="r" b="b"/>
              <a:pathLst>
                <a:path w="58" h="111">
                  <a:moveTo>
                    <a:pt x="20" y="106"/>
                  </a:moveTo>
                  <a:lnTo>
                    <a:pt x="0" y="101"/>
                  </a:lnTo>
                  <a:lnTo>
                    <a:pt x="15" y="0"/>
                  </a:lnTo>
                  <a:lnTo>
                    <a:pt x="57" y="9"/>
                  </a:lnTo>
                  <a:lnTo>
                    <a:pt x="41" y="110"/>
                  </a:lnTo>
                  <a:lnTo>
                    <a:pt x="20" y="106"/>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4" name="Freeform 452">
              <a:extLst>
                <a:ext uri="{FF2B5EF4-FFF2-40B4-BE49-F238E27FC236}">
                  <a16:creationId xmlns:a16="http://schemas.microsoft.com/office/drawing/2014/main" id="{55F250E4-F0F0-422A-B168-D9F2762ADFD9}"/>
                </a:ext>
              </a:extLst>
            </p:cNvPr>
            <p:cNvSpPr>
              <a:spLocks/>
            </p:cNvSpPr>
            <p:nvPr/>
          </p:nvSpPr>
          <p:spPr bwMode="auto">
            <a:xfrm>
              <a:off x="1955" y="3069"/>
              <a:ext cx="40" cy="28"/>
            </a:xfrm>
            <a:custGeom>
              <a:avLst/>
              <a:gdLst>
                <a:gd name="T0" fmla="*/ 39 w 40"/>
                <a:gd name="T1" fmla="*/ 8 h 25"/>
                <a:gd name="T2" fmla="*/ 36 w 40"/>
                <a:gd name="T3" fmla="*/ 16 h 25"/>
                <a:gd name="T4" fmla="*/ 31 w 40"/>
                <a:gd name="T5" fmla="*/ 21 h 25"/>
                <a:gd name="T6" fmla="*/ 24 w 40"/>
                <a:gd name="T7" fmla="*/ 24 h 25"/>
                <a:gd name="T8" fmla="*/ 16 w 40"/>
                <a:gd name="T9" fmla="*/ 24 h 25"/>
                <a:gd name="T10" fmla="*/ 9 w 40"/>
                <a:gd name="T11" fmla="*/ 21 h 25"/>
                <a:gd name="T12" fmla="*/ 3 w 40"/>
                <a:gd name="T13" fmla="*/ 16 h 25"/>
                <a:gd name="T14" fmla="*/ 0 w 40"/>
                <a:gd name="T15" fmla="*/ 9 h 25"/>
                <a:gd name="T16" fmla="*/ 0 w 40"/>
                <a:gd name="T17" fmla="*/ 0 h 25"/>
                <a:gd name="T18" fmla="*/ 39 w 40"/>
                <a:gd name="T19"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25">
                  <a:moveTo>
                    <a:pt x="39" y="8"/>
                  </a:moveTo>
                  <a:lnTo>
                    <a:pt x="36" y="16"/>
                  </a:lnTo>
                  <a:lnTo>
                    <a:pt x="31" y="21"/>
                  </a:lnTo>
                  <a:lnTo>
                    <a:pt x="24" y="24"/>
                  </a:lnTo>
                  <a:lnTo>
                    <a:pt x="16" y="24"/>
                  </a:lnTo>
                  <a:lnTo>
                    <a:pt x="9" y="21"/>
                  </a:lnTo>
                  <a:lnTo>
                    <a:pt x="3" y="16"/>
                  </a:lnTo>
                  <a:lnTo>
                    <a:pt x="0" y="9"/>
                  </a:lnTo>
                  <a:lnTo>
                    <a:pt x="0" y="0"/>
                  </a:lnTo>
                  <a:lnTo>
                    <a:pt x="39" y="8"/>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5" name="Freeform 453">
              <a:extLst>
                <a:ext uri="{FF2B5EF4-FFF2-40B4-BE49-F238E27FC236}">
                  <a16:creationId xmlns:a16="http://schemas.microsoft.com/office/drawing/2014/main" id="{7C43E3F6-D3F4-4A07-9E33-400C9FB1CB2B}"/>
                </a:ext>
              </a:extLst>
            </p:cNvPr>
            <p:cNvSpPr>
              <a:spLocks/>
            </p:cNvSpPr>
            <p:nvPr/>
          </p:nvSpPr>
          <p:spPr bwMode="auto">
            <a:xfrm>
              <a:off x="1957" y="2932"/>
              <a:ext cx="40" cy="28"/>
            </a:xfrm>
            <a:custGeom>
              <a:avLst/>
              <a:gdLst>
                <a:gd name="T0" fmla="*/ 0 w 40"/>
                <a:gd name="T1" fmla="*/ 18 h 26"/>
                <a:gd name="T2" fmla="*/ 3 w 40"/>
                <a:gd name="T3" fmla="*/ 8 h 26"/>
                <a:gd name="T4" fmla="*/ 8 w 40"/>
                <a:gd name="T5" fmla="*/ 3 h 26"/>
                <a:gd name="T6" fmla="*/ 15 w 40"/>
                <a:gd name="T7" fmla="*/ 0 h 26"/>
                <a:gd name="T8" fmla="*/ 23 w 40"/>
                <a:gd name="T9" fmla="*/ 0 h 26"/>
                <a:gd name="T10" fmla="*/ 30 w 40"/>
                <a:gd name="T11" fmla="*/ 4 h 26"/>
                <a:gd name="T12" fmla="*/ 36 w 40"/>
                <a:gd name="T13" fmla="*/ 8 h 26"/>
                <a:gd name="T14" fmla="*/ 39 w 40"/>
                <a:gd name="T15" fmla="*/ 15 h 26"/>
                <a:gd name="T16" fmla="*/ 39 w 40"/>
                <a:gd name="T17" fmla="*/ 25 h 26"/>
                <a:gd name="T18" fmla="*/ 0 w 40"/>
                <a:gd name="T19" fmla="*/ 1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26">
                  <a:moveTo>
                    <a:pt x="0" y="18"/>
                  </a:moveTo>
                  <a:lnTo>
                    <a:pt x="3" y="8"/>
                  </a:lnTo>
                  <a:lnTo>
                    <a:pt x="8" y="3"/>
                  </a:lnTo>
                  <a:lnTo>
                    <a:pt x="15" y="0"/>
                  </a:lnTo>
                  <a:lnTo>
                    <a:pt x="23" y="0"/>
                  </a:lnTo>
                  <a:lnTo>
                    <a:pt x="30" y="4"/>
                  </a:lnTo>
                  <a:lnTo>
                    <a:pt x="36" y="8"/>
                  </a:lnTo>
                  <a:lnTo>
                    <a:pt x="39" y="15"/>
                  </a:lnTo>
                  <a:lnTo>
                    <a:pt x="39" y="25"/>
                  </a:lnTo>
                  <a:lnTo>
                    <a:pt x="0" y="18"/>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6" name="Freeform 454">
              <a:extLst>
                <a:ext uri="{FF2B5EF4-FFF2-40B4-BE49-F238E27FC236}">
                  <a16:creationId xmlns:a16="http://schemas.microsoft.com/office/drawing/2014/main" id="{9D68CDFA-291D-4E1A-B863-2210A52F9F97}"/>
                </a:ext>
              </a:extLst>
            </p:cNvPr>
            <p:cNvSpPr>
              <a:spLocks/>
            </p:cNvSpPr>
            <p:nvPr/>
          </p:nvSpPr>
          <p:spPr bwMode="auto">
            <a:xfrm>
              <a:off x="1940" y="2955"/>
              <a:ext cx="57" cy="115"/>
            </a:xfrm>
            <a:custGeom>
              <a:avLst/>
              <a:gdLst>
                <a:gd name="T0" fmla="*/ 20 w 57"/>
                <a:gd name="T1" fmla="*/ 103 h 108"/>
                <a:gd name="T2" fmla="*/ 0 w 57"/>
                <a:gd name="T3" fmla="*/ 99 h 108"/>
                <a:gd name="T4" fmla="*/ 16 w 57"/>
                <a:gd name="T5" fmla="*/ 0 h 108"/>
                <a:gd name="T6" fmla="*/ 56 w 57"/>
                <a:gd name="T7" fmla="*/ 8 h 108"/>
                <a:gd name="T8" fmla="*/ 41 w 57"/>
                <a:gd name="T9" fmla="*/ 107 h 108"/>
                <a:gd name="T10" fmla="*/ 20 w 57"/>
                <a:gd name="T11" fmla="*/ 103 h 108"/>
              </a:gdLst>
              <a:ahLst/>
              <a:cxnLst>
                <a:cxn ang="0">
                  <a:pos x="T0" y="T1"/>
                </a:cxn>
                <a:cxn ang="0">
                  <a:pos x="T2" y="T3"/>
                </a:cxn>
                <a:cxn ang="0">
                  <a:pos x="T4" y="T5"/>
                </a:cxn>
                <a:cxn ang="0">
                  <a:pos x="T6" y="T7"/>
                </a:cxn>
                <a:cxn ang="0">
                  <a:pos x="T8" y="T9"/>
                </a:cxn>
                <a:cxn ang="0">
                  <a:pos x="T10" y="T11"/>
                </a:cxn>
              </a:cxnLst>
              <a:rect l="0" t="0" r="r" b="b"/>
              <a:pathLst>
                <a:path w="57" h="108">
                  <a:moveTo>
                    <a:pt x="20" y="103"/>
                  </a:moveTo>
                  <a:lnTo>
                    <a:pt x="0" y="99"/>
                  </a:lnTo>
                  <a:lnTo>
                    <a:pt x="16" y="0"/>
                  </a:lnTo>
                  <a:lnTo>
                    <a:pt x="56" y="8"/>
                  </a:lnTo>
                  <a:lnTo>
                    <a:pt x="41" y="107"/>
                  </a:lnTo>
                  <a:lnTo>
                    <a:pt x="20" y="103"/>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7" name="Freeform 455">
              <a:extLst>
                <a:ext uri="{FF2B5EF4-FFF2-40B4-BE49-F238E27FC236}">
                  <a16:creationId xmlns:a16="http://schemas.microsoft.com/office/drawing/2014/main" id="{B2787D17-5DBD-4012-AD5F-EAB109F9B719}"/>
                </a:ext>
              </a:extLst>
            </p:cNvPr>
            <p:cNvSpPr>
              <a:spLocks/>
            </p:cNvSpPr>
            <p:nvPr/>
          </p:nvSpPr>
          <p:spPr bwMode="auto">
            <a:xfrm>
              <a:off x="1940" y="3066"/>
              <a:ext cx="40" cy="25"/>
            </a:xfrm>
            <a:custGeom>
              <a:avLst/>
              <a:gdLst>
                <a:gd name="T0" fmla="*/ 39 w 40"/>
                <a:gd name="T1" fmla="*/ 7 h 23"/>
                <a:gd name="T2" fmla="*/ 36 w 40"/>
                <a:gd name="T3" fmla="*/ 15 h 23"/>
                <a:gd name="T4" fmla="*/ 30 w 40"/>
                <a:gd name="T5" fmla="*/ 20 h 23"/>
                <a:gd name="T6" fmla="*/ 23 w 40"/>
                <a:gd name="T7" fmla="*/ 22 h 23"/>
                <a:gd name="T8" fmla="*/ 16 w 40"/>
                <a:gd name="T9" fmla="*/ 22 h 23"/>
                <a:gd name="T10" fmla="*/ 9 w 40"/>
                <a:gd name="T11" fmla="*/ 19 h 23"/>
                <a:gd name="T12" fmla="*/ 3 w 40"/>
                <a:gd name="T13" fmla="*/ 15 h 23"/>
                <a:gd name="T14" fmla="*/ 0 w 40"/>
                <a:gd name="T15" fmla="*/ 9 h 23"/>
                <a:gd name="T16" fmla="*/ 0 w 40"/>
                <a:gd name="T17" fmla="*/ 0 h 23"/>
                <a:gd name="T18" fmla="*/ 39 w 40"/>
                <a:gd name="T19"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23">
                  <a:moveTo>
                    <a:pt x="39" y="7"/>
                  </a:moveTo>
                  <a:lnTo>
                    <a:pt x="36" y="15"/>
                  </a:lnTo>
                  <a:lnTo>
                    <a:pt x="30" y="20"/>
                  </a:lnTo>
                  <a:lnTo>
                    <a:pt x="23" y="22"/>
                  </a:lnTo>
                  <a:lnTo>
                    <a:pt x="16" y="22"/>
                  </a:lnTo>
                  <a:lnTo>
                    <a:pt x="9" y="19"/>
                  </a:lnTo>
                  <a:lnTo>
                    <a:pt x="3" y="15"/>
                  </a:lnTo>
                  <a:lnTo>
                    <a:pt x="0" y="9"/>
                  </a:lnTo>
                  <a:lnTo>
                    <a:pt x="0" y="0"/>
                  </a:lnTo>
                  <a:lnTo>
                    <a:pt x="39" y="7"/>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8" name="Freeform 456">
              <a:extLst>
                <a:ext uri="{FF2B5EF4-FFF2-40B4-BE49-F238E27FC236}">
                  <a16:creationId xmlns:a16="http://schemas.microsoft.com/office/drawing/2014/main" id="{B144D0FE-D3F0-40FA-A268-7AB7A101205A}"/>
                </a:ext>
              </a:extLst>
            </p:cNvPr>
            <p:cNvSpPr>
              <a:spLocks/>
            </p:cNvSpPr>
            <p:nvPr/>
          </p:nvSpPr>
          <p:spPr bwMode="auto">
            <a:xfrm>
              <a:off x="1942" y="2932"/>
              <a:ext cx="39" cy="28"/>
            </a:xfrm>
            <a:custGeom>
              <a:avLst/>
              <a:gdLst>
                <a:gd name="T0" fmla="*/ 0 w 39"/>
                <a:gd name="T1" fmla="*/ 17 h 26"/>
                <a:gd name="T2" fmla="*/ 3 w 39"/>
                <a:gd name="T3" fmla="*/ 8 h 26"/>
                <a:gd name="T4" fmla="*/ 9 w 39"/>
                <a:gd name="T5" fmla="*/ 3 h 26"/>
                <a:gd name="T6" fmla="*/ 15 w 39"/>
                <a:gd name="T7" fmla="*/ 0 h 26"/>
                <a:gd name="T8" fmla="*/ 22 w 39"/>
                <a:gd name="T9" fmla="*/ 0 h 26"/>
                <a:gd name="T10" fmla="*/ 29 w 39"/>
                <a:gd name="T11" fmla="*/ 3 h 26"/>
                <a:gd name="T12" fmla="*/ 35 w 39"/>
                <a:gd name="T13" fmla="*/ 8 h 26"/>
                <a:gd name="T14" fmla="*/ 38 w 39"/>
                <a:gd name="T15" fmla="*/ 15 h 26"/>
                <a:gd name="T16" fmla="*/ 38 w 39"/>
                <a:gd name="T17" fmla="*/ 25 h 26"/>
                <a:gd name="T18" fmla="*/ 0 w 39"/>
                <a:gd name="T19"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26">
                  <a:moveTo>
                    <a:pt x="0" y="17"/>
                  </a:moveTo>
                  <a:lnTo>
                    <a:pt x="3" y="8"/>
                  </a:lnTo>
                  <a:lnTo>
                    <a:pt x="9" y="3"/>
                  </a:lnTo>
                  <a:lnTo>
                    <a:pt x="15" y="0"/>
                  </a:lnTo>
                  <a:lnTo>
                    <a:pt x="22" y="0"/>
                  </a:lnTo>
                  <a:lnTo>
                    <a:pt x="29" y="3"/>
                  </a:lnTo>
                  <a:lnTo>
                    <a:pt x="35" y="8"/>
                  </a:lnTo>
                  <a:lnTo>
                    <a:pt x="38" y="15"/>
                  </a:lnTo>
                  <a:lnTo>
                    <a:pt x="38" y="25"/>
                  </a:lnTo>
                  <a:lnTo>
                    <a:pt x="0" y="17"/>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9" name="Freeform 457">
              <a:extLst>
                <a:ext uri="{FF2B5EF4-FFF2-40B4-BE49-F238E27FC236}">
                  <a16:creationId xmlns:a16="http://schemas.microsoft.com/office/drawing/2014/main" id="{A9512BEB-67BE-43BE-B667-53B9534D9470}"/>
                </a:ext>
              </a:extLst>
            </p:cNvPr>
            <p:cNvSpPr>
              <a:spLocks/>
            </p:cNvSpPr>
            <p:nvPr/>
          </p:nvSpPr>
          <p:spPr bwMode="auto">
            <a:xfrm>
              <a:off x="1926" y="2953"/>
              <a:ext cx="55" cy="115"/>
            </a:xfrm>
            <a:custGeom>
              <a:avLst/>
              <a:gdLst>
                <a:gd name="T0" fmla="*/ 20 w 55"/>
                <a:gd name="T1" fmla="*/ 103 h 108"/>
                <a:gd name="T2" fmla="*/ 0 w 55"/>
                <a:gd name="T3" fmla="*/ 98 h 108"/>
                <a:gd name="T4" fmla="*/ 15 w 55"/>
                <a:gd name="T5" fmla="*/ 0 h 108"/>
                <a:gd name="T6" fmla="*/ 54 w 55"/>
                <a:gd name="T7" fmla="*/ 9 h 108"/>
                <a:gd name="T8" fmla="*/ 39 w 55"/>
                <a:gd name="T9" fmla="*/ 107 h 108"/>
                <a:gd name="T10" fmla="*/ 20 w 55"/>
                <a:gd name="T11" fmla="*/ 103 h 108"/>
              </a:gdLst>
              <a:ahLst/>
              <a:cxnLst>
                <a:cxn ang="0">
                  <a:pos x="T0" y="T1"/>
                </a:cxn>
                <a:cxn ang="0">
                  <a:pos x="T2" y="T3"/>
                </a:cxn>
                <a:cxn ang="0">
                  <a:pos x="T4" y="T5"/>
                </a:cxn>
                <a:cxn ang="0">
                  <a:pos x="T6" y="T7"/>
                </a:cxn>
                <a:cxn ang="0">
                  <a:pos x="T8" y="T9"/>
                </a:cxn>
                <a:cxn ang="0">
                  <a:pos x="T10" y="T11"/>
                </a:cxn>
              </a:cxnLst>
              <a:rect l="0" t="0" r="r" b="b"/>
              <a:pathLst>
                <a:path w="55" h="108">
                  <a:moveTo>
                    <a:pt x="20" y="103"/>
                  </a:moveTo>
                  <a:lnTo>
                    <a:pt x="0" y="98"/>
                  </a:lnTo>
                  <a:lnTo>
                    <a:pt x="15" y="0"/>
                  </a:lnTo>
                  <a:lnTo>
                    <a:pt x="54" y="9"/>
                  </a:lnTo>
                  <a:lnTo>
                    <a:pt x="39" y="107"/>
                  </a:lnTo>
                  <a:lnTo>
                    <a:pt x="20" y="103"/>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 name="Freeform 458">
              <a:extLst>
                <a:ext uri="{FF2B5EF4-FFF2-40B4-BE49-F238E27FC236}">
                  <a16:creationId xmlns:a16="http://schemas.microsoft.com/office/drawing/2014/main" id="{D47E2268-3DAF-4FC3-B676-C2A863E779DE}"/>
                </a:ext>
              </a:extLst>
            </p:cNvPr>
            <p:cNvSpPr>
              <a:spLocks/>
            </p:cNvSpPr>
            <p:nvPr/>
          </p:nvSpPr>
          <p:spPr bwMode="auto">
            <a:xfrm>
              <a:off x="1926" y="3063"/>
              <a:ext cx="39" cy="27"/>
            </a:xfrm>
            <a:custGeom>
              <a:avLst/>
              <a:gdLst>
                <a:gd name="T0" fmla="*/ 38 w 39"/>
                <a:gd name="T1" fmla="*/ 8 h 25"/>
                <a:gd name="T2" fmla="*/ 35 w 39"/>
                <a:gd name="T3" fmla="*/ 16 h 25"/>
                <a:gd name="T4" fmla="*/ 29 w 39"/>
                <a:gd name="T5" fmla="*/ 21 h 25"/>
                <a:gd name="T6" fmla="*/ 23 w 39"/>
                <a:gd name="T7" fmla="*/ 24 h 25"/>
                <a:gd name="T8" fmla="*/ 16 w 39"/>
                <a:gd name="T9" fmla="*/ 24 h 25"/>
                <a:gd name="T10" fmla="*/ 9 w 39"/>
                <a:gd name="T11" fmla="*/ 21 h 25"/>
                <a:gd name="T12" fmla="*/ 3 w 39"/>
                <a:gd name="T13" fmla="*/ 16 h 25"/>
                <a:gd name="T14" fmla="*/ 0 w 39"/>
                <a:gd name="T15" fmla="*/ 9 h 25"/>
                <a:gd name="T16" fmla="*/ 0 w 39"/>
                <a:gd name="T17" fmla="*/ 0 h 25"/>
                <a:gd name="T18" fmla="*/ 38 w 39"/>
                <a:gd name="T19"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25">
                  <a:moveTo>
                    <a:pt x="38" y="8"/>
                  </a:moveTo>
                  <a:lnTo>
                    <a:pt x="35" y="16"/>
                  </a:lnTo>
                  <a:lnTo>
                    <a:pt x="29" y="21"/>
                  </a:lnTo>
                  <a:lnTo>
                    <a:pt x="23" y="24"/>
                  </a:lnTo>
                  <a:lnTo>
                    <a:pt x="16" y="24"/>
                  </a:lnTo>
                  <a:lnTo>
                    <a:pt x="9" y="21"/>
                  </a:lnTo>
                  <a:lnTo>
                    <a:pt x="3" y="16"/>
                  </a:lnTo>
                  <a:lnTo>
                    <a:pt x="0" y="9"/>
                  </a:lnTo>
                  <a:lnTo>
                    <a:pt x="0" y="0"/>
                  </a:lnTo>
                  <a:lnTo>
                    <a:pt x="38" y="8"/>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1" name="Freeform 459">
              <a:extLst>
                <a:ext uri="{FF2B5EF4-FFF2-40B4-BE49-F238E27FC236}">
                  <a16:creationId xmlns:a16="http://schemas.microsoft.com/office/drawing/2014/main" id="{D61C2032-016B-435C-843B-1D6AF6B5971E}"/>
                </a:ext>
              </a:extLst>
            </p:cNvPr>
            <p:cNvSpPr>
              <a:spLocks/>
            </p:cNvSpPr>
            <p:nvPr/>
          </p:nvSpPr>
          <p:spPr bwMode="auto">
            <a:xfrm>
              <a:off x="1926" y="2934"/>
              <a:ext cx="40" cy="26"/>
            </a:xfrm>
            <a:custGeom>
              <a:avLst/>
              <a:gdLst>
                <a:gd name="T0" fmla="*/ 0 w 40"/>
                <a:gd name="T1" fmla="*/ 16 h 24"/>
                <a:gd name="T2" fmla="*/ 3 w 40"/>
                <a:gd name="T3" fmla="*/ 8 h 24"/>
                <a:gd name="T4" fmla="*/ 9 w 40"/>
                <a:gd name="T5" fmla="*/ 3 h 24"/>
                <a:gd name="T6" fmla="*/ 16 w 40"/>
                <a:gd name="T7" fmla="*/ 0 h 24"/>
                <a:gd name="T8" fmla="*/ 23 w 40"/>
                <a:gd name="T9" fmla="*/ 0 h 24"/>
                <a:gd name="T10" fmla="*/ 29 w 40"/>
                <a:gd name="T11" fmla="*/ 3 h 24"/>
                <a:gd name="T12" fmla="*/ 35 w 40"/>
                <a:gd name="T13" fmla="*/ 8 h 24"/>
                <a:gd name="T14" fmla="*/ 39 w 40"/>
                <a:gd name="T15" fmla="*/ 15 h 24"/>
                <a:gd name="T16" fmla="*/ 39 w 40"/>
                <a:gd name="T17" fmla="*/ 23 h 24"/>
                <a:gd name="T18" fmla="*/ 0 w 40"/>
                <a:gd name="T19"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24">
                  <a:moveTo>
                    <a:pt x="0" y="16"/>
                  </a:moveTo>
                  <a:lnTo>
                    <a:pt x="3" y="8"/>
                  </a:lnTo>
                  <a:lnTo>
                    <a:pt x="9" y="3"/>
                  </a:lnTo>
                  <a:lnTo>
                    <a:pt x="16" y="0"/>
                  </a:lnTo>
                  <a:lnTo>
                    <a:pt x="23" y="0"/>
                  </a:lnTo>
                  <a:lnTo>
                    <a:pt x="29" y="3"/>
                  </a:lnTo>
                  <a:lnTo>
                    <a:pt x="35" y="8"/>
                  </a:lnTo>
                  <a:lnTo>
                    <a:pt x="39" y="15"/>
                  </a:lnTo>
                  <a:lnTo>
                    <a:pt x="39" y="23"/>
                  </a:lnTo>
                  <a:lnTo>
                    <a:pt x="0" y="16"/>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2" name="Freeform 460">
              <a:extLst>
                <a:ext uri="{FF2B5EF4-FFF2-40B4-BE49-F238E27FC236}">
                  <a16:creationId xmlns:a16="http://schemas.microsoft.com/office/drawing/2014/main" id="{4CC2F791-6F57-4CC4-8841-1D93550C17AE}"/>
                </a:ext>
              </a:extLst>
            </p:cNvPr>
            <p:cNvSpPr>
              <a:spLocks/>
            </p:cNvSpPr>
            <p:nvPr/>
          </p:nvSpPr>
          <p:spPr bwMode="auto">
            <a:xfrm>
              <a:off x="1910" y="2955"/>
              <a:ext cx="56" cy="110"/>
            </a:xfrm>
            <a:custGeom>
              <a:avLst/>
              <a:gdLst>
                <a:gd name="T0" fmla="*/ 20 w 56"/>
                <a:gd name="T1" fmla="*/ 97 h 102"/>
                <a:gd name="T2" fmla="*/ 0 w 56"/>
                <a:gd name="T3" fmla="*/ 93 h 102"/>
                <a:gd name="T4" fmla="*/ 14 w 56"/>
                <a:gd name="T5" fmla="*/ 0 h 102"/>
                <a:gd name="T6" fmla="*/ 55 w 56"/>
                <a:gd name="T7" fmla="*/ 8 h 102"/>
                <a:gd name="T8" fmla="*/ 40 w 56"/>
                <a:gd name="T9" fmla="*/ 101 h 102"/>
                <a:gd name="T10" fmla="*/ 20 w 56"/>
                <a:gd name="T11" fmla="*/ 97 h 102"/>
              </a:gdLst>
              <a:ahLst/>
              <a:cxnLst>
                <a:cxn ang="0">
                  <a:pos x="T0" y="T1"/>
                </a:cxn>
                <a:cxn ang="0">
                  <a:pos x="T2" y="T3"/>
                </a:cxn>
                <a:cxn ang="0">
                  <a:pos x="T4" y="T5"/>
                </a:cxn>
                <a:cxn ang="0">
                  <a:pos x="T6" y="T7"/>
                </a:cxn>
                <a:cxn ang="0">
                  <a:pos x="T8" y="T9"/>
                </a:cxn>
                <a:cxn ang="0">
                  <a:pos x="T10" y="T11"/>
                </a:cxn>
              </a:cxnLst>
              <a:rect l="0" t="0" r="r" b="b"/>
              <a:pathLst>
                <a:path w="56" h="102">
                  <a:moveTo>
                    <a:pt x="20" y="97"/>
                  </a:moveTo>
                  <a:lnTo>
                    <a:pt x="0" y="93"/>
                  </a:lnTo>
                  <a:lnTo>
                    <a:pt x="14" y="0"/>
                  </a:lnTo>
                  <a:lnTo>
                    <a:pt x="55" y="8"/>
                  </a:lnTo>
                  <a:lnTo>
                    <a:pt x="40" y="101"/>
                  </a:lnTo>
                  <a:lnTo>
                    <a:pt x="20" y="97"/>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3" name="Freeform 461">
              <a:extLst>
                <a:ext uri="{FF2B5EF4-FFF2-40B4-BE49-F238E27FC236}">
                  <a16:creationId xmlns:a16="http://schemas.microsoft.com/office/drawing/2014/main" id="{32F8C168-8DF6-48BC-84DC-ACFA2B768C79}"/>
                </a:ext>
              </a:extLst>
            </p:cNvPr>
            <p:cNvSpPr>
              <a:spLocks/>
            </p:cNvSpPr>
            <p:nvPr/>
          </p:nvSpPr>
          <p:spPr bwMode="auto">
            <a:xfrm>
              <a:off x="1910" y="3061"/>
              <a:ext cx="40" cy="24"/>
            </a:xfrm>
            <a:custGeom>
              <a:avLst/>
              <a:gdLst>
                <a:gd name="T0" fmla="*/ 39 w 40"/>
                <a:gd name="T1" fmla="*/ 7 h 23"/>
                <a:gd name="T2" fmla="*/ 36 w 40"/>
                <a:gd name="T3" fmla="*/ 15 h 23"/>
                <a:gd name="T4" fmla="*/ 31 w 40"/>
                <a:gd name="T5" fmla="*/ 20 h 23"/>
                <a:gd name="T6" fmla="*/ 24 w 40"/>
                <a:gd name="T7" fmla="*/ 22 h 23"/>
                <a:gd name="T8" fmla="*/ 16 w 40"/>
                <a:gd name="T9" fmla="*/ 22 h 23"/>
                <a:gd name="T10" fmla="*/ 9 w 40"/>
                <a:gd name="T11" fmla="*/ 19 h 23"/>
                <a:gd name="T12" fmla="*/ 3 w 40"/>
                <a:gd name="T13" fmla="*/ 15 h 23"/>
                <a:gd name="T14" fmla="*/ 0 w 40"/>
                <a:gd name="T15" fmla="*/ 8 h 23"/>
                <a:gd name="T16" fmla="*/ 0 w 40"/>
                <a:gd name="T17" fmla="*/ 0 h 23"/>
                <a:gd name="T18" fmla="*/ 39 w 40"/>
                <a:gd name="T19"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23">
                  <a:moveTo>
                    <a:pt x="39" y="7"/>
                  </a:moveTo>
                  <a:lnTo>
                    <a:pt x="36" y="15"/>
                  </a:lnTo>
                  <a:lnTo>
                    <a:pt x="31" y="20"/>
                  </a:lnTo>
                  <a:lnTo>
                    <a:pt x="24" y="22"/>
                  </a:lnTo>
                  <a:lnTo>
                    <a:pt x="16" y="22"/>
                  </a:lnTo>
                  <a:lnTo>
                    <a:pt x="9" y="19"/>
                  </a:lnTo>
                  <a:lnTo>
                    <a:pt x="3" y="15"/>
                  </a:lnTo>
                  <a:lnTo>
                    <a:pt x="0" y="8"/>
                  </a:lnTo>
                  <a:lnTo>
                    <a:pt x="0" y="0"/>
                  </a:lnTo>
                  <a:lnTo>
                    <a:pt x="39" y="7"/>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4" name="Freeform 462">
              <a:extLst>
                <a:ext uri="{FF2B5EF4-FFF2-40B4-BE49-F238E27FC236}">
                  <a16:creationId xmlns:a16="http://schemas.microsoft.com/office/drawing/2014/main" id="{87CC39F1-D0CB-4CC0-A03A-E3ED55DBE0AA}"/>
                </a:ext>
              </a:extLst>
            </p:cNvPr>
            <p:cNvSpPr>
              <a:spLocks/>
            </p:cNvSpPr>
            <p:nvPr/>
          </p:nvSpPr>
          <p:spPr bwMode="auto">
            <a:xfrm>
              <a:off x="1911" y="2935"/>
              <a:ext cx="40" cy="28"/>
            </a:xfrm>
            <a:custGeom>
              <a:avLst/>
              <a:gdLst>
                <a:gd name="T0" fmla="*/ 0 w 40"/>
                <a:gd name="T1" fmla="*/ 17 h 26"/>
                <a:gd name="T2" fmla="*/ 3 w 40"/>
                <a:gd name="T3" fmla="*/ 8 h 26"/>
                <a:gd name="T4" fmla="*/ 9 w 40"/>
                <a:gd name="T5" fmla="*/ 3 h 26"/>
                <a:gd name="T6" fmla="*/ 16 w 40"/>
                <a:gd name="T7" fmla="*/ 0 h 26"/>
                <a:gd name="T8" fmla="*/ 23 w 40"/>
                <a:gd name="T9" fmla="*/ 0 h 26"/>
                <a:gd name="T10" fmla="*/ 29 w 40"/>
                <a:gd name="T11" fmla="*/ 3 h 26"/>
                <a:gd name="T12" fmla="*/ 35 w 40"/>
                <a:gd name="T13" fmla="*/ 8 h 26"/>
                <a:gd name="T14" fmla="*/ 39 w 40"/>
                <a:gd name="T15" fmla="*/ 15 h 26"/>
                <a:gd name="T16" fmla="*/ 39 w 40"/>
                <a:gd name="T17" fmla="*/ 25 h 26"/>
                <a:gd name="T18" fmla="*/ 0 w 40"/>
                <a:gd name="T19"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26">
                  <a:moveTo>
                    <a:pt x="0" y="17"/>
                  </a:moveTo>
                  <a:lnTo>
                    <a:pt x="3" y="8"/>
                  </a:lnTo>
                  <a:lnTo>
                    <a:pt x="9" y="3"/>
                  </a:lnTo>
                  <a:lnTo>
                    <a:pt x="16" y="0"/>
                  </a:lnTo>
                  <a:lnTo>
                    <a:pt x="23" y="0"/>
                  </a:lnTo>
                  <a:lnTo>
                    <a:pt x="29" y="3"/>
                  </a:lnTo>
                  <a:lnTo>
                    <a:pt x="35" y="8"/>
                  </a:lnTo>
                  <a:lnTo>
                    <a:pt x="39" y="15"/>
                  </a:lnTo>
                  <a:lnTo>
                    <a:pt x="39" y="25"/>
                  </a:lnTo>
                  <a:lnTo>
                    <a:pt x="0" y="17"/>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5" name="Freeform 463">
              <a:extLst>
                <a:ext uri="{FF2B5EF4-FFF2-40B4-BE49-F238E27FC236}">
                  <a16:creationId xmlns:a16="http://schemas.microsoft.com/office/drawing/2014/main" id="{7EF4D65A-2E38-4EA7-B55B-0920F99137D4}"/>
                </a:ext>
              </a:extLst>
            </p:cNvPr>
            <p:cNvSpPr>
              <a:spLocks/>
            </p:cNvSpPr>
            <p:nvPr/>
          </p:nvSpPr>
          <p:spPr bwMode="auto">
            <a:xfrm>
              <a:off x="1897" y="2957"/>
              <a:ext cx="54" cy="105"/>
            </a:xfrm>
            <a:custGeom>
              <a:avLst/>
              <a:gdLst>
                <a:gd name="T0" fmla="*/ 20 w 54"/>
                <a:gd name="T1" fmla="*/ 93 h 98"/>
                <a:gd name="T2" fmla="*/ 0 w 54"/>
                <a:gd name="T3" fmla="*/ 89 h 98"/>
                <a:gd name="T4" fmla="*/ 13 w 54"/>
                <a:gd name="T5" fmla="*/ 0 h 98"/>
                <a:gd name="T6" fmla="*/ 53 w 54"/>
                <a:gd name="T7" fmla="*/ 9 h 98"/>
                <a:gd name="T8" fmla="*/ 40 w 54"/>
                <a:gd name="T9" fmla="*/ 97 h 98"/>
                <a:gd name="T10" fmla="*/ 20 w 54"/>
                <a:gd name="T11" fmla="*/ 93 h 98"/>
              </a:gdLst>
              <a:ahLst/>
              <a:cxnLst>
                <a:cxn ang="0">
                  <a:pos x="T0" y="T1"/>
                </a:cxn>
                <a:cxn ang="0">
                  <a:pos x="T2" y="T3"/>
                </a:cxn>
                <a:cxn ang="0">
                  <a:pos x="T4" y="T5"/>
                </a:cxn>
                <a:cxn ang="0">
                  <a:pos x="T6" y="T7"/>
                </a:cxn>
                <a:cxn ang="0">
                  <a:pos x="T8" y="T9"/>
                </a:cxn>
                <a:cxn ang="0">
                  <a:pos x="T10" y="T11"/>
                </a:cxn>
              </a:cxnLst>
              <a:rect l="0" t="0" r="r" b="b"/>
              <a:pathLst>
                <a:path w="54" h="98">
                  <a:moveTo>
                    <a:pt x="20" y="93"/>
                  </a:moveTo>
                  <a:lnTo>
                    <a:pt x="0" y="89"/>
                  </a:lnTo>
                  <a:lnTo>
                    <a:pt x="13" y="0"/>
                  </a:lnTo>
                  <a:lnTo>
                    <a:pt x="53" y="9"/>
                  </a:lnTo>
                  <a:lnTo>
                    <a:pt x="40" y="97"/>
                  </a:lnTo>
                  <a:lnTo>
                    <a:pt x="20" y="93"/>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6" name="Freeform 464">
              <a:extLst>
                <a:ext uri="{FF2B5EF4-FFF2-40B4-BE49-F238E27FC236}">
                  <a16:creationId xmlns:a16="http://schemas.microsoft.com/office/drawing/2014/main" id="{A41055B1-3FDF-4D1A-83C0-55B08CAA8CB0}"/>
                </a:ext>
              </a:extLst>
            </p:cNvPr>
            <p:cNvSpPr>
              <a:spLocks/>
            </p:cNvSpPr>
            <p:nvPr/>
          </p:nvSpPr>
          <p:spPr bwMode="auto">
            <a:xfrm>
              <a:off x="1897" y="3057"/>
              <a:ext cx="39" cy="26"/>
            </a:xfrm>
            <a:custGeom>
              <a:avLst/>
              <a:gdLst>
                <a:gd name="T0" fmla="*/ 38 w 39"/>
                <a:gd name="T1" fmla="*/ 7 h 25"/>
                <a:gd name="T2" fmla="*/ 35 w 39"/>
                <a:gd name="T3" fmla="*/ 16 h 25"/>
                <a:gd name="T4" fmla="*/ 29 w 39"/>
                <a:gd name="T5" fmla="*/ 21 h 25"/>
                <a:gd name="T6" fmla="*/ 23 w 39"/>
                <a:gd name="T7" fmla="*/ 24 h 25"/>
                <a:gd name="T8" fmla="*/ 15 w 39"/>
                <a:gd name="T9" fmla="*/ 24 h 25"/>
                <a:gd name="T10" fmla="*/ 9 w 39"/>
                <a:gd name="T11" fmla="*/ 20 h 25"/>
                <a:gd name="T12" fmla="*/ 3 w 39"/>
                <a:gd name="T13" fmla="*/ 16 h 25"/>
                <a:gd name="T14" fmla="*/ 0 w 39"/>
                <a:gd name="T15" fmla="*/ 9 h 25"/>
                <a:gd name="T16" fmla="*/ 0 w 39"/>
                <a:gd name="T17" fmla="*/ 0 h 25"/>
                <a:gd name="T18" fmla="*/ 38 w 39"/>
                <a:gd name="T19"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25">
                  <a:moveTo>
                    <a:pt x="38" y="7"/>
                  </a:moveTo>
                  <a:lnTo>
                    <a:pt x="35" y="16"/>
                  </a:lnTo>
                  <a:lnTo>
                    <a:pt x="29" y="21"/>
                  </a:lnTo>
                  <a:lnTo>
                    <a:pt x="23" y="24"/>
                  </a:lnTo>
                  <a:lnTo>
                    <a:pt x="15" y="24"/>
                  </a:lnTo>
                  <a:lnTo>
                    <a:pt x="9" y="20"/>
                  </a:lnTo>
                  <a:lnTo>
                    <a:pt x="3" y="16"/>
                  </a:lnTo>
                  <a:lnTo>
                    <a:pt x="0" y="9"/>
                  </a:lnTo>
                  <a:lnTo>
                    <a:pt x="0" y="0"/>
                  </a:lnTo>
                  <a:lnTo>
                    <a:pt x="38" y="7"/>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7" name="Freeform 465">
              <a:extLst>
                <a:ext uri="{FF2B5EF4-FFF2-40B4-BE49-F238E27FC236}">
                  <a16:creationId xmlns:a16="http://schemas.microsoft.com/office/drawing/2014/main" id="{62082AF1-72A7-4D9D-8603-81D12A4C8748}"/>
                </a:ext>
              </a:extLst>
            </p:cNvPr>
            <p:cNvSpPr>
              <a:spLocks/>
            </p:cNvSpPr>
            <p:nvPr/>
          </p:nvSpPr>
          <p:spPr bwMode="auto">
            <a:xfrm>
              <a:off x="2003" y="3266"/>
              <a:ext cx="34" cy="41"/>
            </a:xfrm>
            <a:custGeom>
              <a:avLst/>
              <a:gdLst>
                <a:gd name="T0" fmla="*/ 27 w 34"/>
                <a:gd name="T1" fmla="*/ 0 h 39"/>
                <a:gd name="T2" fmla="*/ 32 w 34"/>
                <a:gd name="T3" fmla="*/ 8 h 39"/>
                <a:gd name="T4" fmla="*/ 33 w 34"/>
                <a:gd name="T5" fmla="*/ 16 h 39"/>
                <a:gd name="T6" fmla="*/ 31 w 34"/>
                <a:gd name="T7" fmla="*/ 24 h 39"/>
                <a:gd name="T8" fmla="*/ 27 w 34"/>
                <a:gd name="T9" fmla="*/ 31 h 39"/>
                <a:gd name="T10" fmla="*/ 21 w 34"/>
                <a:gd name="T11" fmla="*/ 36 h 39"/>
                <a:gd name="T12" fmla="*/ 14 w 34"/>
                <a:gd name="T13" fmla="*/ 38 h 39"/>
                <a:gd name="T14" fmla="*/ 7 w 34"/>
                <a:gd name="T15" fmla="*/ 36 h 39"/>
                <a:gd name="T16" fmla="*/ 0 w 34"/>
                <a:gd name="T17" fmla="*/ 31 h 39"/>
                <a:gd name="T18" fmla="*/ 27 w 34"/>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9">
                  <a:moveTo>
                    <a:pt x="27" y="0"/>
                  </a:moveTo>
                  <a:lnTo>
                    <a:pt x="32" y="8"/>
                  </a:lnTo>
                  <a:lnTo>
                    <a:pt x="33" y="16"/>
                  </a:lnTo>
                  <a:lnTo>
                    <a:pt x="31" y="24"/>
                  </a:lnTo>
                  <a:lnTo>
                    <a:pt x="27" y="31"/>
                  </a:lnTo>
                  <a:lnTo>
                    <a:pt x="21" y="36"/>
                  </a:lnTo>
                  <a:lnTo>
                    <a:pt x="14" y="38"/>
                  </a:lnTo>
                  <a:lnTo>
                    <a:pt x="7" y="36"/>
                  </a:lnTo>
                  <a:lnTo>
                    <a:pt x="0" y="31"/>
                  </a:lnTo>
                  <a:lnTo>
                    <a:pt x="27"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8" name="Freeform 466">
              <a:extLst>
                <a:ext uri="{FF2B5EF4-FFF2-40B4-BE49-F238E27FC236}">
                  <a16:creationId xmlns:a16="http://schemas.microsoft.com/office/drawing/2014/main" id="{E92D2168-91AC-4169-8155-56C25CEA03E4}"/>
                </a:ext>
              </a:extLst>
            </p:cNvPr>
            <p:cNvSpPr>
              <a:spLocks/>
            </p:cNvSpPr>
            <p:nvPr/>
          </p:nvSpPr>
          <p:spPr bwMode="auto">
            <a:xfrm>
              <a:off x="1941" y="3193"/>
              <a:ext cx="90" cy="106"/>
            </a:xfrm>
            <a:custGeom>
              <a:avLst/>
              <a:gdLst>
                <a:gd name="T0" fmla="*/ 15 w 90"/>
                <a:gd name="T1" fmla="*/ 16 h 100"/>
                <a:gd name="T2" fmla="*/ 30 w 90"/>
                <a:gd name="T3" fmla="*/ 0 h 100"/>
                <a:gd name="T4" fmla="*/ 89 w 90"/>
                <a:gd name="T5" fmla="*/ 66 h 100"/>
                <a:gd name="T6" fmla="*/ 60 w 90"/>
                <a:gd name="T7" fmla="*/ 99 h 100"/>
                <a:gd name="T8" fmla="*/ 0 w 90"/>
                <a:gd name="T9" fmla="*/ 33 h 100"/>
                <a:gd name="T10" fmla="*/ 15 w 90"/>
                <a:gd name="T11" fmla="*/ 16 h 100"/>
              </a:gdLst>
              <a:ahLst/>
              <a:cxnLst>
                <a:cxn ang="0">
                  <a:pos x="T0" y="T1"/>
                </a:cxn>
                <a:cxn ang="0">
                  <a:pos x="T2" y="T3"/>
                </a:cxn>
                <a:cxn ang="0">
                  <a:pos x="T4" y="T5"/>
                </a:cxn>
                <a:cxn ang="0">
                  <a:pos x="T6" y="T7"/>
                </a:cxn>
                <a:cxn ang="0">
                  <a:pos x="T8" y="T9"/>
                </a:cxn>
                <a:cxn ang="0">
                  <a:pos x="T10" y="T11"/>
                </a:cxn>
              </a:cxnLst>
              <a:rect l="0" t="0" r="r" b="b"/>
              <a:pathLst>
                <a:path w="90" h="100">
                  <a:moveTo>
                    <a:pt x="15" y="16"/>
                  </a:moveTo>
                  <a:lnTo>
                    <a:pt x="30" y="0"/>
                  </a:lnTo>
                  <a:lnTo>
                    <a:pt x="89" y="66"/>
                  </a:lnTo>
                  <a:lnTo>
                    <a:pt x="60" y="99"/>
                  </a:lnTo>
                  <a:lnTo>
                    <a:pt x="0" y="33"/>
                  </a:lnTo>
                  <a:lnTo>
                    <a:pt x="15" y="16"/>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9" name="Freeform 467">
              <a:extLst>
                <a:ext uri="{FF2B5EF4-FFF2-40B4-BE49-F238E27FC236}">
                  <a16:creationId xmlns:a16="http://schemas.microsoft.com/office/drawing/2014/main" id="{2DA4A2CD-B6F4-46F5-A3B8-65CD1B4A8B1E}"/>
                </a:ext>
              </a:extLst>
            </p:cNvPr>
            <p:cNvSpPr>
              <a:spLocks/>
            </p:cNvSpPr>
            <p:nvPr/>
          </p:nvSpPr>
          <p:spPr bwMode="auto">
            <a:xfrm>
              <a:off x="1934" y="3184"/>
              <a:ext cx="35" cy="41"/>
            </a:xfrm>
            <a:custGeom>
              <a:avLst/>
              <a:gdLst>
                <a:gd name="T0" fmla="*/ 6 w 35"/>
                <a:gd name="T1" fmla="*/ 37 h 38"/>
                <a:gd name="T2" fmla="*/ 1 w 35"/>
                <a:gd name="T3" fmla="*/ 29 h 38"/>
                <a:gd name="T4" fmla="*/ 0 w 35"/>
                <a:gd name="T5" fmla="*/ 21 h 38"/>
                <a:gd name="T6" fmla="*/ 2 w 35"/>
                <a:gd name="T7" fmla="*/ 14 h 38"/>
                <a:gd name="T8" fmla="*/ 6 w 35"/>
                <a:gd name="T9" fmla="*/ 7 h 38"/>
                <a:gd name="T10" fmla="*/ 12 w 35"/>
                <a:gd name="T11" fmla="*/ 2 h 38"/>
                <a:gd name="T12" fmla="*/ 19 w 35"/>
                <a:gd name="T13" fmla="*/ 0 h 38"/>
                <a:gd name="T14" fmla="*/ 26 w 35"/>
                <a:gd name="T15" fmla="*/ 2 h 38"/>
                <a:gd name="T16" fmla="*/ 34 w 35"/>
                <a:gd name="T17" fmla="*/ 7 h 38"/>
                <a:gd name="T18" fmla="*/ 6 w 35"/>
                <a:gd name="T19"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8">
                  <a:moveTo>
                    <a:pt x="6" y="37"/>
                  </a:moveTo>
                  <a:lnTo>
                    <a:pt x="1" y="29"/>
                  </a:lnTo>
                  <a:lnTo>
                    <a:pt x="0" y="21"/>
                  </a:lnTo>
                  <a:lnTo>
                    <a:pt x="2" y="14"/>
                  </a:lnTo>
                  <a:lnTo>
                    <a:pt x="6" y="7"/>
                  </a:lnTo>
                  <a:lnTo>
                    <a:pt x="12" y="2"/>
                  </a:lnTo>
                  <a:lnTo>
                    <a:pt x="19" y="0"/>
                  </a:lnTo>
                  <a:lnTo>
                    <a:pt x="26" y="2"/>
                  </a:lnTo>
                  <a:lnTo>
                    <a:pt x="34" y="7"/>
                  </a:lnTo>
                  <a:lnTo>
                    <a:pt x="6" y="37"/>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0" name="Freeform 468">
              <a:extLst>
                <a:ext uri="{FF2B5EF4-FFF2-40B4-BE49-F238E27FC236}">
                  <a16:creationId xmlns:a16="http://schemas.microsoft.com/office/drawing/2014/main" id="{0418DF83-D8CD-4061-B3B7-11ED77638403}"/>
                </a:ext>
              </a:extLst>
            </p:cNvPr>
            <p:cNvSpPr>
              <a:spLocks/>
            </p:cNvSpPr>
            <p:nvPr/>
          </p:nvSpPr>
          <p:spPr bwMode="auto">
            <a:xfrm>
              <a:off x="2018" y="3259"/>
              <a:ext cx="34" cy="40"/>
            </a:xfrm>
            <a:custGeom>
              <a:avLst/>
              <a:gdLst>
                <a:gd name="T0" fmla="*/ 27 w 34"/>
                <a:gd name="T1" fmla="*/ 0 h 37"/>
                <a:gd name="T2" fmla="*/ 32 w 34"/>
                <a:gd name="T3" fmla="*/ 7 h 37"/>
                <a:gd name="T4" fmla="*/ 33 w 34"/>
                <a:gd name="T5" fmla="*/ 15 h 37"/>
                <a:gd name="T6" fmla="*/ 31 w 34"/>
                <a:gd name="T7" fmla="*/ 23 h 37"/>
                <a:gd name="T8" fmla="*/ 27 w 34"/>
                <a:gd name="T9" fmla="*/ 29 h 37"/>
                <a:gd name="T10" fmla="*/ 21 w 34"/>
                <a:gd name="T11" fmla="*/ 34 h 37"/>
                <a:gd name="T12" fmla="*/ 14 w 34"/>
                <a:gd name="T13" fmla="*/ 36 h 37"/>
                <a:gd name="T14" fmla="*/ 7 w 34"/>
                <a:gd name="T15" fmla="*/ 35 h 37"/>
                <a:gd name="T16" fmla="*/ 0 w 34"/>
                <a:gd name="T17" fmla="*/ 29 h 37"/>
                <a:gd name="T18" fmla="*/ 27 w 34"/>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7">
                  <a:moveTo>
                    <a:pt x="27" y="0"/>
                  </a:moveTo>
                  <a:lnTo>
                    <a:pt x="32" y="7"/>
                  </a:lnTo>
                  <a:lnTo>
                    <a:pt x="33" y="15"/>
                  </a:lnTo>
                  <a:lnTo>
                    <a:pt x="31" y="23"/>
                  </a:lnTo>
                  <a:lnTo>
                    <a:pt x="27" y="29"/>
                  </a:lnTo>
                  <a:lnTo>
                    <a:pt x="21" y="34"/>
                  </a:lnTo>
                  <a:lnTo>
                    <a:pt x="14" y="36"/>
                  </a:lnTo>
                  <a:lnTo>
                    <a:pt x="7" y="35"/>
                  </a:lnTo>
                  <a:lnTo>
                    <a:pt x="0" y="29"/>
                  </a:lnTo>
                  <a:lnTo>
                    <a:pt x="27"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1" name="Freeform 469">
              <a:extLst>
                <a:ext uri="{FF2B5EF4-FFF2-40B4-BE49-F238E27FC236}">
                  <a16:creationId xmlns:a16="http://schemas.microsoft.com/office/drawing/2014/main" id="{3FDF9FE4-7099-4BFE-90F5-18BB457A7CCE}"/>
                </a:ext>
              </a:extLst>
            </p:cNvPr>
            <p:cNvSpPr>
              <a:spLocks/>
            </p:cNvSpPr>
            <p:nvPr/>
          </p:nvSpPr>
          <p:spPr bwMode="auto">
            <a:xfrm>
              <a:off x="1952" y="3178"/>
              <a:ext cx="93" cy="112"/>
            </a:xfrm>
            <a:custGeom>
              <a:avLst/>
              <a:gdLst>
                <a:gd name="T0" fmla="*/ 15 w 93"/>
                <a:gd name="T1" fmla="*/ 17 h 105"/>
                <a:gd name="T2" fmla="*/ 30 w 93"/>
                <a:gd name="T3" fmla="*/ 0 h 105"/>
                <a:gd name="T4" fmla="*/ 92 w 93"/>
                <a:gd name="T5" fmla="*/ 71 h 105"/>
                <a:gd name="T6" fmla="*/ 63 w 93"/>
                <a:gd name="T7" fmla="*/ 104 h 105"/>
                <a:gd name="T8" fmla="*/ 0 w 93"/>
                <a:gd name="T9" fmla="*/ 33 h 105"/>
                <a:gd name="T10" fmla="*/ 15 w 93"/>
                <a:gd name="T11" fmla="*/ 17 h 105"/>
              </a:gdLst>
              <a:ahLst/>
              <a:cxnLst>
                <a:cxn ang="0">
                  <a:pos x="T0" y="T1"/>
                </a:cxn>
                <a:cxn ang="0">
                  <a:pos x="T2" y="T3"/>
                </a:cxn>
                <a:cxn ang="0">
                  <a:pos x="T4" y="T5"/>
                </a:cxn>
                <a:cxn ang="0">
                  <a:pos x="T6" y="T7"/>
                </a:cxn>
                <a:cxn ang="0">
                  <a:pos x="T8" y="T9"/>
                </a:cxn>
                <a:cxn ang="0">
                  <a:pos x="T10" y="T11"/>
                </a:cxn>
              </a:cxnLst>
              <a:rect l="0" t="0" r="r" b="b"/>
              <a:pathLst>
                <a:path w="93" h="105">
                  <a:moveTo>
                    <a:pt x="15" y="17"/>
                  </a:moveTo>
                  <a:lnTo>
                    <a:pt x="30" y="0"/>
                  </a:lnTo>
                  <a:lnTo>
                    <a:pt x="92" y="71"/>
                  </a:lnTo>
                  <a:lnTo>
                    <a:pt x="63" y="104"/>
                  </a:lnTo>
                  <a:lnTo>
                    <a:pt x="0" y="33"/>
                  </a:lnTo>
                  <a:lnTo>
                    <a:pt x="15" y="17"/>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2" name="Freeform 470">
              <a:extLst>
                <a:ext uri="{FF2B5EF4-FFF2-40B4-BE49-F238E27FC236}">
                  <a16:creationId xmlns:a16="http://schemas.microsoft.com/office/drawing/2014/main" id="{0F6F191D-DBA7-4B4B-9E54-A17E21E97925}"/>
                </a:ext>
              </a:extLst>
            </p:cNvPr>
            <p:cNvSpPr>
              <a:spLocks/>
            </p:cNvSpPr>
            <p:nvPr/>
          </p:nvSpPr>
          <p:spPr bwMode="auto">
            <a:xfrm>
              <a:off x="1945" y="3171"/>
              <a:ext cx="34" cy="39"/>
            </a:xfrm>
            <a:custGeom>
              <a:avLst/>
              <a:gdLst>
                <a:gd name="T0" fmla="*/ 5 w 34"/>
                <a:gd name="T1" fmla="*/ 36 h 37"/>
                <a:gd name="T2" fmla="*/ 1 w 34"/>
                <a:gd name="T3" fmla="*/ 29 h 37"/>
                <a:gd name="T4" fmla="*/ 0 w 34"/>
                <a:gd name="T5" fmla="*/ 21 h 37"/>
                <a:gd name="T6" fmla="*/ 1 w 34"/>
                <a:gd name="T7" fmla="*/ 13 h 37"/>
                <a:gd name="T8" fmla="*/ 5 w 34"/>
                <a:gd name="T9" fmla="*/ 7 h 37"/>
                <a:gd name="T10" fmla="*/ 11 w 34"/>
                <a:gd name="T11" fmla="*/ 2 h 37"/>
                <a:gd name="T12" fmla="*/ 18 w 34"/>
                <a:gd name="T13" fmla="*/ 0 h 37"/>
                <a:gd name="T14" fmla="*/ 26 w 34"/>
                <a:gd name="T15" fmla="*/ 1 h 37"/>
                <a:gd name="T16" fmla="*/ 33 w 34"/>
                <a:gd name="T17" fmla="*/ 7 h 37"/>
                <a:gd name="T18" fmla="*/ 5 w 34"/>
                <a:gd name="T19"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7">
                  <a:moveTo>
                    <a:pt x="5" y="36"/>
                  </a:moveTo>
                  <a:lnTo>
                    <a:pt x="1" y="29"/>
                  </a:lnTo>
                  <a:lnTo>
                    <a:pt x="0" y="21"/>
                  </a:lnTo>
                  <a:lnTo>
                    <a:pt x="1" y="13"/>
                  </a:lnTo>
                  <a:lnTo>
                    <a:pt x="5" y="7"/>
                  </a:lnTo>
                  <a:lnTo>
                    <a:pt x="11" y="2"/>
                  </a:lnTo>
                  <a:lnTo>
                    <a:pt x="18" y="0"/>
                  </a:lnTo>
                  <a:lnTo>
                    <a:pt x="26" y="1"/>
                  </a:lnTo>
                  <a:lnTo>
                    <a:pt x="33" y="7"/>
                  </a:lnTo>
                  <a:lnTo>
                    <a:pt x="5" y="36"/>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3" name="Freeform 471">
              <a:extLst>
                <a:ext uri="{FF2B5EF4-FFF2-40B4-BE49-F238E27FC236}">
                  <a16:creationId xmlns:a16="http://schemas.microsoft.com/office/drawing/2014/main" id="{128AB5F2-9CF7-4238-BD58-5CB54D3711E1}"/>
                </a:ext>
              </a:extLst>
            </p:cNvPr>
            <p:cNvSpPr>
              <a:spLocks/>
            </p:cNvSpPr>
            <p:nvPr/>
          </p:nvSpPr>
          <p:spPr bwMode="auto">
            <a:xfrm>
              <a:off x="2033" y="3248"/>
              <a:ext cx="33" cy="41"/>
            </a:xfrm>
            <a:custGeom>
              <a:avLst/>
              <a:gdLst>
                <a:gd name="T0" fmla="*/ 26 w 33"/>
                <a:gd name="T1" fmla="*/ 0 h 38"/>
                <a:gd name="T2" fmla="*/ 31 w 33"/>
                <a:gd name="T3" fmla="*/ 8 h 38"/>
                <a:gd name="T4" fmla="*/ 32 w 33"/>
                <a:gd name="T5" fmla="*/ 17 h 38"/>
                <a:gd name="T6" fmla="*/ 30 w 33"/>
                <a:gd name="T7" fmla="*/ 24 h 38"/>
                <a:gd name="T8" fmla="*/ 26 w 33"/>
                <a:gd name="T9" fmla="*/ 30 h 38"/>
                <a:gd name="T10" fmla="*/ 20 w 33"/>
                <a:gd name="T11" fmla="*/ 35 h 38"/>
                <a:gd name="T12" fmla="*/ 14 w 33"/>
                <a:gd name="T13" fmla="*/ 37 h 38"/>
                <a:gd name="T14" fmla="*/ 7 w 33"/>
                <a:gd name="T15" fmla="*/ 36 h 38"/>
                <a:gd name="T16" fmla="*/ 0 w 33"/>
                <a:gd name="T17" fmla="*/ 31 h 38"/>
                <a:gd name="T18" fmla="*/ 26 w 33"/>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26" y="0"/>
                  </a:moveTo>
                  <a:lnTo>
                    <a:pt x="31" y="8"/>
                  </a:lnTo>
                  <a:lnTo>
                    <a:pt x="32" y="17"/>
                  </a:lnTo>
                  <a:lnTo>
                    <a:pt x="30" y="24"/>
                  </a:lnTo>
                  <a:lnTo>
                    <a:pt x="26" y="30"/>
                  </a:lnTo>
                  <a:lnTo>
                    <a:pt x="20" y="35"/>
                  </a:lnTo>
                  <a:lnTo>
                    <a:pt x="14" y="37"/>
                  </a:lnTo>
                  <a:lnTo>
                    <a:pt x="7" y="36"/>
                  </a:lnTo>
                  <a:lnTo>
                    <a:pt x="0" y="31"/>
                  </a:lnTo>
                  <a:lnTo>
                    <a:pt x="26"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4" name="Freeform 472">
              <a:extLst>
                <a:ext uri="{FF2B5EF4-FFF2-40B4-BE49-F238E27FC236}">
                  <a16:creationId xmlns:a16="http://schemas.microsoft.com/office/drawing/2014/main" id="{139A5C8B-BBB8-42E2-9FA3-5E84927017A0}"/>
                </a:ext>
              </a:extLst>
            </p:cNvPr>
            <p:cNvSpPr>
              <a:spLocks/>
            </p:cNvSpPr>
            <p:nvPr/>
          </p:nvSpPr>
          <p:spPr bwMode="auto">
            <a:xfrm>
              <a:off x="1963" y="3165"/>
              <a:ext cx="96" cy="117"/>
            </a:xfrm>
            <a:custGeom>
              <a:avLst/>
              <a:gdLst>
                <a:gd name="T0" fmla="*/ 15 w 96"/>
                <a:gd name="T1" fmla="*/ 17 h 109"/>
                <a:gd name="T2" fmla="*/ 29 w 96"/>
                <a:gd name="T3" fmla="*/ 0 h 109"/>
                <a:gd name="T4" fmla="*/ 95 w 96"/>
                <a:gd name="T5" fmla="*/ 74 h 109"/>
                <a:gd name="T6" fmla="*/ 66 w 96"/>
                <a:gd name="T7" fmla="*/ 108 h 109"/>
                <a:gd name="T8" fmla="*/ 0 w 96"/>
                <a:gd name="T9" fmla="*/ 33 h 109"/>
                <a:gd name="T10" fmla="*/ 15 w 96"/>
                <a:gd name="T11" fmla="*/ 17 h 109"/>
              </a:gdLst>
              <a:ahLst/>
              <a:cxnLst>
                <a:cxn ang="0">
                  <a:pos x="T0" y="T1"/>
                </a:cxn>
                <a:cxn ang="0">
                  <a:pos x="T2" y="T3"/>
                </a:cxn>
                <a:cxn ang="0">
                  <a:pos x="T4" y="T5"/>
                </a:cxn>
                <a:cxn ang="0">
                  <a:pos x="T6" y="T7"/>
                </a:cxn>
                <a:cxn ang="0">
                  <a:pos x="T8" y="T9"/>
                </a:cxn>
                <a:cxn ang="0">
                  <a:pos x="T10" y="T11"/>
                </a:cxn>
              </a:cxnLst>
              <a:rect l="0" t="0" r="r" b="b"/>
              <a:pathLst>
                <a:path w="96" h="109">
                  <a:moveTo>
                    <a:pt x="15" y="17"/>
                  </a:moveTo>
                  <a:lnTo>
                    <a:pt x="29" y="0"/>
                  </a:lnTo>
                  <a:lnTo>
                    <a:pt x="95" y="74"/>
                  </a:lnTo>
                  <a:lnTo>
                    <a:pt x="66" y="108"/>
                  </a:lnTo>
                  <a:lnTo>
                    <a:pt x="0" y="33"/>
                  </a:lnTo>
                  <a:lnTo>
                    <a:pt x="15" y="17"/>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5" name="Freeform 473">
              <a:extLst>
                <a:ext uri="{FF2B5EF4-FFF2-40B4-BE49-F238E27FC236}">
                  <a16:creationId xmlns:a16="http://schemas.microsoft.com/office/drawing/2014/main" id="{AE2E5A56-2D62-4391-A5D0-83E47F3A3E9C}"/>
                </a:ext>
              </a:extLst>
            </p:cNvPr>
            <p:cNvSpPr>
              <a:spLocks/>
            </p:cNvSpPr>
            <p:nvPr/>
          </p:nvSpPr>
          <p:spPr bwMode="auto">
            <a:xfrm>
              <a:off x="1957" y="3158"/>
              <a:ext cx="34" cy="40"/>
            </a:xfrm>
            <a:custGeom>
              <a:avLst/>
              <a:gdLst>
                <a:gd name="T0" fmla="*/ 6 w 34"/>
                <a:gd name="T1" fmla="*/ 37 h 38"/>
                <a:gd name="T2" fmla="*/ 1 w 34"/>
                <a:gd name="T3" fmla="*/ 29 h 38"/>
                <a:gd name="T4" fmla="*/ 0 w 34"/>
                <a:gd name="T5" fmla="*/ 21 h 38"/>
                <a:gd name="T6" fmla="*/ 1 w 34"/>
                <a:gd name="T7" fmla="*/ 14 h 38"/>
                <a:gd name="T8" fmla="*/ 6 w 34"/>
                <a:gd name="T9" fmla="*/ 7 h 38"/>
                <a:gd name="T10" fmla="*/ 12 w 34"/>
                <a:gd name="T11" fmla="*/ 2 h 38"/>
                <a:gd name="T12" fmla="*/ 19 w 34"/>
                <a:gd name="T13" fmla="*/ 0 h 38"/>
                <a:gd name="T14" fmla="*/ 26 w 34"/>
                <a:gd name="T15" fmla="*/ 2 h 38"/>
                <a:gd name="T16" fmla="*/ 33 w 34"/>
                <a:gd name="T17" fmla="*/ 7 h 38"/>
                <a:gd name="T18" fmla="*/ 6 w 34"/>
                <a:gd name="T19"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8">
                  <a:moveTo>
                    <a:pt x="6" y="37"/>
                  </a:moveTo>
                  <a:lnTo>
                    <a:pt x="1" y="29"/>
                  </a:lnTo>
                  <a:lnTo>
                    <a:pt x="0" y="21"/>
                  </a:lnTo>
                  <a:lnTo>
                    <a:pt x="1" y="14"/>
                  </a:lnTo>
                  <a:lnTo>
                    <a:pt x="6" y="7"/>
                  </a:lnTo>
                  <a:lnTo>
                    <a:pt x="12" y="2"/>
                  </a:lnTo>
                  <a:lnTo>
                    <a:pt x="19" y="0"/>
                  </a:lnTo>
                  <a:lnTo>
                    <a:pt x="26" y="2"/>
                  </a:lnTo>
                  <a:lnTo>
                    <a:pt x="33" y="7"/>
                  </a:lnTo>
                  <a:lnTo>
                    <a:pt x="6" y="37"/>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6" name="Freeform 474">
              <a:extLst>
                <a:ext uri="{FF2B5EF4-FFF2-40B4-BE49-F238E27FC236}">
                  <a16:creationId xmlns:a16="http://schemas.microsoft.com/office/drawing/2014/main" id="{1C8F2F91-D246-4DB2-8B0D-F4902DAF05A1}"/>
                </a:ext>
              </a:extLst>
            </p:cNvPr>
            <p:cNvSpPr>
              <a:spLocks/>
            </p:cNvSpPr>
            <p:nvPr/>
          </p:nvSpPr>
          <p:spPr bwMode="auto">
            <a:xfrm>
              <a:off x="2045" y="3237"/>
              <a:ext cx="34" cy="40"/>
            </a:xfrm>
            <a:custGeom>
              <a:avLst/>
              <a:gdLst>
                <a:gd name="T0" fmla="*/ 27 w 34"/>
                <a:gd name="T1" fmla="*/ 0 h 38"/>
                <a:gd name="T2" fmla="*/ 32 w 34"/>
                <a:gd name="T3" fmla="*/ 8 h 38"/>
                <a:gd name="T4" fmla="*/ 33 w 34"/>
                <a:gd name="T5" fmla="*/ 16 h 38"/>
                <a:gd name="T6" fmla="*/ 31 w 34"/>
                <a:gd name="T7" fmla="*/ 23 h 38"/>
                <a:gd name="T8" fmla="*/ 27 w 34"/>
                <a:gd name="T9" fmla="*/ 30 h 38"/>
                <a:gd name="T10" fmla="*/ 21 w 34"/>
                <a:gd name="T11" fmla="*/ 35 h 38"/>
                <a:gd name="T12" fmla="*/ 14 w 34"/>
                <a:gd name="T13" fmla="*/ 37 h 38"/>
                <a:gd name="T14" fmla="*/ 7 w 34"/>
                <a:gd name="T15" fmla="*/ 35 h 38"/>
                <a:gd name="T16" fmla="*/ 0 w 34"/>
                <a:gd name="T17" fmla="*/ 30 h 38"/>
                <a:gd name="T18" fmla="*/ 27 w 34"/>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8">
                  <a:moveTo>
                    <a:pt x="27" y="0"/>
                  </a:moveTo>
                  <a:lnTo>
                    <a:pt x="32" y="8"/>
                  </a:lnTo>
                  <a:lnTo>
                    <a:pt x="33" y="16"/>
                  </a:lnTo>
                  <a:lnTo>
                    <a:pt x="31" y="23"/>
                  </a:lnTo>
                  <a:lnTo>
                    <a:pt x="27" y="30"/>
                  </a:lnTo>
                  <a:lnTo>
                    <a:pt x="21" y="35"/>
                  </a:lnTo>
                  <a:lnTo>
                    <a:pt x="14" y="37"/>
                  </a:lnTo>
                  <a:lnTo>
                    <a:pt x="7" y="35"/>
                  </a:lnTo>
                  <a:lnTo>
                    <a:pt x="0" y="30"/>
                  </a:lnTo>
                  <a:lnTo>
                    <a:pt x="27"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7" name="Freeform 475">
              <a:extLst>
                <a:ext uri="{FF2B5EF4-FFF2-40B4-BE49-F238E27FC236}">
                  <a16:creationId xmlns:a16="http://schemas.microsoft.com/office/drawing/2014/main" id="{4EF09345-17B8-4A99-A895-981B32226825}"/>
                </a:ext>
              </a:extLst>
            </p:cNvPr>
            <p:cNvSpPr>
              <a:spLocks/>
            </p:cNvSpPr>
            <p:nvPr/>
          </p:nvSpPr>
          <p:spPr bwMode="auto">
            <a:xfrm>
              <a:off x="1975" y="3152"/>
              <a:ext cx="97" cy="118"/>
            </a:xfrm>
            <a:custGeom>
              <a:avLst/>
              <a:gdLst>
                <a:gd name="T0" fmla="*/ 15 w 97"/>
                <a:gd name="T1" fmla="*/ 17 h 111"/>
                <a:gd name="T2" fmla="*/ 29 w 97"/>
                <a:gd name="T3" fmla="*/ 0 h 111"/>
                <a:gd name="T4" fmla="*/ 96 w 97"/>
                <a:gd name="T5" fmla="*/ 77 h 111"/>
                <a:gd name="T6" fmla="*/ 67 w 97"/>
                <a:gd name="T7" fmla="*/ 110 h 111"/>
                <a:gd name="T8" fmla="*/ 0 w 97"/>
                <a:gd name="T9" fmla="*/ 34 h 111"/>
                <a:gd name="T10" fmla="*/ 15 w 97"/>
                <a:gd name="T11" fmla="*/ 17 h 111"/>
              </a:gdLst>
              <a:ahLst/>
              <a:cxnLst>
                <a:cxn ang="0">
                  <a:pos x="T0" y="T1"/>
                </a:cxn>
                <a:cxn ang="0">
                  <a:pos x="T2" y="T3"/>
                </a:cxn>
                <a:cxn ang="0">
                  <a:pos x="T4" y="T5"/>
                </a:cxn>
                <a:cxn ang="0">
                  <a:pos x="T6" y="T7"/>
                </a:cxn>
                <a:cxn ang="0">
                  <a:pos x="T8" y="T9"/>
                </a:cxn>
                <a:cxn ang="0">
                  <a:pos x="T10" y="T11"/>
                </a:cxn>
              </a:cxnLst>
              <a:rect l="0" t="0" r="r" b="b"/>
              <a:pathLst>
                <a:path w="97" h="111">
                  <a:moveTo>
                    <a:pt x="15" y="17"/>
                  </a:moveTo>
                  <a:lnTo>
                    <a:pt x="29" y="0"/>
                  </a:lnTo>
                  <a:lnTo>
                    <a:pt x="96" y="77"/>
                  </a:lnTo>
                  <a:lnTo>
                    <a:pt x="67" y="110"/>
                  </a:lnTo>
                  <a:lnTo>
                    <a:pt x="0" y="34"/>
                  </a:lnTo>
                  <a:lnTo>
                    <a:pt x="15" y="17"/>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8" name="Freeform 476">
              <a:extLst>
                <a:ext uri="{FF2B5EF4-FFF2-40B4-BE49-F238E27FC236}">
                  <a16:creationId xmlns:a16="http://schemas.microsoft.com/office/drawing/2014/main" id="{994AC801-689B-424D-8EC5-8CD2BA6F0B22}"/>
                </a:ext>
              </a:extLst>
            </p:cNvPr>
            <p:cNvSpPr>
              <a:spLocks/>
            </p:cNvSpPr>
            <p:nvPr/>
          </p:nvSpPr>
          <p:spPr bwMode="auto">
            <a:xfrm>
              <a:off x="1968" y="3145"/>
              <a:ext cx="33" cy="40"/>
            </a:xfrm>
            <a:custGeom>
              <a:avLst/>
              <a:gdLst>
                <a:gd name="T0" fmla="*/ 6 w 33"/>
                <a:gd name="T1" fmla="*/ 37 h 38"/>
                <a:gd name="T2" fmla="*/ 1 w 33"/>
                <a:gd name="T3" fmla="*/ 29 h 38"/>
                <a:gd name="T4" fmla="*/ 0 w 33"/>
                <a:gd name="T5" fmla="*/ 20 h 38"/>
                <a:gd name="T6" fmla="*/ 2 w 33"/>
                <a:gd name="T7" fmla="*/ 13 h 38"/>
                <a:gd name="T8" fmla="*/ 6 w 33"/>
                <a:gd name="T9" fmla="*/ 6 h 38"/>
                <a:gd name="T10" fmla="*/ 12 w 33"/>
                <a:gd name="T11" fmla="*/ 2 h 38"/>
                <a:gd name="T12" fmla="*/ 18 w 33"/>
                <a:gd name="T13" fmla="*/ 0 h 38"/>
                <a:gd name="T14" fmla="*/ 25 w 33"/>
                <a:gd name="T15" fmla="*/ 1 h 38"/>
                <a:gd name="T16" fmla="*/ 32 w 33"/>
                <a:gd name="T17" fmla="*/ 6 h 38"/>
                <a:gd name="T18" fmla="*/ 6 w 33"/>
                <a:gd name="T19"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6" y="37"/>
                  </a:moveTo>
                  <a:lnTo>
                    <a:pt x="1" y="29"/>
                  </a:lnTo>
                  <a:lnTo>
                    <a:pt x="0" y="20"/>
                  </a:lnTo>
                  <a:lnTo>
                    <a:pt x="2" y="13"/>
                  </a:lnTo>
                  <a:lnTo>
                    <a:pt x="6" y="6"/>
                  </a:lnTo>
                  <a:lnTo>
                    <a:pt x="12" y="2"/>
                  </a:lnTo>
                  <a:lnTo>
                    <a:pt x="18" y="0"/>
                  </a:lnTo>
                  <a:lnTo>
                    <a:pt x="25" y="1"/>
                  </a:lnTo>
                  <a:lnTo>
                    <a:pt x="32" y="6"/>
                  </a:lnTo>
                  <a:lnTo>
                    <a:pt x="6" y="37"/>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9" name="Freeform 477">
              <a:extLst>
                <a:ext uri="{FF2B5EF4-FFF2-40B4-BE49-F238E27FC236}">
                  <a16:creationId xmlns:a16="http://schemas.microsoft.com/office/drawing/2014/main" id="{B2664544-9B1E-482C-A5DD-684C1AE3D793}"/>
                </a:ext>
              </a:extLst>
            </p:cNvPr>
            <p:cNvSpPr>
              <a:spLocks/>
            </p:cNvSpPr>
            <p:nvPr/>
          </p:nvSpPr>
          <p:spPr bwMode="auto">
            <a:xfrm>
              <a:off x="2057" y="3223"/>
              <a:ext cx="33" cy="39"/>
            </a:xfrm>
            <a:custGeom>
              <a:avLst/>
              <a:gdLst>
                <a:gd name="T0" fmla="*/ 27 w 33"/>
                <a:gd name="T1" fmla="*/ 0 h 37"/>
                <a:gd name="T2" fmla="*/ 31 w 33"/>
                <a:gd name="T3" fmla="*/ 8 h 37"/>
                <a:gd name="T4" fmla="*/ 32 w 33"/>
                <a:gd name="T5" fmla="*/ 16 h 37"/>
                <a:gd name="T6" fmla="*/ 31 w 33"/>
                <a:gd name="T7" fmla="*/ 23 h 37"/>
                <a:gd name="T8" fmla="*/ 26 w 33"/>
                <a:gd name="T9" fmla="*/ 29 h 37"/>
                <a:gd name="T10" fmla="*/ 21 w 33"/>
                <a:gd name="T11" fmla="*/ 34 h 37"/>
                <a:gd name="T12" fmla="*/ 14 w 33"/>
                <a:gd name="T13" fmla="*/ 36 h 37"/>
                <a:gd name="T14" fmla="*/ 7 w 33"/>
                <a:gd name="T15" fmla="*/ 35 h 37"/>
                <a:gd name="T16" fmla="*/ 0 w 33"/>
                <a:gd name="T17" fmla="*/ 30 h 37"/>
                <a:gd name="T18" fmla="*/ 27 w 33"/>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7">
                  <a:moveTo>
                    <a:pt x="27" y="0"/>
                  </a:moveTo>
                  <a:lnTo>
                    <a:pt x="31" y="8"/>
                  </a:lnTo>
                  <a:lnTo>
                    <a:pt x="32" y="16"/>
                  </a:lnTo>
                  <a:lnTo>
                    <a:pt x="31" y="23"/>
                  </a:lnTo>
                  <a:lnTo>
                    <a:pt x="26" y="29"/>
                  </a:lnTo>
                  <a:lnTo>
                    <a:pt x="21" y="34"/>
                  </a:lnTo>
                  <a:lnTo>
                    <a:pt x="14" y="36"/>
                  </a:lnTo>
                  <a:lnTo>
                    <a:pt x="7" y="35"/>
                  </a:lnTo>
                  <a:lnTo>
                    <a:pt x="0" y="30"/>
                  </a:lnTo>
                  <a:lnTo>
                    <a:pt x="27"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0" name="Freeform 478">
              <a:extLst>
                <a:ext uri="{FF2B5EF4-FFF2-40B4-BE49-F238E27FC236}">
                  <a16:creationId xmlns:a16="http://schemas.microsoft.com/office/drawing/2014/main" id="{A16DF650-A2FA-4F68-AC8E-A8226D2A0790}"/>
                </a:ext>
              </a:extLst>
            </p:cNvPr>
            <p:cNvSpPr>
              <a:spLocks/>
            </p:cNvSpPr>
            <p:nvPr/>
          </p:nvSpPr>
          <p:spPr bwMode="auto">
            <a:xfrm>
              <a:off x="1986" y="3138"/>
              <a:ext cx="97" cy="117"/>
            </a:xfrm>
            <a:custGeom>
              <a:avLst/>
              <a:gdLst>
                <a:gd name="T0" fmla="*/ 15 w 97"/>
                <a:gd name="T1" fmla="*/ 17 h 110"/>
                <a:gd name="T2" fmla="*/ 29 w 97"/>
                <a:gd name="T3" fmla="*/ 0 h 110"/>
                <a:gd name="T4" fmla="*/ 96 w 97"/>
                <a:gd name="T5" fmla="*/ 75 h 110"/>
                <a:gd name="T6" fmla="*/ 67 w 97"/>
                <a:gd name="T7" fmla="*/ 109 h 110"/>
                <a:gd name="T8" fmla="*/ 0 w 97"/>
                <a:gd name="T9" fmla="*/ 34 h 110"/>
                <a:gd name="T10" fmla="*/ 15 w 97"/>
                <a:gd name="T11" fmla="*/ 17 h 110"/>
              </a:gdLst>
              <a:ahLst/>
              <a:cxnLst>
                <a:cxn ang="0">
                  <a:pos x="T0" y="T1"/>
                </a:cxn>
                <a:cxn ang="0">
                  <a:pos x="T2" y="T3"/>
                </a:cxn>
                <a:cxn ang="0">
                  <a:pos x="T4" y="T5"/>
                </a:cxn>
                <a:cxn ang="0">
                  <a:pos x="T6" y="T7"/>
                </a:cxn>
                <a:cxn ang="0">
                  <a:pos x="T8" y="T9"/>
                </a:cxn>
                <a:cxn ang="0">
                  <a:pos x="T10" y="T11"/>
                </a:cxn>
              </a:cxnLst>
              <a:rect l="0" t="0" r="r" b="b"/>
              <a:pathLst>
                <a:path w="97" h="110">
                  <a:moveTo>
                    <a:pt x="15" y="17"/>
                  </a:moveTo>
                  <a:lnTo>
                    <a:pt x="29" y="0"/>
                  </a:lnTo>
                  <a:lnTo>
                    <a:pt x="96" y="75"/>
                  </a:lnTo>
                  <a:lnTo>
                    <a:pt x="67" y="109"/>
                  </a:lnTo>
                  <a:lnTo>
                    <a:pt x="0" y="34"/>
                  </a:lnTo>
                  <a:lnTo>
                    <a:pt x="15" y="17"/>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 name="Freeform 479">
              <a:extLst>
                <a:ext uri="{FF2B5EF4-FFF2-40B4-BE49-F238E27FC236}">
                  <a16:creationId xmlns:a16="http://schemas.microsoft.com/office/drawing/2014/main" id="{DB0FCC2B-0CC1-4307-AFFE-33F03D2134F7}"/>
                </a:ext>
              </a:extLst>
            </p:cNvPr>
            <p:cNvSpPr>
              <a:spLocks/>
            </p:cNvSpPr>
            <p:nvPr/>
          </p:nvSpPr>
          <p:spPr bwMode="auto">
            <a:xfrm>
              <a:off x="1979" y="3130"/>
              <a:ext cx="35" cy="42"/>
            </a:xfrm>
            <a:custGeom>
              <a:avLst/>
              <a:gdLst>
                <a:gd name="T0" fmla="*/ 6 w 35"/>
                <a:gd name="T1" fmla="*/ 38 h 39"/>
                <a:gd name="T2" fmla="*/ 1 w 35"/>
                <a:gd name="T3" fmla="*/ 29 h 39"/>
                <a:gd name="T4" fmla="*/ 0 w 35"/>
                <a:gd name="T5" fmla="*/ 21 h 39"/>
                <a:gd name="T6" fmla="*/ 2 w 35"/>
                <a:gd name="T7" fmla="*/ 13 h 39"/>
                <a:gd name="T8" fmla="*/ 6 w 35"/>
                <a:gd name="T9" fmla="*/ 6 h 39"/>
                <a:gd name="T10" fmla="*/ 12 w 35"/>
                <a:gd name="T11" fmla="*/ 2 h 39"/>
                <a:gd name="T12" fmla="*/ 19 w 35"/>
                <a:gd name="T13" fmla="*/ 0 h 39"/>
                <a:gd name="T14" fmla="*/ 26 w 35"/>
                <a:gd name="T15" fmla="*/ 1 h 39"/>
                <a:gd name="T16" fmla="*/ 34 w 35"/>
                <a:gd name="T17" fmla="*/ 6 h 39"/>
                <a:gd name="T18" fmla="*/ 6 w 35"/>
                <a:gd name="T19"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9">
                  <a:moveTo>
                    <a:pt x="6" y="38"/>
                  </a:moveTo>
                  <a:lnTo>
                    <a:pt x="1" y="29"/>
                  </a:lnTo>
                  <a:lnTo>
                    <a:pt x="0" y="21"/>
                  </a:lnTo>
                  <a:lnTo>
                    <a:pt x="2" y="13"/>
                  </a:lnTo>
                  <a:lnTo>
                    <a:pt x="6" y="6"/>
                  </a:lnTo>
                  <a:lnTo>
                    <a:pt x="12" y="2"/>
                  </a:lnTo>
                  <a:lnTo>
                    <a:pt x="19" y="0"/>
                  </a:lnTo>
                  <a:lnTo>
                    <a:pt x="26" y="1"/>
                  </a:lnTo>
                  <a:lnTo>
                    <a:pt x="34" y="6"/>
                  </a:lnTo>
                  <a:lnTo>
                    <a:pt x="6" y="38"/>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 name="Freeform 480">
              <a:extLst>
                <a:ext uri="{FF2B5EF4-FFF2-40B4-BE49-F238E27FC236}">
                  <a16:creationId xmlns:a16="http://schemas.microsoft.com/office/drawing/2014/main" id="{47C346D6-89EF-4B76-A494-7700521AAB41}"/>
                </a:ext>
              </a:extLst>
            </p:cNvPr>
            <p:cNvSpPr>
              <a:spLocks/>
            </p:cNvSpPr>
            <p:nvPr/>
          </p:nvSpPr>
          <p:spPr bwMode="auto">
            <a:xfrm>
              <a:off x="2067" y="3207"/>
              <a:ext cx="34" cy="41"/>
            </a:xfrm>
            <a:custGeom>
              <a:avLst/>
              <a:gdLst>
                <a:gd name="T0" fmla="*/ 27 w 34"/>
                <a:gd name="T1" fmla="*/ 0 h 38"/>
                <a:gd name="T2" fmla="*/ 32 w 34"/>
                <a:gd name="T3" fmla="*/ 8 h 38"/>
                <a:gd name="T4" fmla="*/ 33 w 34"/>
                <a:gd name="T5" fmla="*/ 16 h 38"/>
                <a:gd name="T6" fmla="*/ 31 w 34"/>
                <a:gd name="T7" fmla="*/ 23 h 38"/>
                <a:gd name="T8" fmla="*/ 27 w 34"/>
                <a:gd name="T9" fmla="*/ 30 h 38"/>
                <a:gd name="T10" fmla="*/ 21 w 34"/>
                <a:gd name="T11" fmla="*/ 35 h 38"/>
                <a:gd name="T12" fmla="*/ 14 w 34"/>
                <a:gd name="T13" fmla="*/ 37 h 38"/>
                <a:gd name="T14" fmla="*/ 7 w 34"/>
                <a:gd name="T15" fmla="*/ 35 h 38"/>
                <a:gd name="T16" fmla="*/ 0 w 34"/>
                <a:gd name="T17" fmla="*/ 30 h 38"/>
                <a:gd name="T18" fmla="*/ 27 w 34"/>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8">
                  <a:moveTo>
                    <a:pt x="27" y="0"/>
                  </a:moveTo>
                  <a:lnTo>
                    <a:pt x="32" y="8"/>
                  </a:lnTo>
                  <a:lnTo>
                    <a:pt x="33" y="16"/>
                  </a:lnTo>
                  <a:lnTo>
                    <a:pt x="31" y="23"/>
                  </a:lnTo>
                  <a:lnTo>
                    <a:pt x="27" y="30"/>
                  </a:lnTo>
                  <a:lnTo>
                    <a:pt x="21" y="35"/>
                  </a:lnTo>
                  <a:lnTo>
                    <a:pt x="14" y="37"/>
                  </a:lnTo>
                  <a:lnTo>
                    <a:pt x="7" y="35"/>
                  </a:lnTo>
                  <a:lnTo>
                    <a:pt x="0" y="30"/>
                  </a:lnTo>
                  <a:lnTo>
                    <a:pt x="27"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3" name="Freeform 481">
              <a:extLst>
                <a:ext uri="{FF2B5EF4-FFF2-40B4-BE49-F238E27FC236}">
                  <a16:creationId xmlns:a16="http://schemas.microsoft.com/office/drawing/2014/main" id="{A99AEC1E-99E7-42A0-A1E9-113F12756BA2}"/>
                </a:ext>
              </a:extLst>
            </p:cNvPr>
            <p:cNvSpPr>
              <a:spLocks/>
            </p:cNvSpPr>
            <p:nvPr/>
          </p:nvSpPr>
          <p:spPr bwMode="auto">
            <a:xfrm>
              <a:off x="1998" y="3125"/>
              <a:ext cx="97" cy="116"/>
            </a:xfrm>
            <a:custGeom>
              <a:avLst/>
              <a:gdLst>
                <a:gd name="T0" fmla="*/ 15 w 97"/>
                <a:gd name="T1" fmla="*/ 17 h 109"/>
                <a:gd name="T2" fmla="*/ 30 w 97"/>
                <a:gd name="T3" fmla="*/ 0 h 109"/>
                <a:gd name="T4" fmla="*/ 96 w 97"/>
                <a:gd name="T5" fmla="*/ 75 h 109"/>
                <a:gd name="T6" fmla="*/ 66 w 97"/>
                <a:gd name="T7" fmla="*/ 108 h 109"/>
                <a:gd name="T8" fmla="*/ 0 w 97"/>
                <a:gd name="T9" fmla="*/ 33 h 109"/>
                <a:gd name="T10" fmla="*/ 15 w 97"/>
                <a:gd name="T11" fmla="*/ 17 h 109"/>
              </a:gdLst>
              <a:ahLst/>
              <a:cxnLst>
                <a:cxn ang="0">
                  <a:pos x="T0" y="T1"/>
                </a:cxn>
                <a:cxn ang="0">
                  <a:pos x="T2" y="T3"/>
                </a:cxn>
                <a:cxn ang="0">
                  <a:pos x="T4" y="T5"/>
                </a:cxn>
                <a:cxn ang="0">
                  <a:pos x="T6" y="T7"/>
                </a:cxn>
                <a:cxn ang="0">
                  <a:pos x="T8" y="T9"/>
                </a:cxn>
                <a:cxn ang="0">
                  <a:pos x="T10" y="T11"/>
                </a:cxn>
              </a:cxnLst>
              <a:rect l="0" t="0" r="r" b="b"/>
              <a:pathLst>
                <a:path w="97" h="109">
                  <a:moveTo>
                    <a:pt x="15" y="17"/>
                  </a:moveTo>
                  <a:lnTo>
                    <a:pt x="30" y="0"/>
                  </a:lnTo>
                  <a:lnTo>
                    <a:pt x="96" y="75"/>
                  </a:lnTo>
                  <a:lnTo>
                    <a:pt x="66" y="108"/>
                  </a:lnTo>
                  <a:lnTo>
                    <a:pt x="0" y="33"/>
                  </a:lnTo>
                  <a:lnTo>
                    <a:pt x="15" y="17"/>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 name="Freeform 482">
              <a:extLst>
                <a:ext uri="{FF2B5EF4-FFF2-40B4-BE49-F238E27FC236}">
                  <a16:creationId xmlns:a16="http://schemas.microsoft.com/office/drawing/2014/main" id="{A40E5650-C51B-4509-A7C0-BFBF6087B3BF}"/>
                </a:ext>
              </a:extLst>
            </p:cNvPr>
            <p:cNvSpPr>
              <a:spLocks/>
            </p:cNvSpPr>
            <p:nvPr/>
          </p:nvSpPr>
          <p:spPr bwMode="auto">
            <a:xfrm>
              <a:off x="1991" y="3117"/>
              <a:ext cx="33" cy="40"/>
            </a:xfrm>
            <a:custGeom>
              <a:avLst/>
              <a:gdLst>
                <a:gd name="T0" fmla="*/ 6 w 33"/>
                <a:gd name="T1" fmla="*/ 36 h 37"/>
                <a:gd name="T2" fmla="*/ 1 w 33"/>
                <a:gd name="T3" fmla="*/ 29 h 37"/>
                <a:gd name="T4" fmla="*/ 0 w 33"/>
                <a:gd name="T5" fmla="*/ 21 h 37"/>
                <a:gd name="T6" fmla="*/ 2 w 33"/>
                <a:gd name="T7" fmla="*/ 13 h 37"/>
                <a:gd name="T8" fmla="*/ 6 w 33"/>
                <a:gd name="T9" fmla="*/ 7 h 37"/>
                <a:gd name="T10" fmla="*/ 12 w 33"/>
                <a:gd name="T11" fmla="*/ 2 h 37"/>
                <a:gd name="T12" fmla="*/ 18 w 33"/>
                <a:gd name="T13" fmla="*/ 0 h 37"/>
                <a:gd name="T14" fmla="*/ 25 w 33"/>
                <a:gd name="T15" fmla="*/ 1 h 37"/>
                <a:gd name="T16" fmla="*/ 32 w 33"/>
                <a:gd name="T17" fmla="*/ 7 h 37"/>
                <a:gd name="T18" fmla="*/ 6 w 33"/>
                <a:gd name="T19"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7">
                  <a:moveTo>
                    <a:pt x="6" y="36"/>
                  </a:moveTo>
                  <a:lnTo>
                    <a:pt x="1" y="29"/>
                  </a:lnTo>
                  <a:lnTo>
                    <a:pt x="0" y="21"/>
                  </a:lnTo>
                  <a:lnTo>
                    <a:pt x="2" y="13"/>
                  </a:lnTo>
                  <a:lnTo>
                    <a:pt x="6" y="7"/>
                  </a:lnTo>
                  <a:lnTo>
                    <a:pt x="12" y="2"/>
                  </a:lnTo>
                  <a:lnTo>
                    <a:pt x="18" y="0"/>
                  </a:lnTo>
                  <a:lnTo>
                    <a:pt x="25" y="1"/>
                  </a:lnTo>
                  <a:lnTo>
                    <a:pt x="32" y="7"/>
                  </a:lnTo>
                  <a:lnTo>
                    <a:pt x="6" y="36"/>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5" name="Freeform 483">
              <a:extLst>
                <a:ext uri="{FF2B5EF4-FFF2-40B4-BE49-F238E27FC236}">
                  <a16:creationId xmlns:a16="http://schemas.microsoft.com/office/drawing/2014/main" id="{F01FC706-ECE4-4ACB-AA69-3408B8FA4E68}"/>
                </a:ext>
              </a:extLst>
            </p:cNvPr>
            <p:cNvSpPr>
              <a:spLocks/>
            </p:cNvSpPr>
            <p:nvPr/>
          </p:nvSpPr>
          <p:spPr bwMode="auto">
            <a:xfrm>
              <a:off x="2074" y="3190"/>
              <a:ext cx="35" cy="39"/>
            </a:xfrm>
            <a:custGeom>
              <a:avLst/>
              <a:gdLst>
                <a:gd name="T0" fmla="*/ 28 w 35"/>
                <a:gd name="T1" fmla="*/ 0 h 37"/>
                <a:gd name="T2" fmla="*/ 33 w 35"/>
                <a:gd name="T3" fmla="*/ 7 h 37"/>
                <a:gd name="T4" fmla="*/ 34 w 35"/>
                <a:gd name="T5" fmla="*/ 15 h 37"/>
                <a:gd name="T6" fmla="*/ 32 w 35"/>
                <a:gd name="T7" fmla="*/ 23 h 37"/>
                <a:gd name="T8" fmla="*/ 28 w 35"/>
                <a:gd name="T9" fmla="*/ 29 h 37"/>
                <a:gd name="T10" fmla="*/ 22 w 35"/>
                <a:gd name="T11" fmla="*/ 34 h 37"/>
                <a:gd name="T12" fmla="*/ 15 w 35"/>
                <a:gd name="T13" fmla="*/ 36 h 37"/>
                <a:gd name="T14" fmla="*/ 8 w 35"/>
                <a:gd name="T15" fmla="*/ 35 h 37"/>
                <a:gd name="T16" fmla="*/ 0 w 35"/>
                <a:gd name="T17" fmla="*/ 29 h 37"/>
                <a:gd name="T18" fmla="*/ 28 w 35"/>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7">
                  <a:moveTo>
                    <a:pt x="28" y="0"/>
                  </a:moveTo>
                  <a:lnTo>
                    <a:pt x="33" y="7"/>
                  </a:lnTo>
                  <a:lnTo>
                    <a:pt x="34" y="15"/>
                  </a:lnTo>
                  <a:lnTo>
                    <a:pt x="32" y="23"/>
                  </a:lnTo>
                  <a:lnTo>
                    <a:pt x="28" y="29"/>
                  </a:lnTo>
                  <a:lnTo>
                    <a:pt x="22" y="34"/>
                  </a:lnTo>
                  <a:lnTo>
                    <a:pt x="15" y="36"/>
                  </a:lnTo>
                  <a:lnTo>
                    <a:pt x="8" y="35"/>
                  </a:lnTo>
                  <a:lnTo>
                    <a:pt x="0" y="29"/>
                  </a:lnTo>
                  <a:lnTo>
                    <a:pt x="28"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6" name="Freeform 484">
              <a:extLst>
                <a:ext uri="{FF2B5EF4-FFF2-40B4-BE49-F238E27FC236}">
                  <a16:creationId xmlns:a16="http://schemas.microsoft.com/office/drawing/2014/main" id="{567BDB9D-7E21-4BB4-BD69-A6B892E89695}"/>
                </a:ext>
              </a:extLst>
            </p:cNvPr>
            <p:cNvSpPr>
              <a:spLocks/>
            </p:cNvSpPr>
            <p:nvPr/>
          </p:nvSpPr>
          <p:spPr bwMode="auto">
            <a:xfrm>
              <a:off x="2009" y="3111"/>
              <a:ext cx="93" cy="111"/>
            </a:xfrm>
            <a:custGeom>
              <a:avLst/>
              <a:gdLst>
                <a:gd name="T0" fmla="*/ 15 w 93"/>
                <a:gd name="T1" fmla="*/ 16 h 104"/>
                <a:gd name="T2" fmla="*/ 29 w 93"/>
                <a:gd name="T3" fmla="*/ 0 h 104"/>
                <a:gd name="T4" fmla="*/ 92 w 93"/>
                <a:gd name="T5" fmla="*/ 70 h 104"/>
                <a:gd name="T6" fmla="*/ 63 w 93"/>
                <a:gd name="T7" fmla="*/ 103 h 104"/>
                <a:gd name="T8" fmla="*/ 0 w 93"/>
                <a:gd name="T9" fmla="*/ 33 h 104"/>
                <a:gd name="T10" fmla="*/ 15 w 93"/>
                <a:gd name="T11" fmla="*/ 16 h 104"/>
              </a:gdLst>
              <a:ahLst/>
              <a:cxnLst>
                <a:cxn ang="0">
                  <a:pos x="T0" y="T1"/>
                </a:cxn>
                <a:cxn ang="0">
                  <a:pos x="T2" y="T3"/>
                </a:cxn>
                <a:cxn ang="0">
                  <a:pos x="T4" y="T5"/>
                </a:cxn>
                <a:cxn ang="0">
                  <a:pos x="T6" y="T7"/>
                </a:cxn>
                <a:cxn ang="0">
                  <a:pos x="T8" y="T9"/>
                </a:cxn>
                <a:cxn ang="0">
                  <a:pos x="T10" y="T11"/>
                </a:cxn>
              </a:cxnLst>
              <a:rect l="0" t="0" r="r" b="b"/>
              <a:pathLst>
                <a:path w="93" h="104">
                  <a:moveTo>
                    <a:pt x="15" y="16"/>
                  </a:moveTo>
                  <a:lnTo>
                    <a:pt x="29" y="0"/>
                  </a:lnTo>
                  <a:lnTo>
                    <a:pt x="92" y="70"/>
                  </a:lnTo>
                  <a:lnTo>
                    <a:pt x="63" y="103"/>
                  </a:lnTo>
                  <a:lnTo>
                    <a:pt x="0" y="33"/>
                  </a:lnTo>
                  <a:lnTo>
                    <a:pt x="15" y="16"/>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7" name="Freeform 485">
              <a:extLst>
                <a:ext uri="{FF2B5EF4-FFF2-40B4-BE49-F238E27FC236}">
                  <a16:creationId xmlns:a16="http://schemas.microsoft.com/office/drawing/2014/main" id="{375BE350-742E-4C63-91BC-8CCD1CBACBE5}"/>
                </a:ext>
              </a:extLst>
            </p:cNvPr>
            <p:cNvSpPr>
              <a:spLocks/>
            </p:cNvSpPr>
            <p:nvPr/>
          </p:nvSpPr>
          <p:spPr bwMode="auto">
            <a:xfrm>
              <a:off x="2001" y="3104"/>
              <a:ext cx="36" cy="41"/>
            </a:xfrm>
            <a:custGeom>
              <a:avLst/>
              <a:gdLst>
                <a:gd name="T0" fmla="*/ 6 w 36"/>
                <a:gd name="T1" fmla="*/ 37 h 38"/>
                <a:gd name="T2" fmla="*/ 1 w 36"/>
                <a:gd name="T3" fmla="*/ 29 h 38"/>
                <a:gd name="T4" fmla="*/ 0 w 36"/>
                <a:gd name="T5" fmla="*/ 21 h 38"/>
                <a:gd name="T6" fmla="*/ 2 w 36"/>
                <a:gd name="T7" fmla="*/ 14 h 38"/>
                <a:gd name="T8" fmla="*/ 6 w 36"/>
                <a:gd name="T9" fmla="*/ 7 h 38"/>
                <a:gd name="T10" fmla="*/ 13 w 36"/>
                <a:gd name="T11" fmla="*/ 2 h 38"/>
                <a:gd name="T12" fmla="*/ 20 w 36"/>
                <a:gd name="T13" fmla="*/ 0 h 38"/>
                <a:gd name="T14" fmla="*/ 28 w 36"/>
                <a:gd name="T15" fmla="*/ 2 h 38"/>
                <a:gd name="T16" fmla="*/ 35 w 36"/>
                <a:gd name="T17" fmla="*/ 7 h 38"/>
                <a:gd name="T18" fmla="*/ 6 w 36"/>
                <a:gd name="T19"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8">
                  <a:moveTo>
                    <a:pt x="6" y="37"/>
                  </a:moveTo>
                  <a:lnTo>
                    <a:pt x="1" y="29"/>
                  </a:lnTo>
                  <a:lnTo>
                    <a:pt x="0" y="21"/>
                  </a:lnTo>
                  <a:lnTo>
                    <a:pt x="2" y="14"/>
                  </a:lnTo>
                  <a:lnTo>
                    <a:pt x="6" y="7"/>
                  </a:lnTo>
                  <a:lnTo>
                    <a:pt x="13" y="2"/>
                  </a:lnTo>
                  <a:lnTo>
                    <a:pt x="20" y="0"/>
                  </a:lnTo>
                  <a:lnTo>
                    <a:pt x="28" y="2"/>
                  </a:lnTo>
                  <a:lnTo>
                    <a:pt x="35" y="7"/>
                  </a:lnTo>
                  <a:lnTo>
                    <a:pt x="6" y="37"/>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8" name="Freeform 486">
              <a:extLst>
                <a:ext uri="{FF2B5EF4-FFF2-40B4-BE49-F238E27FC236}">
                  <a16:creationId xmlns:a16="http://schemas.microsoft.com/office/drawing/2014/main" id="{1EA0F4B0-5087-49D6-969B-941126092C36}"/>
                </a:ext>
              </a:extLst>
            </p:cNvPr>
            <p:cNvSpPr>
              <a:spLocks/>
            </p:cNvSpPr>
            <p:nvPr/>
          </p:nvSpPr>
          <p:spPr bwMode="auto">
            <a:xfrm>
              <a:off x="2081" y="3173"/>
              <a:ext cx="35" cy="41"/>
            </a:xfrm>
            <a:custGeom>
              <a:avLst/>
              <a:gdLst>
                <a:gd name="T0" fmla="*/ 28 w 35"/>
                <a:gd name="T1" fmla="*/ 0 h 39"/>
                <a:gd name="T2" fmla="*/ 33 w 35"/>
                <a:gd name="T3" fmla="*/ 8 h 39"/>
                <a:gd name="T4" fmla="*/ 34 w 35"/>
                <a:gd name="T5" fmla="*/ 16 h 39"/>
                <a:gd name="T6" fmla="*/ 32 w 35"/>
                <a:gd name="T7" fmla="*/ 24 h 39"/>
                <a:gd name="T8" fmla="*/ 28 w 35"/>
                <a:gd name="T9" fmla="*/ 31 h 39"/>
                <a:gd name="T10" fmla="*/ 22 w 35"/>
                <a:gd name="T11" fmla="*/ 36 h 39"/>
                <a:gd name="T12" fmla="*/ 15 w 35"/>
                <a:gd name="T13" fmla="*/ 38 h 39"/>
                <a:gd name="T14" fmla="*/ 8 w 35"/>
                <a:gd name="T15" fmla="*/ 36 h 39"/>
                <a:gd name="T16" fmla="*/ 0 w 35"/>
                <a:gd name="T17" fmla="*/ 31 h 39"/>
                <a:gd name="T18" fmla="*/ 28 w 35"/>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9">
                  <a:moveTo>
                    <a:pt x="28" y="0"/>
                  </a:moveTo>
                  <a:lnTo>
                    <a:pt x="33" y="8"/>
                  </a:lnTo>
                  <a:lnTo>
                    <a:pt x="34" y="16"/>
                  </a:lnTo>
                  <a:lnTo>
                    <a:pt x="32" y="24"/>
                  </a:lnTo>
                  <a:lnTo>
                    <a:pt x="28" y="31"/>
                  </a:lnTo>
                  <a:lnTo>
                    <a:pt x="22" y="36"/>
                  </a:lnTo>
                  <a:lnTo>
                    <a:pt x="15" y="38"/>
                  </a:lnTo>
                  <a:lnTo>
                    <a:pt x="8" y="36"/>
                  </a:lnTo>
                  <a:lnTo>
                    <a:pt x="0" y="31"/>
                  </a:lnTo>
                  <a:lnTo>
                    <a:pt x="28"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9" name="Freeform 487">
              <a:extLst>
                <a:ext uri="{FF2B5EF4-FFF2-40B4-BE49-F238E27FC236}">
                  <a16:creationId xmlns:a16="http://schemas.microsoft.com/office/drawing/2014/main" id="{0F880F2E-3F6D-4B2E-9DEC-E9BD2E49DB62}"/>
                </a:ext>
              </a:extLst>
            </p:cNvPr>
            <p:cNvSpPr>
              <a:spLocks/>
            </p:cNvSpPr>
            <p:nvPr/>
          </p:nvSpPr>
          <p:spPr bwMode="auto">
            <a:xfrm>
              <a:off x="2019" y="3098"/>
              <a:ext cx="91" cy="109"/>
            </a:xfrm>
            <a:custGeom>
              <a:avLst/>
              <a:gdLst>
                <a:gd name="T0" fmla="*/ 15 w 91"/>
                <a:gd name="T1" fmla="*/ 17 h 102"/>
                <a:gd name="T2" fmla="*/ 30 w 91"/>
                <a:gd name="T3" fmla="*/ 0 h 102"/>
                <a:gd name="T4" fmla="*/ 90 w 91"/>
                <a:gd name="T5" fmla="*/ 68 h 102"/>
                <a:gd name="T6" fmla="*/ 60 w 91"/>
                <a:gd name="T7" fmla="*/ 101 h 102"/>
                <a:gd name="T8" fmla="*/ 0 w 91"/>
                <a:gd name="T9" fmla="*/ 33 h 102"/>
                <a:gd name="T10" fmla="*/ 15 w 91"/>
                <a:gd name="T11" fmla="*/ 17 h 102"/>
              </a:gdLst>
              <a:ahLst/>
              <a:cxnLst>
                <a:cxn ang="0">
                  <a:pos x="T0" y="T1"/>
                </a:cxn>
                <a:cxn ang="0">
                  <a:pos x="T2" y="T3"/>
                </a:cxn>
                <a:cxn ang="0">
                  <a:pos x="T4" y="T5"/>
                </a:cxn>
                <a:cxn ang="0">
                  <a:pos x="T6" y="T7"/>
                </a:cxn>
                <a:cxn ang="0">
                  <a:pos x="T8" y="T9"/>
                </a:cxn>
                <a:cxn ang="0">
                  <a:pos x="T10" y="T11"/>
                </a:cxn>
              </a:cxnLst>
              <a:rect l="0" t="0" r="r" b="b"/>
              <a:pathLst>
                <a:path w="91" h="102">
                  <a:moveTo>
                    <a:pt x="15" y="17"/>
                  </a:moveTo>
                  <a:lnTo>
                    <a:pt x="30" y="0"/>
                  </a:lnTo>
                  <a:lnTo>
                    <a:pt x="90" y="68"/>
                  </a:lnTo>
                  <a:lnTo>
                    <a:pt x="60" y="101"/>
                  </a:lnTo>
                  <a:lnTo>
                    <a:pt x="0" y="33"/>
                  </a:lnTo>
                  <a:lnTo>
                    <a:pt x="15" y="17"/>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0" name="Freeform 488">
              <a:extLst>
                <a:ext uri="{FF2B5EF4-FFF2-40B4-BE49-F238E27FC236}">
                  <a16:creationId xmlns:a16="http://schemas.microsoft.com/office/drawing/2014/main" id="{2B7A13E7-094E-47C7-9A00-04AB9ABE9E28}"/>
                </a:ext>
              </a:extLst>
            </p:cNvPr>
            <p:cNvSpPr>
              <a:spLocks/>
            </p:cNvSpPr>
            <p:nvPr/>
          </p:nvSpPr>
          <p:spPr bwMode="auto">
            <a:xfrm>
              <a:off x="2013" y="3090"/>
              <a:ext cx="33" cy="41"/>
            </a:xfrm>
            <a:custGeom>
              <a:avLst/>
              <a:gdLst>
                <a:gd name="T0" fmla="*/ 5 w 33"/>
                <a:gd name="T1" fmla="*/ 38 h 39"/>
                <a:gd name="T2" fmla="*/ 1 w 33"/>
                <a:gd name="T3" fmla="*/ 30 h 39"/>
                <a:gd name="T4" fmla="*/ 0 w 33"/>
                <a:gd name="T5" fmla="*/ 22 h 39"/>
                <a:gd name="T6" fmla="*/ 1 w 33"/>
                <a:gd name="T7" fmla="*/ 14 h 39"/>
                <a:gd name="T8" fmla="*/ 5 w 33"/>
                <a:gd name="T9" fmla="*/ 7 h 39"/>
                <a:gd name="T10" fmla="*/ 11 w 33"/>
                <a:gd name="T11" fmla="*/ 2 h 39"/>
                <a:gd name="T12" fmla="*/ 18 w 33"/>
                <a:gd name="T13" fmla="*/ 0 h 39"/>
                <a:gd name="T14" fmla="*/ 25 w 33"/>
                <a:gd name="T15" fmla="*/ 2 h 39"/>
                <a:gd name="T16" fmla="*/ 32 w 33"/>
                <a:gd name="T17" fmla="*/ 7 h 39"/>
                <a:gd name="T18" fmla="*/ 5 w 33"/>
                <a:gd name="T19"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9">
                  <a:moveTo>
                    <a:pt x="5" y="38"/>
                  </a:moveTo>
                  <a:lnTo>
                    <a:pt x="1" y="30"/>
                  </a:lnTo>
                  <a:lnTo>
                    <a:pt x="0" y="22"/>
                  </a:lnTo>
                  <a:lnTo>
                    <a:pt x="1" y="14"/>
                  </a:lnTo>
                  <a:lnTo>
                    <a:pt x="5" y="7"/>
                  </a:lnTo>
                  <a:lnTo>
                    <a:pt x="11" y="2"/>
                  </a:lnTo>
                  <a:lnTo>
                    <a:pt x="18" y="0"/>
                  </a:lnTo>
                  <a:lnTo>
                    <a:pt x="25" y="2"/>
                  </a:lnTo>
                  <a:lnTo>
                    <a:pt x="32" y="7"/>
                  </a:lnTo>
                  <a:lnTo>
                    <a:pt x="5" y="38"/>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 name="Freeform 489">
              <a:extLst>
                <a:ext uri="{FF2B5EF4-FFF2-40B4-BE49-F238E27FC236}">
                  <a16:creationId xmlns:a16="http://schemas.microsoft.com/office/drawing/2014/main" id="{7FF34667-0F47-4362-836E-E07673EF9F41}"/>
                </a:ext>
              </a:extLst>
            </p:cNvPr>
            <p:cNvSpPr>
              <a:spLocks/>
            </p:cNvSpPr>
            <p:nvPr/>
          </p:nvSpPr>
          <p:spPr bwMode="auto">
            <a:xfrm>
              <a:off x="1798" y="2937"/>
              <a:ext cx="305" cy="366"/>
            </a:xfrm>
            <a:custGeom>
              <a:avLst/>
              <a:gdLst>
                <a:gd name="T0" fmla="*/ 179 w 305"/>
                <a:gd name="T1" fmla="*/ 20 h 343"/>
                <a:gd name="T2" fmla="*/ 217 w 305"/>
                <a:gd name="T3" fmla="*/ 35 h 343"/>
                <a:gd name="T4" fmla="*/ 249 w 305"/>
                <a:gd name="T5" fmla="*/ 62 h 343"/>
                <a:gd name="T6" fmla="*/ 272 w 305"/>
                <a:gd name="T7" fmla="*/ 98 h 343"/>
                <a:gd name="T8" fmla="*/ 287 w 305"/>
                <a:gd name="T9" fmla="*/ 140 h 343"/>
                <a:gd name="T10" fmla="*/ 288 w 305"/>
                <a:gd name="T11" fmla="*/ 187 h 343"/>
                <a:gd name="T12" fmla="*/ 278 w 305"/>
                <a:gd name="T13" fmla="*/ 231 h 343"/>
                <a:gd name="T14" fmla="*/ 258 w 305"/>
                <a:gd name="T15" fmla="*/ 270 h 343"/>
                <a:gd name="T16" fmla="*/ 228 w 305"/>
                <a:gd name="T17" fmla="*/ 299 h 343"/>
                <a:gd name="T18" fmla="*/ 192 w 305"/>
                <a:gd name="T19" fmla="*/ 319 h 343"/>
                <a:gd name="T20" fmla="*/ 152 w 305"/>
                <a:gd name="T21" fmla="*/ 326 h 343"/>
                <a:gd name="T22" fmla="*/ 111 w 305"/>
                <a:gd name="T23" fmla="*/ 319 h 343"/>
                <a:gd name="T24" fmla="*/ 75 w 305"/>
                <a:gd name="T25" fmla="*/ 299 h 343"/>
                <a:gd name="T26" fmla="*/ 46 w 305"/>
                <a:gd name="T27" fmla="*/ 270 h 343"/>
                <a:gd name="T28" fmla="*/ 26 w 305"/>
                <a:gd name="T29" fmla="*/ 231 h 343"/>
                <a:gd name="T30" fmla="*/ 15 w 305"/>
                <a:gd name="T31" fmla="*/ 187 h 343"/>
                <a:gd name="T32" fmla="*/ 17 w 305"/>
                <a:gd name="T33" fmla="*/ 140 h 343"/>
                <a:gd name="T34" fmla="*/ 31 w 305"/>
                <a:gd name="T35" fmla="*/ 98 h 343"/>
                <a:gd name="T36" fmla="*/ 55 w 305"/>
                <a:gd name="T37" fmla="*/ 62 h 343"/>
                <a:gd name="T38" fmla="*/ 86 w 305"/>
                <a:gd name="T39" fmla="*/ 35 h 343"/>
                <a:gd name="T40" fmla="*/ 124 w 305"/>
                <a:gd name="T41" fmla="*/ 20 h 343"/>
                <a:gd name="T42" fmla="*/ 152 w 305"/>
                <a:gd name="T43" fmla="*/ 0 h 343"/>
                <a:gd name="T44" fmla="*/ 107 w 305"/>
                <a:gd name="T45" fmla="*/ 8 h 343"/>
                <a:gd name="T46" fmla="*/ 67 w 305"/>
                <a:gd name="T47" fmla="*/ 30 h 343"/>
                <a:gd name="T48" fmla="*/ 35 w 305"/>
                <a:gd name="T49" fmla="*/ 62 h 343"/>
                <a:gd name="T50" fmla="*/ 12 w 305"/>
                <a:gd name="T51" fmla="*/ 105 h 343"/>
                <a:gd name="T52" fmla="*/ 1 w 305"/>
                <a:gd name="T53" fmla="*/ 154 h 343"/>
                <a:gd name="T54" fmla="*/ 3 w 305"/>
                <a:gd name="T55" fmla="*/ 206 h 343"/>
                <a:gd name="T56" fmla="*/ 19 w 305"/>
                <a:gd name="T57" fmla="*/ 252 h 343"/>
                <a:gd name="T58" fmla="*/ 45 w 305"/>
                <a:gd name="T59" fmla="*/ 292 h 343"/>
                <a:gd name="T60" fmla="*/ 80 w 305"/>
                <a:gd name="T61" fmla="*/ 322 h 343"/>
                <a:gd name="T62" fmla="*/ 121 w 305"/>
                <a:gd name="T63" fmla="*/ 339 h 343"/>
                <a:gd name="T64" fmla="*/ 167 w 305"/>
                <a:gd name="T65" fmla="*/ 341 h 343"/>
                <a:gd name="T66" fmla="*/ 211 w 305"/>
                <a:gd name="T67" fmla="*/ 328 h 343"/>
                <a:gd name="T68" fmla="*/ 248 w 305"/>
                <a:gd name="T69" fmla="*/ 303 h 343"/>
                <a:gd name="T70" fmla="*/ 278 w 305"/>
                <a:gd name="T71" fmla="*/ 266 h 343"/>
                <a:gd name="T72" fmla="*/ 297 w 305"/>
                <a:gd name="T73" fmla="*/ 222 h 343"/>
                <a:gd name="T74" fmla="*/ 304 w 305"/>
                <a:gd name="T75" fmla="*/ 171 h 343"/>
                <a:gd name="T76" fmla="*/ 297 w 305"/>
                <a:gd name="T77" fmla="*/ 120 h 343"/>
                <a:gd name="T78" fmla="*/ 278 w 305"/>
                <a:gd name="T79" fmla="*/ 76 h 343"/>
                <a:gd name="T80" fmla="*/ 248 w 305"/>
                <a:gd name="T81" fmla="*/ 39 h 343"/>
                <a:gd name="T82" fmla="*/ 211 w 305"/>
                <a:gd name="T83" fmla="*/ 14 h 343"/>
                <a:gd name="T84" fmla="*/ 167 w 305"/>
                <a:gd name="T85" fmla="*/ 1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5" h="343">
                  <a:moveTo>
                    <a:pt x="152" y="17"/>
                  </a:moveTo>
                  <a:lnTo>
                    <a:pt x="166" y="18"/>
                  </a:lnTo>
                  <a:lnTo>
                    <a:pt x="179" y="20"/>
                  </a:lnTo>
                  <a:lnTo>
                    <a:pt x="192" y="24"/>
                  </a:lnTo>
                  <a:lnTo>
                    <a:pt x="205" y="29"/>
                  </a:lnTo>
                  <a:lnTo>
                    <a:pt x="217" y="35"/>
                  </a:lnTo>
                  <a:lnTo>
                    <a:pt x="228" y="43"/>
                  </a:lnTo>
                  <a:lnTo>
                    <a:pt x="239" y="52"/>
                  </a:lnTo>
                  <a:lnTo>
                    <a:pt x="249" y="62"/>
                  </a:lnTo>
                  <a:lnTo>
                    <a:pt x="258" y="72"/>
                  </a:lnTo>
                  <a:lnTo>
                    <a:pt x="265" y="85"/>
                  </a:lnTo>
                  <a:lnTo>
                    <a:pt x="272" y="98"/>
                  </a:lnTo>
                  <a:lnTo>
                    <a:pt x="278" y="111"/>
                  </a:lnTo>
                  <a:lnTo>
                    <a:pt x="283" y="125"/>
                  </a:lnTo>
                  <a:lnTo>
                    <a:pt x="287" y="140"/>
                  </a:lnTo>
                  <a:lnTo>
                    <a:pt x="288" y="155"/>
                  </a:lnTo>
                  <a:lnTo>
                    <a:pt x="289" y="171"/>
                  </a:lnTo>
                  <a:lnTo>
                    <a:pt x="288" y="187"/>
                  </a:lnTo>
                  <a:lnTo>
                    <a:pt x="287" y="202"/>
                  </a:lnTo>
                  <a:lnTo>
                    <a:pt x="283" y="217"/>
                  </a:lnTo>
                  <a:lnTo>
                    <a:pt x="278" y="231"/>
                  </a:lnTo>
                  <a:lnTo>
                    <a:pt x="272" y="245"/>
                  </a:lnTo>
                  <a:lnTo>
                    <a:pt x="265" y="258"/>
                  </a:lnTo>
                  <a:lnTo>
                    <a:pt x="258" y="270"/>
                  </a:lnTo>
                  <a:lnTo>
                    <a:pt x="249" y="280"/>
                  </a:lnTo>
                  <a:lnTo>
                    <a:pt x="239" y="290"/>
                  </a:lnTo>
                  <a:lnTo>
                    <a:pt x="228" y="299"/>
                  </a:lnTo>
                  <a:lnTo>
                    <a:pt x="217" y="307"/>
                  </a:lnTo>
                  <a:lnTo>
                    <a:pt x="205" y="313"/>
                  </a:lnTo>
                  <a:lnTo>
                    <a:pt x="192" y="319"/>
                  </a:lnTo>
                  <a:lnTo>
                    <a:pt x="179" y="322"/>
                  </a:lnTo>
                  <a:lnTo>
                    <a:pt x="166" y="325"/>
                  </a:lnTo>
                  <a:lnTo>
                    <a:pt x="152" y="326"/>
                  </a:lnTo>
                  <a:lnTo>
                    <a:pt x="138" y="325"/>
                  </a:lnTo>
                  <a:lnTo>
                    <a:pt x="124" y="322"/>
                  </a:lnTo>
                  <a:lnTo>
                    <a:pt x="111" y="319"/>
                  </a:lnTo>
                  <a:lnTo>
                    <a:pt x="98" y="313"/>
                  </a:lnTo>
                  <a:lnTo>
                    <a:pt x="86" y="307"/>
                  </a:lnTo>
                  <a:lnTo>
                    <a:pt x="75" y="299"/>
                  </a:lnTo>
                  <a:lnTo>
                    <a:pt x="65" y="290"/>
                  </a:lnTo>
                  <a:lnTo>
                    <a:pt x="55" y="280"/>
                  </a:lnTo>
                  <a:lnTo>
                    <a:pt x="46" y="270"/>
                  </a:lnTo>
                  <a:lnTo>
                    <a:pt x="38" y="258"/>
                  </a:lnTo>
                  <a:lnTo>
                    <a:pt x="31" y="245"/>
                  </a:lnTo>
                  <a:lnTo>
                    <a:pt x="26" y="231"/>
                  </a:lnTo>
                  <a:lnTo>
                    <a:pt x="20" y="217"/>
                  </a:lnTo>
                  <a:lnTo>
                    <a:pt x="17" y="202"/>
                  </a:lnTo>
                  <a:lnTo>
                    <a:pt x="15" y="187"/>
                  </a:lnTo>
                  <a:lnTo>
                    <a:pt x="14" y="171"/>
                  </a:lnTo>
                  <a:lnTo>
                    <a:pt x="15" y="155"/>
                  </a:lnTo>
                  <a:lnTo>
                    <a:pt x="17" y="140"/>
                  </a:lnTo>
                  <a:lnTo>
                    <a:pt x="20" y="125"/>
                  </a:lnTo>
                  <a:lnTo>
                    <a:pt x="26" y="111"/>
                  </a:lnTo>
                  <a:lnTo>
                    <a:pt x="31" y="98"/>
                  </a:lnTo>
                  <a:lnTo>
                    <a:pt x="38" y="85"/>
                  </a:lnTo>
                  <a:lnTo>
                    <a:pt x="46" y="72"/>
                  </a:lnTo>
                  <a:lnTo>
                    <a:pt x="55" y="62"/>
                  </a:lnTo>
                  <a:lnTo>
                    <a:pt x="65" y="52"/>
                  </a:lnTo>
                  <a:lnTo>
                    <a:pt x="75" y="43"/>
                  </a:lnTo>
                  <a:lnTo>
                    <a:pt x="86" y="35"/>
                  </a:lnTo>
                  <a:lnTo>
                    <a:pt x="98" y="29"/>
                  </a:lnTo>
                  <a:lnTo>
                    <a:pt x="111" y="24"/>
                  </a:lnTo>
                  <a:lnTo>
                    <a:pt x="124" y="20"/>
                  </a:lnTo>
                  <a:lnTo>
                    <a:pt x="138" y="18"/>
                  </a:lnTo>
                  <a:lnTo>
                    <a:pt x="152" y="17"/>
                  </a:lnTo>
                  <a:lnTo>
                    <a:pt x="152" y="0"/>
                  </a:lnTo>
                  <a:lnTo>
                    <a:pt x="137" y="1"/>
                  </a:lnTo>
                  <a:lnTo>
                    <a:pt x="121" y="3"/>
                  </a:lnTo>
                  <a:lnTo>
                    <a:pt x="107" y="8"/>
                  </a:lnTo>
                  <a:lnTo>
                    <a:pt x="93" y="14"/>
                  </a:lnTo>
                  <a:lnTo>
                    <a:pt x="80" y="20"/>
                  </a:lnTo>
                  <a:lnTo>
                    <a:pt x="67" y="30"/>
                  </a:lnTo>
                  <a:lnTo>
                    <a:pt x="55" y="39"/>
                  </a:lnTo>
                  <a:lnTo>
                    <a:pt x="45" y="50"/>
                  </a:lnTo>
                  <a:lnTo>
                    <a:pt x="35" y="62"/>
                  </a:lnTo>
                  <a:lnTo>
                    <a:pt x="26" y="76"/>
                  </a:lnTo>
                  <a:lnTo>
                    <a:pt x="19" y="90"/>
                  </a:lnTo>
                  <a:lnTo>
                    <a:pt x="12" y="105"/>
                  </a:lnTo>
                  <a:lnTo>
                    <a:pt x="8" y="120"/>
                  </a:lnTo>
                  <a:lnTo>
                    <a:pt x="3" y="136"/>
                  </a:lnTo>
                  <a:lnTo>
                    <a:pt x="1" y="154"/>
                  </a:lnTo>
                  <a:lnTo>
                    <a:pt x="0" y="171"/>
                  </a:lnTo>
                  <a:lnTo>
                    <a:pt x="1" y="188"/>
                  </a:lnTo>
                  <a:lnTo>
                    <a:pt x="3" y="206"/>
                  </a:lnTo>
                  <a:lnTo>
                    <a:pt x="8" y="222"/>
                  </a:lnTo>
                  <a:lnTo>
                    <a:pt x="12" y="237"/>
                  </a:lnTo>
                  <a:lnTo>
                    <a:pt x="19" y="252"/>
                  </a:lnTo>
                  <a:lnTo>
                    <a:pt x="26" y="266"/>
                  </a:lnTo>
                  <a:lnTo>
                    <a:pt x="35" y="280"/>
                  </a:lnTo>
                  <a:lnTo>
                    <a:pt x="45" y="292"/>
                  </a:lnTo>
                  <a:lnTo>
                    <a:pt x="55" y="303"/>
                  </a:lnTo>
                  <a:lnTo>
                    <a:pt x="67" y="313"/>
                  </a:lnTo>
                  <a:lnTo>
                    <a:pt x="80" y="322"/>
                  </a:lnTo>
                  <a:lnTo>
                    <a:pt x="93" y="328"/>
                  </a:lnTo>
                  <a:lnTo>
                    <a:pt x="107" y="334"/>
                  </a:lnTo>
                  <a:lnTo>
                    <a:pt x="121" y="339"/>
                  </a:lnTo>
                  <a:lnTo>
                    <a:pt x="137" y="341"/>
                  </a:lnTo>
                  <a:lnTo>
                    <a:pt x="152" y="342"/>
                  </a:lnTo>
                  <a:lnTo>
                    <a:pt x="167" y="341"/>
                  </a:lnTo>
                  <a:lnTo>
                    <a:pt x="182" y="339"/>
                  </a:lnTo>
                  <a:lnTo>
                    <a:pt x="197" y="334"/>
                  </a:lnTo>
                  <a:lnTo>
                    <a:pt x="211" y="328"/>
                  </a:lnTo>
                  <a:lnTo>
                    <a:pt x="224" y="322"/>
                  </a:lnTo>
                  <a:lnTo>
                    <a:pt x="236" y="313"/>
                  </a:lnTo>
                  <a:lnTo>
                    <a:pt x="248" y="303"/>
                  </a:lnTo>
                  <a:lnTo>
                    <a:pt x="259" y="292"/>
                  </a:lnTo>
                  <a:lnTo>
                    <a:pt x="269" y="280"/>
                  </a:lnTo>
                  <a:lnTo>
                    <a:pt x="278" y="266"/>
                  </a:lnTo>
                  <a:lnTo>
                    <a:pt x="286" y="252"/>
                  </a:lnTo>
                  <a:lnTo>
                    <a:pt x="292" y="237"/>
                  </a:lnTo>
                  <a:lnTo>
                    <a:pt x="297" y="222"/>
                  </a:lnTo>
                  <a:lnTo>
                    <a:pt x="301" y="206"/>
                  </a:lnTo>
                  <a:lnTo>
                    <a:pt x="303" y="188"/>
                  </a:lnTo>
                  <a:lnTo>
                    <a:pt x="304" y="171"/>
                  </a:lnTo>
                  <a:lnTo>
                    <a:pt x="303" y="154"/>
                  </a:lnTo>
                  <a:lnTo>
                    <a:pt x="301" y="136"/>
                  </a:lnTo>
                  <a:lnTo>
                    <a:pt x="297" y="120"/>
                  </a:lnTo>
                  <a:lnTo>
                    <a:pt x="292" y="105"/>
                  </a:lnTo>
                  <a:lnTo>
                    <a:pt x="286" y="90"/>
                  </a:lnTo>
                  <a:lnTo>
                    <a:pt x="278" y="76"/>
                  </a:lnTo>
                  <a:lnTo>
                    <a:pt x="269" y="62"/>
                  </a:lnTo>
                  <a:lnTo>
                    <a:pt x="259" y="50"/>
                  </a:lnTo>
                  <a:lnTo>
                    <a:pt x="248" y="39"/>
                  </a:lnTo>
                  <a:lnTo>
                    <a:pt x="236" y="30"/>
                  </a:lnTo>
                  <a:lnTo>
                    <a:pt x="224" y="20"/>
                  </a:lnTo>
                  <a:lnTo>
                    <a:pt x="211" y="14"/>
                  </a:lnTo>
                  <a:lnTo>
                    <a:pt x="197" y="8"/>
                  </a:lnTo>
                  <a:lnTo>
                    <a:pt x="182" y="3"/>
                  </a:lnTo>
                  <a:lnTo>
                    <a:pt x="167" y="1"/>
                  </a:lnTo>
                  <a:lnTo>
                    <a:pt x="152" y="0"/>
                  </a:lnTo>
                  <a:lnTo>
                    <a:pt x="152" y="17"/>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2" name="Freeform 490">
              <a:extLst>
                <a:ext uri="{FF2B5EF4-FFF2-40B4-BE49-F238E27FC236}">
                  <a16:creationId xmlns:a16="http://schemas.microsoft.com/office/drawing/2014/main" id="{20770C38-32D4-4DF1-8687-B5B5224D07FE}"/>
                </a:ext>
              </a:extLst>
            </p:cNvPr>
            <p:cNvSpPr>
              <a:spLocks/>
            </p:cNvSpPr>
            <p:nvPr/>
          </p:nvSpPr>
          <p:spPr bwMode="auto">
            <a:xfrm>
              <a:off x="1807" y="2955"/>
              <a:ext cx="281" cy="335"/>
            </a:xfrm>
            <a:custGeom>
              <a:avLst/>
              <a:gdLst>
                <a:gd name="T0" fmla="*/ 140 w 281"/>
                <a:gd name="T1" fmla="*/ 0 h 314"/>
                <a:gd name="T2" fmla="*/ 168 w 281"/>
                <a:gd name="T3" fmla="*/ 3 h 314"/>
                <a:gd name="T4" fmla="*/ 194 w 281"/>
                <a:gd name="T5" fmla="*/ 12 h 314"/>
                <a:gd name="T6" fmla="*/ 218 w 281"/>
                <a:gd name="T7" fmla="*/ 27 h 314"/>
                <a:gd name="T8" fmla="*/ 239 w 281"/>
                <a:gd name="T9" fmla="*/ 46 h 314"/>
                <a:gd name="T10" fmla="*/ 256 w 281"/>
                <a:gd name="T11" fmla="*/ 69 h 314"/>
                <a:gd name="T12" fmla="*/ 269 w 281"/>
                <a:gd name="T13" fmla="*/ 95 h 314"/>
                <a:gd name="T14" fmla="*/ 278 w 281"/>
                <a:gd name="T15" fmla="*/ 125 h 314"/>
                <a:gd name="T16" fmla="*/ 280 w 281"/>
                <a:gd name="T17" fmla="*/ 156 h 314"/>
                <a:gd name="T18" fmla="*/ 278 w 281"/>
                <a:gd name="T19" fmla="*/ 188 h 314"/>
                <a:gd name="T20" fmla="*/ 269 w 281"/>
                <a:gd name="T21" fmla="*/ 217 h 314"/>
                <a:gd name="T22" fmla="*/ 256 w 281"/>
                <a:gd name="T23" fmla="*/ 244 h 314"/>
                <a:gd name="T24" fmla="*/ 239 w 281"/>
                <a:gd name="T25" fmla="*/ 266 h 314"/>
                <a:gd name="T26" fmla="*/ 218 w 281"/>
                <a:gd name="T27" fmla="*/ 286 h 314"/>
                <a:gd name="T28" fmla="*/ 194 w 281"/>
                <a:gd name="T29" fmla="*/ 300 h 314"/>
                <a:gd name="T30" fmla="*/ 168 w 281"/>
                <a:gd name="T31" fmla="*/ 310 h 314"/>
                <a:gd name="T32" fmla="*/ 140 w 281"/>
                <a:gd name="T33" fmla="*/ 313 h 314"/>
                <a:gd name="T34" fmla="*/ 112 w 281"/>
                <a:gd name="T35" fmla="*/ 310 h 314"/>
                <a:gd name="T36" fmla="*/ 86 w 281"/>
                <a:gd name="T37" fmla="*/ 300 h 314"/>
                <a:gd name="T38" fmla="*/ 62 w 281"/>
                <a:gd name="T39" fmla="*/ 286 h 314"/>
                <a:gd name="T40" fmla="*/ 42 w 281"/>
                <a:gd name="T41" fmla="*/ 266 h 314"/>
                <a:gd name="T42" fmla="*/ 24 w 281"/>
                <a:gd name="T43" fmla="*/ 244 h 314"/>
                <a:gd name="T44" fmla="*/ 12 w 281"/>
                <a:gd name="T45" fmla="*/ 217 h 314"/>
                <a:gd name="T46" fmla="*/ 3 w 281"/>
                <a:gd name="T47" fmla="*/ 188 h 314"/>
                <a:gd name="T48" fmla="*/ 0 w 281"/>
                <a:gd name="T49" fmla="*/ 156 h 314"/>
                <a:gd name="T50" fmla="*/ 3 w 281"/>
                <a:gd name="T51" fmla="*/ 125 h 314"/>
                <a:gd name="T52" fmla="*/ 12 w 281"/>
                <a:gd name="T53" fmla="*/ 95 h 314"/>
                <a:gd name="T54" fmla="*/ 24 w 281"/>
                <a:gd name="T55" fmla="*/ 69 h 314"/>
                <a:gd name="T56" fmla="*/ 42 w 281"/>
                <a:gd name="T57" fmla="*/ 46 h 314"/>
                <a:gd name="T58" fmla="*/ 62 w 281"/>
                <a:gd name="T59" fmla="*/ 27 h 314"/>
                <a:gd name="T60" fmla="*/ 86 w 281"/>
                <a:gd name="T61" fmla="*/ 12 h 314"/>
                <a:gd name="T62" fmla="*/ 112 w 281"/>
                <a:gd name="T63" fmla="*/ 3 h 314"/>
                <a:gd name="T64" fmla="*/ 140 w 281"/>
                <a:gd name="T6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1" h="314">
                  <a:moveTo>
                    <a:pt x="140" y="0"/>
                  </a:moveTo>
                  <a:lnTo>
                    <a:pt x="140" y="0"/>
                  </a:lnTo>
                  <a:lnTo>
                    <a:pt x="154" y="1"/>
                  </a:lnTo>
                  <a:lnTo>
                    <a:pt x="168" y="3"/>
                  </a:lnTo>
                  <a:lnTo>
                    <a:pt x="181" y="7"/>
                  </a:lnTo>
                  <a:lnTo>
                    <a:pt x="194" y="12"/>
                  </a:lnTo>
                  <a:lnTo>
                    <a:pt x="207" y="18"/>
                  </a:lnTo>
                  <a:lnTo>
                    <a:pt x="218" y="27"/>
                  </a:lnTo>
                  <a:lnTo>
                    <a:pt x="229" y="35"/>
                  </a:lnTo>
                  <a:lnTo>
                    <a:pt x="239" y="46"/>
                  </a:lnTo>
                  <a:lnTo>
                    <a:pt x="248" y="56"/>
                  </a:lnTo>
                  <a:lnTo>
                    <a:pt x="256" y="69"/>
                  </a:lnTo>
                  <a:lnTo>
                    <a:pt x="263" y="82"/>
                  </a:lnTo>
                  <a:lnTo>
                    <a:pt x="269" y="95"/>
                  </a:lnTo>
                  <a:lnTo>
                    <a:pt x="274" y="110"/>
                  </a:lnTo>
                  <a:lnTo>
                    <a:pt x="278" y="125"/>
                  </a:lnTo>
                  <a:lnTo>
                    <a:pt x="279" y="140"/>
                  </a:lnTo>
                  <a:lnTo>
                    <a:pt x="280" y="156"/>
                  </a:lnTo>
                  <a:lnTo>
                    <a:pt x="279" y="172"/>
                  </a:lnTo>
                  <a:lnTo>
                    <a:pt x="278" y="188"/>
                  </a:lnTo>
                  <a:lnTo>
                    <a:pt x="274" y="202"/>
                  </a:lnTo>
                  <a:lnTo>
                    <a:pt x="269" y="217"/>
                  </a:lnTo>
                  <a:lnTo>
                    <a:pt x="263" y="231"/>
                  </a:lnTo>
                  <a:lnTo>
                    <a:pt x="256" y="244"/>
                  </a:lnTo>
                  <a:lnTo>
                    <a:pt x="248" y="256"/>
                  </a:lnTo>
                  <a:lnTo>
                    <a:pt x="239" y="266"/>
                  </a:lnTo>
                  <a:lnTo>
                    <a:pt x="229" y="277"/>
                  </a:lnTo>
                  <a:lnTo>
                    <a:pt x="218" y="286"/>
                  </a:lnTo>
                  <a:lnTo>
                    <a:pt x="207" y="294"/>
                  </a:lnTo>
                  <a:lnTo>
                    <a:pt x="194" y="300"/>
                  </a:lnTo>
                  <a:lnTo>
                    <a:pt x="181" y="306"/>
                  </a:lnTo>
                  <a:lnTo>
                    <a:pt x="168" y="310"/>
                  </a:lnTo>
                  <a:lnTo>
                    <a:pt x="154" y="312"/>
                  </a:lnTo>
                  <a:lnTo>
                    <a:pt x="140" y="313"/>
                  </a:lnTo>
                  <a:lnTo>
                    <a:pt x="126" y="312"/>
                  </a:lnTo>
                  <a:lnTo>
                    <a:pt x="112" y="310"/>
                  </a:lnTo>
                  <a:lnTo>
                    <a:pt x="99" y="306"/>
                  </a:lnTo>
                  <a:lnTo>
                    <a:pt x="86" y="300"/>
                  </a:lnTo>
                  <a:lnTo>
                    <a:pt x="73" y="294"/>
                  </a:lnTo>
                  <a:lnTo>
                    <a:pt x="62" y="286"/>
                  </a:lnTo>
                  <a:lnTo>
                    <a:pt x="52" y="277"/>
                  </a:lnTo>
                  <a:lnTo>
                    <a:pt x="42" y="266"/>
                  </a:lnTo>
                  <a:lnTo>
                    <a:pt x="32" y="256"/>
                  </a:lnTo>
                  <a:lnTo>
                    <a:pt x="24" y="244"/>
                  </a:lnTo>
                  <a:lnTo>
                    <a:pt x="17" y="231"/>
                  </a:lnTo>
                  <a:lnTo>
                    <a:pt x="12" y="217"/>
                  </a:lnTo>
                  <a:lnTo>
                    <a:pt x="6" y="202"/>
                  </a:lnTo>
                  <a:lnTo>
                    <a:pt x="3" y="188"/>
                  </a:lnTo>
                  <a:lnTo>
                    <a:pt x="1" y="172"/>
                  </a:lnTo>
                  <a:lnTo>
                    <a:pt x="0" y="156"/>
                  </a:lnTo>
                  <a:lnTo>
                    <a:pt x="1" y="140"/>
                  </a:lnTo>
                  <a:lnTo>
                    <a:pt x="3" y="125"/>
                  </a:lnTo>
                  <a:lnTo>
                    <a:pt x="6" y="110"/>
                  </a:lnTo>
                  <a:lnTo>
                    <a:pt x="12" y="95"/>
                  </a:lnTo>
                  <a:lnTo>
                    <a:pt x="17" y="82"/>
                  </a:lnTo>
                  <a:lnTo>
                    <a:pt x="24" y="69"/>
                  </a:lnTo>
                  <a:lnTo>
                    <a:pt x="32" y="56"/>
                  </a:lnTo>
                  <a:lnTo>
                    <a:pt x="42" y="46"/>
                  </a:lnTo>
                  <a:lnTo>
                    <a:pt x="52" y="35"/>
                  </a:lnTo>
                  <a:lnTo>
                    <a:pt x="62" y="27"/>
                  </a:lnTo>
                  <a:lnTo>
                    <a:pt x="73" y="18"/>
                  </a:lnTo>
                  <a:lnTo>
                    <a:pt x="86" y="12"/>
                  </a:lnTo>
                  <a:lnTo>
                    <a:pt x="99" y="7"/>
                  </a:lnTo>
                  <a:lnTo>
                    <a:pt x="112" y="3"/>
                  </a:lnTo>
                  <a:lnTo>
                    <a:pt x="126" y="1"/>
                  </a:lnTo>
                  <a:lnTo>
                    <a:pt x="140"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3" name="Freeform 491">
              <a:extLst>
                <a:ext uri="{FF2B5EF4-FFF2-40B4-BE49-F238E27FC236}">
                  <a16:creationId xmlns:a16="http://schemas.microsoft.com/office/drawing/2014/main" id="{F9AA1456-AE2C-4F55-ADCF-7103DCA263B5}"/>
                </a:ext>
              </a:extLst>
            </p:cNvPr>
            <p:cNvSpPr>
              <a:spLocks/>
            </p:cNvSpPr>
            <p:nvPr/>
          </p:nvSpPr>
          <p:spPr bwMode="auto">
            <a:xfrm>
              <a:off x="1793" y="2937"/>
              <a:ext cx="310" cy="371"/>
            </a:xfrm>
            <a:custGeom>
              <a:avLst/>
              <a:gdLst>
                <a:gd name="T0" fmla="*/ 155 w 310"/>
                <a:gd name="T1" fmla="*/ 0 h 348"/>
                <a:gd name="T2" fmla="*/ 123 w 310"/>
                <a:gd name="T3" fmla="*/ 3 h 348"/>
                <a:gd name="T4" fmla="*/ 95 w 310"/>
                <a:gd name="T5" fmla="*/ 14 h 348"/>
                <a:gd name="T6" fmla="*/ 68 w 310"/>
                <a:gd name="T7" fmla="*/ 30 h 348"/>
                <a:gd name="T8" fmla="*/ 45 w 310"/>
                <a:gd name="T9" fmla="*/ 51 h 348"/>
                <a:gd name="T10" fmla="*/ 27 w 310"/>
                <a:gd name="T11" fmla="*/ 77 h 348"/>
                <a:gd name="T12" fmla="*/ 12 w 310"/>
                <a:gd name="T13" fmla="*/ 106 h 348"/>
                <a:gd name="T14" fmla="*/ 3 w 310"/>
                <a:gd name="T15" fmla="*/ 138 h 348"/>
                <a:gd name="T16" fmla="*/ 0 w 310"/>
                <a:gd name="T17" fmla="*/ 173 h 348"/>
                <a:gd name="T18" fmla="*/ 3 w 310"/>
                <a:gd name="T19" fmla="*/ 209 h 348"/>
                <a:gd name="T20" fmla="*/ 12 w 310"/>
                <a:gd name="T21" fmla="*/ 241 h 348"/>
                <a:gd name="T22" fmla="*/ 27 w 310"/>
                <a:gd name="T23" fmla="*/ 270 h 348"/>
                <a:gd name="T24" fmla="*/ 45 w 310"/>
                <a:gd name="T25" fmla="*/ 296 h 348"/>
                <a:gd name="T26" fmla="*/ 68 w 310"/>
                <a:gd name="T27" fmla="*/ 318 h 348"/>
                <a:gd name="T28" fmla="*/ 95 w 310"/>
                <a:gd name="T29" fmla="*/ 333 h 348"/>
                <a:gd name="T30" fmla="*/ 123 w 310"/>
                <a:gd name="T31" fmla="*/ 344 h 348"/>
                <a:gd name="T32" fmla="*/ 155 w 310"/>
                <a:gd name="T33" fmla="*/ 347 h 348"/>
                <a:gd name="T34" fmla="*/ 185 w 310"/>
                <a:gd name="T35" fmla="*/ 344 h 348"/>
                <a:gd name="T36" fmla="*/ 214 w 310"/>
                <a:gd name="T37" fmla="*/ 333 h 348"/>
                <a:gd name="T38" fmla="*/ 240 w 310"/>
                <a:gd name="T39" fmla="*/ 318 h 348"/>
                <a:gd name="T40" fmla="*/ 263 w 310"/>
                <a:gd name="T41" fmla="*/ 296 h 348"/>
                <a:gd name="T42" fmla="*/ 282 w 310"/>
                <a:gd name="T43" fmla="*/ 270 h 348"/>
                <a:gd name="T44" fmla="*/ 297 w 310"/>
                <a:gd name="T45" fmla="*/ 241 h 348"/>
                <a:gd name="T46" fmla="*/ 306 w 310"/>
                <a:gd name="T47" fmla="*/ 209 h 348"/>
                <a:gd name="T48" fmla="*/ 309 w 310"/>
                <a:gd name="T49" fmla="*/ 173 h 348"/>
                <a:gd name="T50" fmla="*/ 306 w 310"/>
                <a:gd name="T51" fmla="*/ 138 h 348"/>
                <a:gd name="T52" fmla="*/ 297 w 310"/>
                <a:gd name="T53" fmla="*/ 106 h 348"/>
                <a:gd name="T54" fmla="*/ 282 w 310"/>
                <a:gd name="T55" fmla="*/ 77 h 348"/>
                <a:gd name="T56" fmla="*/ 263 w 310"/>
                <a:gd name="T57" fmla="*/ 51 h 348"/>
                <a:gd name="T58" fmla="*/ 240 w 310"/>
                <a:gd name="T59" fmla="*/ 30 h 348"/>
                <a:gd name="T60" fmla="*/ 214 w 310"/>
                <a:gd name="T61" fmla="*/ 14 h 348"/>
                <a:gd name="T62" fmla="*/ 185 w 310"/>
                <a:gd name="T63" fmla="*/ 3 h 348"/>
                <a:gd name="T64" fmla="*/ 155 w 310"/>
                <a:gd name="T65" fmla="*/ 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348">
                  <a:moveTo>
                    <a:pt x="155" y="0"/>
                  </a:moveTo>
                  <a:lnTo>
                    <a:pt x="155" y="0"/>
                  </a:lnTo>
                  <a:lnTo>
                    <a:pt x="139" y="1"/>
                  </a:lnTo>
                  <a:lnTo>
                    <a:pt x="123" y="3"/>
                  </a:lnTo>
                  <a:lnTo>
                    <a:pt x="108" y="8"/>
                  </a:lnTo>
                  <a:lnTo>
                    <a:pt x="95" y="14"/>
                  </a:lnTo>
                  <a:lnTo>
                    <a:pt x="81" y="21"/>
                  </a:lnTo>
                  <a:lnTo>
                    <a:pt x="68" y="30"/>
                  </a:lnTo>
                  <a:lnTo>
                    <a:pt x="56" y="40"/>
                  </a:lnTo>
                  <a:lnTo>
                    <a:pt x="45" y="51"/>
                  </a:lnTo>
                  <a:lnTo>
                    <a:pt x="35" y="63"/>
                  </a:lnTo>
                  <a:lnTo>
                    <a:pt x="27" y="77"/>
                  </a:lnTo>
                  <a:lnTo>
                    <a:pt x="19" y="91"/>
                  </a:lnTo>
                  <a:lnTo>
                    <a:pt x="12" y="106"/>
                  </a:lnTo>
                  <a:lnTo>
                    <a:pt x="8" y="122"/>
                  </a:lnTo>
                  <a:lnTo>
                    <a:pt x="3" y="138"/>
                  </a:lnTo>
                  <a:lnTo>
                    <a:pt x="1" y="156"/>
                  </a:lnTo>
                  <a:lnTo>
                    <a:pt x="0" y="173"/>
                  </a:lnTo>
                  <a:lnTo>
                    <a:pt x="1" y="191"/>
                  </a:lnTo>
                  <a:lnTo>
                    <a:pt x="3" y="209"/>
                  </a:lnTo>
                  <a:lnTo>
                    <a:pt x="8" y="225"/>
                  </a:lnTo>
                  <a:lnTo>
                    <a:pt x="12" y="241"/>
                  </a:lnTo>
                  <a:lnTo>
                    <a:pt x="19" y="256"/>
                  </a:lnTo>
                  <a:lnTo>
                    <a:pt x="27" y="270"/>
                  </a:lnTo>
                  <a:lnTo>
                    <a:pt x="35" y="284"/>
                  </a:lnTo>
                  <a:lnTo>
                    <a:pt x="45" y="296"/>
                  </a:lnTo>
                  <a:lnTo>
                    <a:pt x="56" y="307"/>
                  </a:lnTo>
                  <a:lnTo>
                    <a:pt x="68" y="318"/>
                  </a:lnTo>
                  <a:lnTo>
                    <a:pt x="81" y="326"/>
                  </a:lnTo>
                  <a:lnTo>
                    <a:pt x="95" y="333"/>
                  </a:lnTo>
                  <a:lnTo>
                    <a:pt x="108" y="339"/>
                  </a:lnTo>
                  <a:lnTo>
                    <a:pt x="123" y="344"/>
                  </a:lnTo>
                  <a:lnTo>
                    <a:pt x="139" y="346"/>
                  </a:lnTo>
                  <a:lnTo>
                    <a:pt x="155" y="347"/>
                  </a:lnTo>
                  <a:lnTo>
                    <a:pt x="170" y="346"/>
                  </a:lnTo>
                  <a:lnTo>
                    <a:pt x="185" y="344"/>
                  </a:lnTo>
                  <a:lnTo>
                    <a:pt x="200" y="339"/>
                  </a:lnTo>
                  <a:lnTo>
                    <a:pt x="214" y="333"/>
                  </a:lnTo>
                  <a:lnTo>
                    <a:pt x="228" y="326"/>
                  </a:lnTo>
                  <a:lnTo>
                    <a:pt x="240" y="318"/>
                  </a:lnTo>
                  <a:lnTo>
                    <a:pt x="252" y="307"/>
                  </a:lnTo>
                  <a:lnTo>
                    <a:pt x="263" y="296"/>
                  </a:lnTo>
                  <a:lnTo>
                    <a:pt x="274" y="284"/>
                  </a:lnTo>
                  <a:lnTo>
                    <a:pt x="282" y="270"/>
                  </a:lnTo>
                  <a:lnTo>
                    <a:pt x="291" y="256"/>
                  </a:lnTo>
                  <a:lnTo>
                    <a:pt x="297" y="241"/>
                  </a:lnTo>
                  <a:lnTo>
                    <a:pt x="302" y="225"/>
                  </a:lnTo>
                  <a:lnTo>
                    <a:pt x="306" y="209"/>
                  </a:lnTo>
                  <a:lnTo>
                    <a:pt x="308" y="191"/>
                  </a:lnTo>
                  <a:lnTo>
                    <a:pt x="309" y="173"/>
                  </a:lnTo>
                  <a:lnTo>
                    <a:pt x="308" y="156"/>
                  </a:lnTo>
                  <a:lnTo>
                    <a:pt x="306" y="138"/>
                  </a:lnTo>
                  <a:lnTo>
                    <a:pt x="302" y="122"/>
                  </a:lnTo>
                  <a:lnTo>
                    <a:pt x="297" y="106"/>
                  </a:lnTo>
                  <a:lnTo>
                    <a:pt x="291" y="91"/>
                  </a:lnTo>
                  <a:lnTo>
                    <a:pt x="282" y="77"/>
                  </a:lnTo>
                  <a:lnTo>
                    <a:pt x="274" y="63"/>
                  </a:lnTo>
                  <a:lnTo>
                    <a:pt x="263" y="51"/>
                  </a:lnTo>
                  <a:lnTo>
                    <a:pt x="252" y="40"/>
                  </a:lnTo>
                  <a:lnTo>
                    <a:pt x="240" y="30"/>
                  </a:lnTo>
                  <a:lnTo>
                    <a:pt x="228" y="21"/>
                  </a:lnTo>
                  <a:lnTo>
                    <a:pt x="214" y="14"/>
                  </a:lnTo>
                  <a:lnTo>
                    <a:pt x="200" y="8"/>
                  </a:lnTo>
                  <a:lnTo>
                    <a:pt x="185" y="3"/>
                  </a:lnTo>
                  <a:lnTo>
                    <a:pt x="170" y="1"/>
                  </a:lnTo>
                  <a:lnTo>
                    <a:pt x="155"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4" name="Freeform 492">
              <a:extLst>
                <a:ext uri="{FF2B5EF4-FFF2-40B4-BE49-F238E27FC236}">
                  <a16:creationId xmlns:a16="http://schemas.microsoft.com/office/drawing/2014/main" id="{2D794369-3835-45CD-A40B-96F8696F5550}"/>
                </a:ext>
              </a:extLst>
            </p:cNvPr>
            <p:cNvSpPr>
              <a:spLocks/>
            </p:cNvSpPr>
            <p:nvPr/>
          </p:nvSpPr>
          <p:spPr bwMode="auto">
            <a:xfrm>
              <a:off x="1919" y="3082"/>
              <a:ext cx="62" cy="75"/>
            </a:xfrm>
            <a:custGeom>
              <a:avLst/>
              <a:gdLst>
                <a:gd name="T0" fmla="*/ 30 w 62"/>
                <a:gd name="T1" fmla="*/ 0 h 70"/>
                <a:gd name="T2" fmla="*/ 24 w 62"/>
                <a:gd name="T3" fmla="*/ 1 h 70"/>
                <a:gd name="T4" fmla="*/ 19 w 62"/>
                <a:gd name="T5" fmla="*/ 3 h 70"/>
                <a:gd name="T6" fmla="*/ 14 w 62"/>
                <a:gd name="T7" fmla="*/ 6 h 70"/>
                <a:gd name="T8" fmla="*/ 9 w 62"/>
                <a:gd name="T9" fmla="*/ 11 h 70"/>
                <a:gd name="T10" fmla="*/ 6 w 62"/>
                <a:gd name="T11" fmla="*/ 15 h 70"/>
                <a:gd name="T12" fmla="*/ 3 w 62"/>
                <a:gd name="T13" fmla="*/ 21 h 70"/>
                <a:gd name="T14" fmla="*/ 1 w 62"/>
                <a:gd name="T15" fmla="*/ 28 h 70"/>
                <a:gd name="T16" fmla="*/ 0 w 62"/>
                <a:gd name="T17" fmla="*/ 35 h 70"/>
                <a:gd name="T18" fmla="*/ 1 w 62"/>
                <a:gd name="T19" fmla="*/ 42 h 70"/>
                <a:gd name="T20" fmla="*/ 3 w 62"/>
                <a:gd name="T21" fmla="*/ 48 h 70"/>
                <a:gd name="T22" fmla="*/ 6 w 62"/>
                <a:gd name="T23" fmla="*/ 54 h 70"/>
                <a:gd name="T24" fmla="*/ 9 w 62"/>
                <a:gd name="T25" fmla="*/ 58 h 70"/>
                <a:gd name="T26" fmla="*/ 14 w 62"/>
                <a:gd name="T27" fmla="*/ 63 h 70"/>
                <a:gd name="T28" fmla="*/ 19 w 62"/>
                <a:gd name="T29" fmla="*/ 67 h 70"/>
                <a:gd name="T30" fmla="*/ 24 w 62"/>
                <a:gd name="T31" fmla="*/ 68 h 70"/>
                <a:gd name="T32" fmla="*/ 30 w 62"/>
                <a:gd name="T33" fmla="*/ 69 h 70"/>
                <a:gd name="T34" fmla="*/ 37 w 62"/>
                <a:gd name="T35" fmla="*/ 68 h 70"/>
                <a:gd name="T36" fmla="*/ 42 w 62"/>
                <a:gd name="T37" fmla="*/ 67 h 70"/>
                <a:gd name="T38" fmla="*/ 47 w 62"/>
                <a:gd name="T39" fmla="*/ 63 h 70"/>
                <a:gd name="T40" fmla="*/ 52 w 62"/>
                <a:gd name="T41" fmla="*/ 58 h 70"/>
                <a:gd name="T42" fmla="*/ 55 w 62"/>
                <a:gd name="T43" fmla="*/ 54 h 70"/>
                <a:gd name="T44" fmla="*/ 58 w 62"/>
                <a:gd name="T45" fmla="*/ 48 h 70"/>
                <a:gd name="T46" fmla="*/ 60 w 62"/>
                <a:gd name="T47" fmla="*/ 42 h 70"/>
                <a:gd name="T48" fmla="*/ 61 w 62"/>
                <a:gd name="T49" fmla="*/ 35 h 70"/>
                <a:gd name="T50" fmla="*/ 60 w 62"/>
                <a:gd name="T51" fmla="*/ 28 h 70"/>
                <a:gd name="T52" fmla="*/ 58 w 62"/>
                <a:gd name="T53" fmla="*/ 21 h 70"/>
                <a:gd name="T54" fmla="*/ 55 w 62"/>
                <a:gd name="T55" fmla="*/ 15 h 70"/>
                <a:gd name="T56" fmla="*/ 52 w 62"/>
                <a:gd name="T57" fmla="*/ 11 h 70"/>
                <a:gd name="T58" fmla="*/ 47 w 62"/>
                <a:gd name="T59" fmla="*/ 6 h 70"/>
                <a:gd name="T60" fmla="*/ 42 w 62"/>
                <a:gd name="T61" fmla="*/ 3 h 70"/>
                <a:gd name="T62" fmla="*/ 37 w 62"/>
                <a:gd name="T63" fmla="*/ 1 h 70"/>
                <a:gd name="T64" fmla="*/ 30 w 62"/>
                <a:gd name="T6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 h="70">
                  <a:moveTo>
                    <a:pt x="30" y="0"/>
                  </a:moveTo>
                  <a:lnTo>
                    <a:pt x="24" y="1"/>
                  </a:lnTo>
                  <a:lnTo>
                    <a:pt x="19" y="3"/>
                  </a:lnTo>
                  <a:lnTo>
                    <a:pt x="14" y="6"/>
                  </a:lnTo>
                  <a:lnTo>
                    <a:pt x="9" y="11"/>
                  </a:lnTo>
                  <a:lnTo>
                    <a:pt x="6" y="15"/>
                  </a:lnTo>
                  <a:lnTo>
                    <a:pt x="3" y="21"/>
                  </a:lnTo>
                  <a:lnTo>
                    <a:pt x="1" y="28"/>
                  </a:lnTo>
                  <a:lnTo>
                    <a:pt x="0" y="35"/>
                  </a:lnTo>
                  <a:lnTo>
                    <a:pt x="1" y="42"/>
                  </a:lnTo>
                  <a:lnTo>
                    <a:pt x="3" y="48"/>
                  </a:lnTo>
                  <a:lnTo>
                    <a:pt x="6" y="54"/>
                  </a:lnTo>
                  <a:lnTo>
                    <a:pt x="9" y="58"/>
                  </a:lnTo>
                  <a:lnTo>
                    <a:pt x="14" y="63"/>
                  </a:lnTo>
                  <a:lnTo>
                    <a:pt x="19" y="67"/>
                  </a:lnTo>
                  <a:lnTo>
                    <a:pt x="24" y="68"/>
                  </a:lnTo>
                  <a:lnTo>
                    <a:pt x="30" y="69"/>
                  </a:lnTo>
                  <a:lnTo>
                    <a:pt x="37" y="68"/>
                  </a:lnTo>
                  <a:lnTo>
                    <a:pt x="42" y="67"/>
                  </a:lnTo>
                  <a:lnTo>
                    <a:pt x="47" y="63"/>
                  </a:lnTo>
                  <a:lnTo>
                    <a:pt x="52" y="58"/>
                  </a:lnTo>
                  <a:lnTo>
                    <a:pt x="55" y="54"/>
                  </a:lnTo>
                  <a:lnTo>
                    <a:pt x="58" y="48"/>
                  </a:lnTo>
                  <a:lnTo>
                    <a:pt x="60" y="42"/>
                  </a:lnTo>
                  <a:lnTo>
                    <a:pt x="61" y="35"/>
                  </a:lnTo>
                  <a:lnTo>
                    <a:pt x="60" y="28"/>
                  </a:lnTo>
                  <a:lnTo>
                    <a:pt x="58" y="21"/>
                  </a:lnTo>
                  <a:lnTo>
                    <a:pt x="55" y="15"/>
                  </a:lnTo>
                  <a:lnTo>
                    <a:pt x="52" y="11"/>
                  </a:lnTo>
                  <a:lnTo>
                    <a:pt x="47" y="6"/>
                  </a:lnTo>
                  <a:lnTo>
                    <a:pt x="42" y="3"/>
                  </a:lnTo>
                  <a:lnTo>
                    <a:pt x="37" y="1"/>
                  </a:lnTo>
                  <a:lnTo>
                    <a:pt x="30"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5" name="Freeform 493">
              <a:extLst>
                <a:ext uri="{FF2B5EF4-FFF2-40B4-BE49-F238E27FC236}">
                  <a16:creationId xmlns:a16="http://schemas.microsoft.com/office/drawing/2014/main" id="{96167DDE-4901-4633-BAFB-3D2B257638B5}"/>
                </a:ext>
              </a:extLst>
            </p:cNvPr>
            <p:cNvSpPr>
              <a:spLocks/>
            </p:cNvSpPr>
            <p:nvPr/>
          </p:nvSpPr>
          <p:spPr bwMode="auto">
            <a:xfrm>
              <a:off x="1915" y="3077"/>
              <a:ext cx="34" cy="41"/>
            </a:xfrm>
            <a:custGeom>
              <a:avLst/>
              <a:gdLst>
                <a:gd name="T0" fmla="*/ 0 w 34"/>
                <a:gd name="T1" fmla="*/ 38 h 39"/>
                <a:gd name="T2" fmla="*/ 0 w 34"/>
                <a:gd name="T3" fmla="*/ 38 h 39"/>
                <a:gd name="T4" fmla="*/ 1 w 34"/>
                <a:gd name="T5" fmla="*/ 30 h 39"/>
                <a:gd name="T6" fmla="*/ 3 w 34"/>
                <a:gd name="T7" fmla="*/ 23 h 39"/>
                <a:gd name="T8" fmla="*/ 6 w 34"/>
                <a:gd name="T9" fmla="*/ 17 h 39"/>
                <a:gd name="T10" fmla="*/ 10 w 34"/>
                <a:gd name="T11" fmla="*/ 11 h 39"/>
                <a:gd name="T12" fmla="*/ 14 w 34"/>
                <a:gd name="T13" fmla="*/ 6 h 39"/>
                <a:gd name="T14" fmla="*/ 21 w 34"/>
                <a:gd name="T15" fmla="*/ 3 h 39"/>
                <a:gd name="T16" fmla="*/ 26 w 34"/>
                <a:gd name="T17" fmla="*/ 0 h 39"/>
                <a:gd name="T18" fmla="*/ 33 w 34"/>
                <a:gd name="T19" fmla="*/ 0 h 39"/>
                <a:gd name="T20" fmla="*/ 33 w 34"/>
                <a:gd name="T21" fmla="*/ 9 h 39"/>
                <a:gd name="T22" fmla="*/ 28 w 34"/>
                <a:gd name="T23" fmla="*/ 10 h 39"/>
                <a:gd name="T24" fmla="*/ 23 w 34"/>
                <a:gd name="T25" fmla="*/ 11 h 39"/>
                <a:gd name="T26" fmla="*/ 19 w 34"/>
                <a:gd name="T27" fmla="*/ 13 h 39"/>
                <a:gd name="T28" fmla="*/ 15 w 34"/>
                <a:gd name="T29" fmla="*/ 17 h 39"/>
                <a:gd name="T30" fmla="*/ 12 w 34"/>
                <a:gd name="T31" fmla="*/ 21 h 39"/>
                <a:gd name="T32" fmla="*/ 10 w 34"/>
                <a:gd name="T33" fmla="*/ 27 h 39"/>
                <a:gd name="T34" fmla="*/ 8 w 34"/>
                <a:gd name="T35" fmla="*/ 32 h 39"/>
                <a:gd name="T36" fmla="*/ 8 w 34"/>
                <a:gd name="T37" fmla="*/ 38 h 39"/>
                <a:gd name="T38" fmla="*/ 0 w 34"/>
                <a:gd name="T39"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39">
                  <a:moveTo>
                    <a:pt x="0" y="38"/>
                  </a:moveTo>
                  <a:lnTo>
                    <a:pt x="0" y="38"/>
                  </a:lnTo>
                  <a:lnTo>
                    <a:pt x="1" y="30"/>
                  </a:lnTo>
                  <a:lnTo>
                    <a:pt x="3" y="23"/>
                  </a:lnTo>
                  <a:lnTo>
                    <a:pt x="6" y="17"/>
                  </a:lnTo>
                  <a:lnTo>
                    <a:pt x="10" y="11"/>
                  </a:lnTo>
                  <a:lnTo>
                    <a:pt x="14" y="6"/>
                  </a:lnTo>
                  <a:lnTo>
                    <a:pt x="21" y="3"/>
                  </a:lnTo>
                  <a:lnTo>
                    <a:pt x="26" y="0"/>
                  </a:lnTo>
                  <a:lnTo>
                    <a:pt x="33" y="0"/>
                  </a:lnTo>
                  <a:lnTo>
                    <a:pt x="33" y="9"/>
                  </a:lnTo>
                  <a:lnTo>
                    <a:pt x="28" y="10"/>
                  </a:lnTo>
                  <a:lnTo>
                    <a:pt x="23" y="11"/>
                  </a:lnTo>
                  <a:lnTo>
                    <a:pt x="19" y="13"/>
                  </a:lnTo>
                  <a:lnTo>
                    <a:pt x="15" y="17"/>
                  </a:lnTo>
                  <a:lnTo>
                    <a:pt x="12" y="21"/>
                  </a:lnTo>
                  <a:lnTo>
                    <a:pt x="10" y="27"/>
                  </a:lnTo>
                  <a:lnTo>
                    <a:pt x="8" y="32"/>
                  </a:lnTo>
                  <a:lnTo>
                    <a:pt x="8" y="38"/>
                  </a:lnTo>
                  <a:lnTo>
                    <a:pt x="0" y="38"/>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6" name="Freeform 494">
              <a:extLst>
                <a:ext uri="{FF2B5EF4-FFF2-40B4-BE49-F238E27FC236}">
                  <a16:creationId xmlns:a16="http://schemas.microsoft.com/office/drawing/2014/main" id="{7D224434-E22B-4DEC-A574-9E57163D7ED8}"/>
                </a:ext>
              </a:extLst>
            </p:cNvPr>
            <p:cNvSpPr>
              <a:spLocks/>
            </p:cNvSpPr>
            <p:nvPr/>
          </p:nvSpPr>
          <p:spPr bwMode="auto">
            <a:xfrm>
              <a:off x="1915" y="3123"/>
              <a:ext cx="34" cy="39"/>
            </a:xfrm>
            <a:custGeom>
              <a:avLst/>
              <a:gdLst>
                <a:gd name="T0" fmla="*/ 33 w 34"/>
                <a:gd name="T1" fmla="*/ 36 h 37"/>
                <a:gd name="T2" fmla="*/ 33 w 34"/>
                <a:gd name="T3" fmla="*/ 36 h 37"/>
                <a:gd name="T4" fmla="*/ 26 w 34"/>
                <a:gd name="T5" fmla="*/ 35 h 37"/>
                <a:gd name="T6" fmla="*/ 21 w 34"/>
                <a:gd name="T7" fmla="*/ 33 h 37"/>
                <a:gd name="T8" fmla="*/ 14 w 34"/>
                <a:gd name="T9" fmla="*/ 29 h 37"/>
                <a:gd name="T10" fmla="*/ 10 w 34"/>
                <a:gd name="T11" fmla="*/ 25 h 37"/>
                <a:gd name="T12" fmla="*/ 6 w 34"/>
                <a:gd name="T13" fmla="*/ 20 h 37"/>
                <a:gd name="T14" fmla="*/ 3 w 34"/>
                <a:gd name="T15" fmla="*/ 14 h 37"/>
                <a:gd name="T16" fmla="*/ 1 w 34"/>
                <a:gd name="T17" fmla="*/ 8 h 37"/>
                <a:gd name="T18" fmla="*/ 0 w 34"/>
                <a:gd name="T19" fmla="*/ 0 h 37"/>
                <a:gd name="T20" fmla="*/ 8 w 34"/>
                <a:gd name="T21" fmla="*/ 0 h 37"/>
                <a:gd name="T22" fmla="*/ 8 w 34"/>
                <a:gd name="T23" fmla="*/ 5 h 37"/>
                <a:gd name="T24" fmla="*/ 10 w 34"/>
                <a:gd name="T25" fmla="*/ 11 h 37"/>
                <a:gd name="T26" fmla="*/ 12 w 34"/>
                <a:gd name="T27" fmla="*/ 16 h 37"/>
                <a:gd name="T28" fmla="*/ 15 w 34"/>
                <a:gd name="T29" fmla="*/ 19 h 37"/>
                <a:gd name="T30" fmla="*/ 19 w 34"/>
                <a:gd name="T31" fmla="*/ 23 h 37"/>
                <a:gd name="T32" fmla="*/ 23 w 34"/>
                <a:gd name="T33" fmla="*/ 25 h 37"/>
                <a:gd name="T34" fmla="*/ 28 w 34"/>
                <a:gd name="T35" fmla="*/ 27 h 37"/>
                <a:gd name="T36" fmla="*/ 33 w 34"/>
                <a:gd name="T37" fmla="*/ 27 h 37"/>
                <a:gd name="T38" fmla="*/ 33 w 34"/>
                <a:gd name="T39"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37">
                  <a:moveTo>
                    <a:pt x="33" y="36"/>
                  </a:moveTo>
                  <a:lnTo>
                    <a:pt x="33" y="36"/>
                  </a:lnTo>
                  <a:lnTo>
                    <a:pt x="26" y="35"/>
                  </a:lnTo>
                  <a:lnTo>
                    <a:pt x="21" y="33"/>
                  </a:lnTo>
                  <a:lnTo>
                    <a:pt x="14" y="29"/>
                  </a:lnTo>
                  <a:lnTo>
                    <a:pt x="10" y="25"/>
                  </a:lnTo>
                  <a:lnTo>
                    <a:pt x="6" y="20"/>
                  </a:lnTo>
                  <a:lnTo>
                    <a:pt x="3" y="14"/>
                  </a:lnTo>
                  <a:lnTo>
                    <a:pt x="1" y="8"/>
                  </a:lnTo>
                  <a:lnTo>
                    <a:pt x="0" y="0"/>
                  </a:lnTo>
                  <a:lnTo>
                    <a:pt x="8" y="0"/>
                  </a:lnTo>
                  <a:lnTo>
                    <a:pt x="8" y="5"/>
                  </a:lnTo>
                  <a:lnTo>
                    <a:pt x="10" y="11"/>
                  </a:lnTo>
                  <a:lnTo>
                    <a:pt x="12" y="16"/>
                  </a:lnTo>
                  <a:lnTo>
                    <a:pt x="15" y="19"/>
                  </a:lnTo>
                  <a:lnTo>
                    <a:pt x="19" y="23"/>
                  </a:lnTo>
                  <a:lnTo>
                    <a:pt x="23" y="25"/>
                  </a:lnTo>
                  <a:lnTo>
                    <a:pt x="28" y="27"/>
                  </a:lnTo>
                  <a:lnTo>
                    <a:pt x="33" y="27"/>
                  </a:lnTo>
                  <a:lnTo>
                    <a:pt x="33" y="36"/>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7" name="Freeform 495">
              <a:extLst>
                <a:ext uri="{FF2B5EF4-FFF2-40B4-BE49-F238E27FC236}">
                  <a16:creationId xmlns:a16="http://schemas.microsoft.com/office/drawing/2014/main" id="{75D8C7DA-95E0-4F3B-AA0F-9EFA62468681}"/>
                </a:ext>
              </a:extLst>
            </p:cNvPr>
            <p:cNvSpPr>
              <a:spLocks/>
            </p:cNvSpPr>
            <p:nvPr/>
          </p:nvSpPr>
          <p:spPr bwMode="auto">
            <a:xfrm>
              <a:off x="1952" y="3123"/>
              <a:ext cx="33" cy="39"/>
            </a:xfrm>
            <a:custGeom>
              <a:avLst/>
              <a:gdLst>
                <a:gd name="T0" fmla="*/ 32 w 33"/>
                <a:gd name="T1" fmla="*/ 0 h 37"/>
                <a:gd name="T2" fmla="*/ 32 w 33"/>
                <a:gd name="T3" fmla="*/ 0 h 37"/>
                <a:gd name="T4" fmla="*/ 31 w 33"/>
                <a:gd name="T5" fmla="*/ 8 h 37"/>
                <a:gd name="T6" fmla="*/ 29 w 33"/>
                <a:gd name="T7" fmla="*/ 14 h 37"/>
                <a:gd name="T8" fmla="*/ 26 w 33"/>
                <a:gd name="T9" fmla="*/ 20 h 37"/>
                <a:gd name="T10" fmla="*/ 22 w 33"/>
                <a:gd name="T11" fmla="*/ 25 h 37"/>
                <a:gd name="T12" fmla="*/ 18 w 33"/>
                <a:gd name="T13" fmla="*/ 29 h 37"/>
                <a:gd name="T14" fmla="*/ 12 w 33"/>
                <a:gd name="T15" fmla="*/ 33 h 37"/>
                <a:gd name="T16" fmla="*/ 7 w 33"/>
                <a:gd name="T17" fmla="*/ 35 h 37"/>
                <a:gd name="T18" fmla="*/ 0 w 33"/>
                <a:gd name="T19" fmla="*/ 36 h 37"/>
                <a:gd name="T20" fmla="*/ 0 w 33"/>
                <a:gd name="T21" fmla="*/ 27 h 37"/>
                <a:gd name="T22" fmla="*/ 5 w 33"/>
                <a:gd name="T23" fmla="*/ 27 h 37"/>
                <a:gd name="T24" fmla="*/ 10 w 33"/>
                <a:gd name="T25" fmla="*/ 25 h 37"/>
                <a:gd name="T26" fmla="*/ 13 w 33"/>
                <a:gd name="T27" fmla="*/ 23 h 37"/>
                <a:gd name="T28" fmla="*/ 17 w 33"/>
                <a:gd name="T29" fmla="*/ 19 h 37"/>
                <a:gd name="T30" fmla="*/ 20 w 33"/>
                <a:gd name="T31" fmla="*/ 15 h 37"/>
                <a:gd name="T32" fmla="*/ 22 w 33"/>
                <a:gd name="T33" fmla="*/ 11 h 37"/>
                <a:gd name="T34" fmla="*/ 24 w 33"/>
                <a:gd name="T35" fmla="*/ 5 h 37"/>
                <a:gd name="T36" fmla="*/ 24 w 33"/>
                <a:gd name="T37" fmla="*/ 0 h 37"/>
                <a:gd name="T38" fmla="*/ 32 w 33"/>
                <a:gd name="T3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 h="37">
                  <a:moveTo>
                    <a:pt x="32" y="0"/>
                  </a:moveTo>
                  <a:lnTo>
                    <a:pt x="32" y="0"/>
                  </a:lnTo>
                  <a:lnTo>
                    <a:pt x="31" y="8"/>
                  </a:lnTo>
                  <a:lnTo>
                    <a:pt x="29" y="14"/>
                  </a:lnTo>
                  <a:lnTo>
                    <a:pt x="26" y="20"/>
                  </a:lnTo>
                  <a:lnTo>
                    <a:pt x="22" y="25"/>
                  </a:lnTo>
                  <a:lnTo>
                    <a:pt x="18" y="29"/>
                  </a:lnTo>
                  <a:lnTo>
                    <a:pt x="12" y="33"/>
                  </a:lnTo>
                  <a:lnTo>
                    <a:pt x="7" y="35"/>
                  </a:lnTo>
                  <a:lnTo>
                    <a:pt x="0" y="36"/>
                  </a:lnTo>
                  <a:lnTo>
                    <a:pt x="0" y="27"/>
                  </a:lnTo>
                  <a:lnTo>
                    <a:pt x="5" y="27"/>
                  </a:lnTo>
                  <a:lnTo>
                    <a:pt x="10" y="25"/>
                  </a:lnTo>
                  <a:lnTo>
                    <a:pt x="13" y="23"/>
                  </a:lnTo>
                  <a:lnTo>
                    <a:pt x="17" y="19"/>
                  </a:lnTo>
                  <a:lnTo>
                    <a:pt x="20" y="15"/>
                  </a:lnTo>
                  <a:lnTo>
                    <a:pt x="22" y="11"/>
                  </a:lnTo>
                  <a:lnTo>
                    <a:pt x="24" y="5"/>
                  </a:lnTo>
                  <a:lnTo>
                    <a:pt x="24" y="0"/>
                  </a:lnTo>
                  <a:lnTo>
                    <a:pt x="32"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8" name="Freeform 496">
              <a:extLst>
                <a:ext uri="{FF2B5EF4-FFF2-40B4-BE49-F238E27FC236}">
                  <a16:creationId xmlns:a16="http://schemas.microsoft.com/office/drawing/2014/main" id="{B94C51DC-F663-4576-BF49-BC06B428DE6E}"/>
                </a:ext>
              </a:extLst>
            </p:cNvPr>
            <p:cNvSpPr>
              <a:spLocks/>
            </p:cNvSpPr>
            <p:nvPr/>
          </p:nvSpPr>
          <p:spPr bwMode="auto">
            <a:xfrm>
              <a:off x="1952" y="3077"/>
              <a:ext cx="33" cy="41"/>
            </a:xfrm>
            <a:custGeom>
              <a:avLst/>
              <a:gdLst>
                <a:gd name="T0" fmla="*/ 0 w 33"/>
                <a:gd name="T1" fmla="*/ 0 h 39"/>
                <a:gd name="T2" fmla="*/ 0 w 33"/>
                <a:gd name="T3" fmla="*/ 0 h 39"/>
                <a:gd name="T4" fmla="*/ 7 w 33"/>
                <a:gd name="T5" fmla="*/ 0 h 39"/>
                <a:gd name="T6" fmla="*/ 12 w 33"/>
                <a:gd name="T7" fmla="*/ 3 h 39"/>
                <a:gd name="T8" fmla="*/ 18 w 33"/>
                <a:gd name="T9" fmla="*/ 6 h 39"/>
                <a:gd name="T10" fmla="*/ 22 w 33"/>
                <a:gd name="T11" fmla="*/ 11 h 39"/>
                <a:gd name="T12" fmla="*/ 26 w 33"/>
                <a:gd name="T13" fmla="*/ 17 h 39"/>
                <a:gd name="T14" fmla="*/ 29 w 33"/>
                <a:gd name="T15" fmla="*/ 23 h 39"/>
                <a:gd name="T16" fmla="*/ 31 w 33"/>
                <a:gd name="T17" fmla="*/ 30 h 39"/>
                <a:gd name="T18" fmla="*/ 32 w 33"/>
                <a:gd name="T19" fmla="*/ 38 h 39"/>
                <a:gd name="T20" fmla="*/ 24 w 33"/>
                <a:gd name="T21" fmla="*/ 38 h 39"/>
                <a:gd name="T22" fmla="*/ 24 w 33"/>
                <a:gd name="T23" fmla="*/ 32 h 39"/>
                <a:gd name="T24" fmla="*/ 22 w 33"/>
                <a:gd name="T25" fmla="*/ 27 h 39"/>
                <a:gd name="T26" fmla="*/ 20 w 33"/>
                <a:gd name="T27" fmla="*/ 22 h 39"/>
                <a:gd name="T28" fmla="*/ 17 w 33"/>
                <a:gd name="T29" fmla="*/ 17 h 39"/>
                <a:gd name="T30" fmla="*/ 13 w 33"/>
                <a:gd name="T31" fmla="*/ 13 h 39"/>
                <a:gd name="T32" fmla="*/ 10 w 33"/>
                <a:gd name="T33" fmla="*/ 11 h 39"/>
                <a:gd name="T34" fmla="*/ 5 w 33"/>
                <a:gd name="T35" fmla="*/ 10 h 39"/>
                <a:gd name="T36" fmla="*/ 0 w 33"/>
                <a:gd name="T37" fmla="*/ 9 h 39"/>
                <a:gd name="T38" fmla="*/ 0 w 33"/>
                <a:gd name="T3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 h="39">
                  <a:moveTo>
                    <a:pt x="0" y="0"/>
                  </a:moveTo>
                  <a:lnTo>
                    <a:pt x="0" y="0"/>
                  </a:lnTo>
                  <a:lnTo>
                    <a:pt x="7" y="0"/>
                  </a:lnTo>
                  <a:lnTo>
                    <a:pt x="12" y="3"/>
                  </a:lnTo>
                  <a:lnTo>
                    <a:pt x="18" y="6"/>
                  </a:lnTo>
                  <a:lnTo>
                    <a:pt x="22" y="11"/>
                  </a:lnTo>
                  <a:lnTo>
                    <a:pt x="26" y="17"/>
                  </a:lnTo>
                  <a:lnTo>
                    <a:pt x="29" y="23"/>
                  </a:lnTo>
                  <a:lnTo>
                    <a:pt x="31" y="30"/>
                  </a:lnTo>
                  <a:lnTo>
                    <a:pt x="32" y="38"/>
                  </a:lnTo>
                  <a:lnTo>
                    <a:pt x="24" y="38"/>
                  </a:lnTo>
                  <a:lnTo>
                    <a:pt x="24" y="32"/>
                  </a:lnTo>
                  <a:lnTo>
                    <a:pt x="22" y="27"/>
                  </a:lnTo>
                  <a:lnTo>
                    <a:pt x="20" y="22"/>
                  </a:lnTo>
                  <a:lnTo>
                    <a:pt x="17" y="17"/>
                  </a:lnTo>
                  <a:lnTo>
                    <a:pt x="13" y="13"/>
                  </a:lnTo>
                  <a:lnTo>
                    <a:pt x="10" y="11"/>
                  </a:lnTo>
                  <a:lnTo>
                    <a:pt x="5" y="10"/>
                  </a:lnTo>
                  <a:lnTo>
                    <a:pt x="0" y="9"/>
                  </a:lnTo>
                  <a:lnTo>
                    <a:pt x="0"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9" name="Freeform 497">
              <a:extLst>
                <a:ext uri="{FF2B5EF4-FFF2-40B4-BE49-F238E27FC236}">
                  <a16:creationId xmlns:a16="http://schemas.microsoft.com/office/drawing/2014/main" id="{B557EEA0-2812-4933-B662-EF072375EAA8}"/>
                </a:ext>
              </a:extLst>
            </p:cNvPr>
            <p:cNvSpPr>
              <a:spLocks/>
            </p:cNvSpPr>
            <p:nvPr/>
          </p:nvSpPr>
          <p:spPr bwMode="auto">
            <a:xfrm>
              <a:off x="1931" y="3095"/>
              <a:ext cx="40" cy="50"/>
            </a:xfrm>
            <a:custGeom>
              <a:avLst/>
              <a:gdLst>
                <a:gd name="T0" fmla="*/ 19 w 40"/>
                <a:gd name="T1" fmla="*/ 0 h 46"/>
                <a:gd name="T2" fmla="*/ 15 w 40"/>
                <a:gd name="T3" fmla="*/ 1 h 46"/>
                <a:gd name="T4" fmla="*/ 12 w 40"/>
                <a:gd name="T5" fmla="*/ 2 h 46"/>
                <a:gd name="T6" fmla="*/ 9 w 40"/>
                <a:gd name="T7" fmla="*/ 4 h 46"/>
                <a:gd name="T8" fmla="*/ 5 w 40"/>
                <a:gd name="T9" fmla="*/ 6 h 46"/>
                <a:gd name="T10" fmla="*/ 3 w 40"/>
                <a:gd name="T11" fmla="*/ 10 h 46"/>
                <a:gd name="T12" fmla="*/ 1 w 40"/>
                <a:gd name="T13" fmla="*/ 13 h 46"/>
                <a:gd name="T14" fmla="*/ 1 w 40"/>
                <a:gd name="T15" fmla="*/ 18 h 46"/>
                <a:gd name="T16" fmla="*/ 0 w 40"/>
                <a:gd name="T17" fmla="*/ 23 h 46"/>
                <a:gd name="T18" fmla="*/ 1 w 40"/>
                <a:gd name="T19" fmla="*/ 28 h 46"/>
                <a:gd name="T20" fmla="*/ 1 w 40"/>
                <a:gd name="T21" fmla="*/ 32 h 46"/>
                <a:gd name="T22" fmla="*/ 3 w 40"/>
                <a:gd name="T23" fmla="*/ 35 h 46"/>
                <a:gd name="T24" fmla="*/ 5 w 40"/>
                <a:gd name="T25" fmla="*/ 39 h 46"/>
                <a:gd name="T26" fmla="*/ 9 w 40"/>
                <a:gd name="T27" fmla="*/ 42 h 46"/>
                <a:gd name="T28" fmla="*/ 12 w 40"/>
                <a:gd name="T29" fmla="*/ 43 h 46"/>
                <a:gd name="T30" fmla="*/ 15 w 40"/>
                <a:gd name="T31" fmla="*/ 45 h 46"/>
                <a:gd name="T32" fmla="*/ 19 w 40"/>
                <a:gd name="T33" fmla="*/ 45 h 46"/>
                <a:gd name="T34" fmla="*/ 23 w 40"/>
                <a:gd name="T35" fmla="*/ 45 h 46"/>
                <a:gd name="T36" fmla="*/ 27 w 40"/>
                <a:gd name="T37" fmla="*/ 43 h 46"/>
                <a:gd name="T38" fmla="*/ 30 w 40"/>
                <a:gd name="T39" fmla="*/ 42 h 46"/>
                <a:gd name="T40" fmla="*/ 33 w 40"/>
                <a:gd name="T41" fmla="*/ 39 h 46"/>
                <a:gd name="T42" fmla="*/ 36 w 40"/>
                <a:gd name="T43" fmla="*/ 35 h 46"/>
                <a:gd name="T44" fmla="*/ 38 w 40"/>
                <a:gd name="T45" fmla="*/ 32 h 46"/>
                <a:gd name="T46" fmla="*/ 38 w 40"/>
                <a:gd name="T47" fmla="*/ 28 h 46"/>
                <a:gd name="T48" fmla="*/ 39 w 40"/>
                <a:gd name="T49" fmla="*/ 23 h 46"/>
                <a:gd name="T50" fmla="*/ 38 w 40"/>
                <a:gd name="T51" fmla="*/ 18 h 46"/>
                <a:gd name="T52" fmla="*/ 38 w 40"/>
                <a:gd name="T53" fmla="*/ 13 h 46"/>
                <a:gd name="T54" fmla="*/ 36 w 40"/>
                <a:gd name="T55" fmla="*/ 10 h 46"/>
                <a:gd name="T56" fmla="*/ 33 w 40"/>
                <a:gd name="T57" fmla="*/ 6 h 46"/>
                <a:gd name="T58" fmla="*/ 30 w 40"/>
                <a:gd name="T59" fmla="*/ 4 h 46"/>
                <a:gd name="T60" fmla="*/ 27 w 40"/>
                <a:gd name="T61" fmla="*/ 2 h 46"/>
                <a:gd name="T62" fmla="*/ 23 w 40"/>
                <a:gd name="T63" fmla="*/ 1 h 46"/>
                <a:gd name="T64" fmla="*/ 19 w 40"/>
                <a:gd name="T6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 h="46">
                  <a:moveTo>
                    <a:pt x="19" y="0"/>
                  </a:moveTo>
                  <a:lnTo>
                    <a:pt x="15" y="1"/>
                  </a:lnTo>
                  <a:lnTo>
                    <a:pt x="12" y="2"/>
                  </a:lnTo>
                  <a:lnTo>
                    <a:pt x="9" y="4"/>
                  </a:lnTo>
                  <a:lnTo>
                    <a:pt x="5" y="6"/>
                  </a:lnTo>
                  <a:lnTo>
                    <a:pt x="3" y="10"/>
                  </a:lnTo>
                  <a:lnTo>
                    <a:pt x="1" y="13"/>
                  </a:lnTo>
                  <a:lnTo>
                    <a:pt x="1" y="18"/>
                  </a:lnTo>
                  <a:lnTo>
                    <a:pt x="0" y="23"/>
                  </a:lnTo>
                  <a:lnTo>
                    <a:pt x="1" y="28"/>
                  </a:lnTo>
                  <a:lnTo>
                    <a:pt x="1" y="32"/>
                  </a:lnTo>
                  <a:lnTo>
                    <a:pt x="3" y="35"/>
                  </a:lnTo>
                  <a:lnTo>
                    <a:pt x="5" y="39"/>
                  </a:lnTo>
                  <a:lnTo>
                    <a:pt x="9" y="42"/>
                  </a:lnTo>
                  <a:lnTo>
                    <a:pt x="12" y="43"/>
                  </a:lnTo>
                  <a:lnTo>
                    <a:pt x="15" y="45"/>
                  </a:lnTo>
                  <a:lnTo>
                    <a:pt x="19" y="45"/>
                  </a:lnTo>
                  <a:lnTo>
                    <a:pt x="23" y="45"/>
                  </a:lnTo>
                  <a:lnTo>
                    <a:pt x="27" y="43"/>
                  </a:lnTo>
                  <a:lnTo>
                    <a:pt x="30" y="42"/>
                  </a:lnTo>
                  <a:lnTo>
                    <a:pt x="33" y="39"/>
                  </a:lnTo>
                  <a:lnTo>
                    <a:pt x="36" y="35"/>
                  </a:lnTo>
                  <a:lnTo>
                    <a:pt x="38" y="32"/>
                  </a:lnTo>
                  <a:lnTo>
                    <a:pt x="38" y="28"/>
                  </a:lnTo>
                  <a:lnTo>
                    <a:pt x="39" y="23"/>
                  </a:lnTo>
                  <a:lnTo>
                    <a:pt x="38" y="18"/>
                  </a:lnTo>
                  <a:lnTo>
                    <a:pt x="38" y="13"/>
                  </a:lnTo>
                  <a:lnTo>
                    <a:pt x="36" y="10"/>
                  </a:lnTo>
                  <a:lnTo>
                    <a:pt x="33" y="6"/>
                  </a:lnTo>
                  <a:lnTo>
                    <a:pt x="30" y="4"/>
                  </a:lnTo>
                  <a:lnTo>
                    <a:pt x="27" y="2"/>
                  </a:lnTo>
                  <a:lnTo>
                    <a:pt x="23" y="1"/>
                  </a:lnTo>
                  <a:lnTo>
                    <a:pt x="19"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0" name="Freeform 498">
              <a:extLst>
                <a:ext uri="{FF2B5EF4-FFF2-40B4-BE49-F238E27FC236}">
                  <a16:creationId xmlns:a16="http://schemas.microsoft.com/office/drawing/2014/main" id="{83B53BBB-BFA7-4034-8343-B0D48E020857}"/>
                </a:ext>
              </a:extLst>
            </p:cNvPr>
            <p:cNvSpPr>
              <a:spLocks/>
            </p:cNvSpPr>
            <p:nvPr/>
          </p:nvSpPr>
          <p:spPr bwMode="auto">
            <a:xfrm>
              <a:off x="1926" y="3092"/>
              <a:ext cx="23" cy="26"/>
            </a:xfrm>
            <a:custGeom>
              <a:avLst/>
              <a:gdLst>
                <a:gd name="T0" fmla="*/ 0 w 23"/>
                <a:gd name="T1" fmla="*/ 24 h 25"/>
                <a:gd name="T2" fmla="*/ 0 w 23"/>
                <a:gd name="T3" fmla="*/ 24 h 25"/>
                <a:gd name="T4" fmla="*/ 1 w 23"/>
                <a:gd name="T5" fmla="*/ 20 h 25"/>
                <a:gd name="T6" fmla="*/ 1 w 23"/>
                <a:gd name="T7" fmla="*/ 15 h 25"/>
                <a:gd name="T8" fmla="*/ 3 w 23"/>
                <a:gd name="T9" fmla="*/ 11 h 25"/>
                <a:gd name="T10" fmla="*/ 6 w 23"/>
                <a:gd name="T11" fmla="*/ 7 h 25"/>
                <a:gd name="T12" fmla="*/ 10 w 23"/>
                <a:gd name="T13" fmla="*/ 4 h 25"/>
                <a:gd name="T14" fmla="*/ 14 w 23"/>
                <a:gd name="T15" fmla="*/ 2 h 25"/>
                <a:gd name="T16" fmla="*/ 18 w 23"/>
                <a:gd name="T17" fmla="*/ 1 h 25"/>
                <a:gd name="T18" fmla="*/ 22 w 23"/>
                <a:gd name="T19" fmla="*/ 0 h 25"/>
                <a:gd name="T20" fmla="*/ 22 w 23"/>
                <a:gd name="T21" fmla="*/ 6 h 25"/>
                <a:gd name="T22" fmla="*/ 19 w 23"/>
                <a:gd name="T23" fmla="*/ 7 h 25"/>
                <a:gd name="T24" fmla="*/ 16 w 23"/>
                <a:gd name="T25" fmla="*/ 7 h 25"/>
                <a:gd name="T26" fmla="*/ 13 w 23"/>
                <a:gd name="T27" fmla="*/ 9 h 25"/>
                <a:gd name="T28" fmla="*/ 10 w 23"/>
                <a:gd name="T29" fmla="*/ 11 h 25"/>
                <a:gd name="T30" fmla="*/ 8 w 23"/>
                <a:gd name="T31" fmla="*/ 14 h 25"/>
                <a:gd name="T32" fmla="*/ 7 w 23"/>
                <a:gd name="T33" fmla="*/ 17 h 25"/>
                <a:gd name="T34" fmla="*/ 6 w 23"/>
                <a:gd name="T35" fmla="*/ 20 h 25"/>
                <a:gd name="T36" fmla="*/ 6 w 23"/>
                <a:gd name="T37" fmla="*/ 24 h 25"/>
                <a:gd name="T38" fmla="*/ 0 w 23"/>
                <a:gd name="T39"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 h="25">
                  <a:moveTo>
                    <a:pt x="0" y="24"/>
                  </a:moveTo>
                  <a:lnTo>
                    <a:pt x="0" y="24"/>
                  </a:lnTo>
                  <a:lnTo>
                    <a:pt x="1" y="20"/>
                  </a:lnTo>
                  <a:lnTo>
                    <a:pt x="1" y="15"/>
                  </a:lnTo>
                  <a:lnTo>
                    <a:pt x="3" y="11"/>
                  </a:lnTo>
                  <a:lnTo>
                    <a:pt x="6" y="7"/>
                  </a:lnTo>
                  <a:lnTo>
                    <a:pt x="10" y="4"/>
                  </a:lnTo>
                  <a:lnTo>
                    <a:pt x="14" y="2"/>
                  </a:lnTo>
                  <a:lnTo>
                    <a:pt x="18" y="1"/>
                  </a:lnTo>
                  <a:lnTo>
                    <a:pt x="22" y="0"/>
                  </a:lnTo>
                  <a:lnTo>
                    <a:pt x="22" y="6"/>
                  </a:lnTo>
                  <a:lnTo>
                    <a:pt x="19" y="7"/>
                  </a:lnTo>
                  <a:lnTo>
                    <a:pt x="16" y="7"/>
                  </a:lnTo>
                  <a:lnTo>
                    <a:pt x="13" y="9"/>
                  </a:lnTo>
                  <a:lnTo>
                    <a:pt x="10" y="11"/>
                  </a:lnTo>
                  <a:lnTo>
                    <a:pt x="8" y="14"/>
                  </a:lnTo>
                  <a:lnTo>
                    <a:pt x="7" y="17"/>
                  </a:lnTo>
                  <a:lnTo>
                    <a:pt x="6" y="20"/>
                  </a:lnTo>
                  <a:lnTo>
                    <a:pt x="6" y="24"/>
                  </a:lnTo>
                  <a:lnTo>
                    <a:pt x="0" y="24"/>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 name="Freeform 499">
              <a:extLst>
                <a:ext uri="{FF2B5EF4-FFF2-40B4-BE49-F238E27FC236}">
                  <a16:creationId xmlns:a16="http://schemas.microsoft.com/office/drawing/2014/main" id="{A50B20DF-2FC4-4C51-AC55-DDEDA0E6F715}"/>
                </a:ext>
              </a:extLst>
            </p:cNvPr>
            <p:cNvSpPr>
              <a:spLocks/>
            </p:cNvSpPr>
            <p:nvPr/>
          </p:nvSpPr>
          <p:spPr bwMode="auto">
            <a:xfrm>
              <a:off x="1926" y="3123"/>
              <a:ext cx="23" cy="24"/>
            </a:xfrm>
            <a:custGeom>
              <a:avLst/>
              <a:gdLst>
                <a:gd name="T0" fmla="*/ 22 w 23"/>
                <a:gd name="T1" fmla="*/ 22 h 23"/>
                <a:gd name="T2" fmla="*/ 22 w 23"/>
                <a:gd name="T3" fmla="*/ 22 h 23"/>
                <a:gd name="T4" fmla="*/ 18 w 23"/>
                <a:gd name="T5" fmla="*/ 22 h 23"/>
                <a:gd name="T6" fmla="*/ 14 w 23"/>
                <a:gd name="T7" fmla="*/ 20 h 23"/>
                <a:gd name="T8" fmla="*/ 10 w 23"/>
                <a:gd name="T9" fmla="*/ 19 h 23"/>
                <a:gd name="T10" fmla="*/ 6 w 23"/>
                <a:gd name="T11" fmla="*/ 16 h 23"/>
                <a:gd name="T12" fmla="*/ 3 w 23"/>
                <a:gd name="T13" fmla="*/ 12 h 23"/>
                <a:gd name="T14" fmla="*/ 2 w 23"/>
                <a:gd name="T15" fmla="*/ 9 h 23"/>
                <a:gd name="T16" fmla="*/ 1 w 23"/>
                <a:gd name="T17" fmla="*/ 4 h 23"/>
                <a:gd name="T18" fmla="*/ 0 w 23"/>
                <a:gd name="T19" fmla="*/ 0 h 23"/>
                <a:gd name="T20" fmla="*/ 6 w 23"/>
                <a:gd name="T21" fmla="*/ 0 h 23"/>
                <a:gd name="T22" fmla="*/ 6 w 23"/>
                <a:gd name="T23" fmla="*/ 3 h 23"/>
                <a:gd name="T24" fmla="*/ 7 w 23"/>
                <a:gd name="T25" fmla="*/ 6 h 23"/>
                <a:gd name="T26" fmla="*/ 8 w 23"/>
                <a:gd name="T27" fmla="*/ 9 h 23"/>
                <a:gd name="T28" fmla="*/ 10 w 23"/>
                <a:gd name="T29" fmla="*/ 12 h 23"/>
                <a:gd name="T30" fmla="*/ 13 w 23"/>
                <a:gd name="T31" fmla="*/ 14 h 23"/>
                <a:gd name="T32" fmla="*/ 16 w 23"/>
                <a:gd name="T33" fmla="*/ 15 h 23"/>
                <a:gd name="T34" fmla="*/ 19 w 23"/>
                <a:gd name="T35" fmla="*/ 17 h 23"/>
                <a:gd name="T36" fmla="*/ 22 w 23"/>
                <a:gd name="T37" fmla="*/ 17 h 23"/>
                <a:gd name="T38" fmla="*/ 22 w 23"/>
                <a:gd name="T39"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 h="23">
                  <a:moveTo>
                    <a:pt x="22" y="22"/>
                  </a:moveTo>
                  <a:lnTo>
                    <a:pt x="22" y="22"/>
                  </a:lnTo>
                  <a:lnTo>
                    <a:pt x="18" y="22"/>
                  </a:lnTo>
                  <a:lnTo>
                    <a:pt x="14" y="20"/>
                  </a:lnTo>
                  <a:lnTo>
                    <a:pt x="10" y="19"/>
                  </a:lnTo>
                  <a:lnTo>
                    <a:pt x="6" y="16"/>
                  </a:lnTo>
                  <a:lnTo>
                    <a:pt x="3" y="12"/>
                  </a:lnTo>
                  <a:lnTo>
                    <a:pt x="2" y="9"/>
                  </a:lnTo>
                  <a:lnTo>
                    <a:pt x="1" y="4"/>
                  </a:lnTo>
                  <a:lnTo>
                    <a:pt x="0" y="0"/>
                  </a:lnTo>
                  <a:lnTo>
                    <a:pt x="6" y="0"/>
                  </a:lnTo>
                  <a:lnTo>
                    <a:pt x="6" y="3"/>
                  </a:lnTo>
                  <a:lnTo>
                    <a:pt x="7" y="6"/>
                  </a:lnTo>
                  <a:lnTo>
                    <a:pt x="8" y="9"/>
                  </a:lnTo>
                  <a:lnTo>
                    <a:pt x="10" y="12"/>
                  </a:lnTo>
                  <a:lnTo>
                    <a:pt x="13" y="14"/>
                  </a:lnTo>
                  <a:lnTo>
                    <a:pt x="16" y="15"/>
                  </a:lnTo>
                  <a:lnTo>
                    <a:pt x="19" y="17"/>
                  </a:lnTo>
                  <a:lnTo>
                    <a:pt x="22" y="17"/>
                  </a:lnTo>
                  <a:lnTo>
                    <a:pt x="22" y="22"/>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 name="Freeform 500">
              <a:extLst>
                <a:ext uri="{FF2B5EF4-FFF2-40B4-BE49-F238E27FC236}">
                  <a16:creationId xmlns:a16="http://schemas.microsoft.com/office/drawing/2014/main" id="{A371F7A2-3C3C-43EC-94A5-94279CC652C6}"/>
                </a:ext>
              </a:extLst>
            </p:cNvPr>
            <p:cNvSpPr>
              <a:spLocks/>
            </p:cNvSpPr>
            <p:nvPr/>
          </p:nvSpPr>
          <p:spPr bwMode="auto">
            <a:xfrm>
              <a:off x="1952" y="3123"/>
              <a:ext cx="22" cy="24"/>
            </a:xfrm>
            <a:custGeom>
              <a:avLst/>
              <a:gdLst>
                <a:gd name="T0" fmla="*/ 21 w 22"/>
                <a:gd name="T1" fmla="*/ 0 h 23"/>
                <a:gd name="T2" fmla="*/ 21 w 22"/>
                <a:gd name="T3" fmla="*/ 0 h 23"/>
                <a:gd name="T4" fmla="*/ 20 w 22"/>
                <a:gd name="T5" fmla="*/ 4 h 23"/>
                <a:gd name="T6" fmla="*/ 19 w 22"/>
                <a:gd name="T7" fmla="*/ 9 h 23"/>
                <a:gd name="T8" fmla="*/ 18 w 22"/>
                <a:gd name="T9" fmla="*/ 12 h 23"/>
                <a:gd name="T10" fmla="*/ 15 w 22"/>
                <a:gd name="T11" fmla="*/ 16 h 23"/>
                <a:gd name="T12" fmla="*/ 12 w 22"/>
                <a:gd name="T13" fmla="*/ 19 h 23"/>
                <a:gd name="T14" fmla="*/ 8 w 22"/>
                <a:gd name="T15" fmla="*/ 21 h 23"/>
                <a:gd name="T16" fmla="*/ 4 w 22"/>
                <a:gd name="T17" fmla="*/ 22 h 23"/>
                <a:gd name="T18" fmla="*/ 0 w 22"/>
                <a:gd name="T19" fmla="*/ 22 h 23"/>
                <a:gd name="T20" fmla="*/ 0 w 22"/>
                <a:gd name="T21" fmla="*/ 17 h 23"/>
                <a:gd name="T22" fmla="*/ 3 w 22"/>
                <a:gd name="T23" fmla="*/ 17 h 23"/>
                <a:gd name="T24" fmla="*/ 6 w 22"/>
                <a:gd name="T25" fmla="*/ 15 h 23"/>
                <a:gd name="T26" fmla="*/ 9 w 22"/>
                <a:gd name="T27" fmla="*/ 14 h 23"/>
                <a:gd name="T28" fmla="*/ 11 w 22"/>
                <a:gd name="T29" fmla="*/ 12 h 23"/>
                <a:gd name="T30" fmla="*/ 13 w 22"/>
                <a:gd name="T31" fmla="*/ 9 h 23"/>
                <a:gd name="T32" fmla="*/ 15 w 22"/>
                <a:gd name="T33" fmla="*/ 6 h 23"/>
                <a:gd name="T34" fmla="*/ 15 w 22"/>
                <a:gd name="T35" fmla="*/ 3 h 23"/>
                <a:gd name="T36" fmla="*/ 16 w 22"/>
                <a:gd name="T37" fmla="*/ 0 h 23"/>
                <a:gd name="T38" fmla="*/ 21 w 22"/>
                <a:gd name="T3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21" y="0"/>
                  </a:moveTo>
                  <a:lnTo>
                    <a:pt x="21" y="0"/>
                  </a:lnTo>
                  <a:lnTo>
                    <a:pt x="20" y="4"/>
                  </a:lnTo>
                  <a:lnTo>
                    <a:pt x="19" y="9"/>
                  </a:lnTo>
                  <a:lnTo>
                    <a:pt x="18" y="12"/>
                  </a:lnTo>
                  <a:lnTo>
                    <a:pt x="15" y="16"/>
                  </a:lnTo>
                  <a:lnTo>
                    <a:pt x="12" y="19"/>
                  </a:lnTo>
                  <a:lnTo>
                    <a:pt x="8" y="21"/>
                  </a:lnTo>
                  <a:lnTo>
                    <a:pt x="4" y="22"/>
                  </a:lnTo>
                  <a:lnTo>
                    <a:pt x="0" y="22"/>
                  </a:lnTo>
                  <a:lnTo>
                    <a:pt x="0" y="17"/>
                  </a:lnTo>
                  <a:lnTo>
                    <a:pt x="3" y="17"/>
                  </a:lnTo>
                  <a:lnTo>
                    <a:pt x="6" y="15"/>
                  </a:lnTo>
                  <a:lnTo>
                    <a:pt x="9" y="14"/>
                  </a:lnTo>
                  <a:lnTo>
                    <a:pt x="11" y="12"/>
                  </a:lnTo>
                  <a:lnTo>
                    <a:pt x="13" y="9"/>
                  </a:lnTo>
                  <a:lnTo>
                    <a:pt x="15" y="6"/>
                  </a:lnTo>
                  <a:lnTo>
                    <a:pt x="15" y="3"/>
                  </a:lnTo>
                  <a:lnTo>
                    <a:pt x="16" y="0"/>
                  </a:lnTo>
                  <a:lnTo>
                    <a:pt x="21"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3" name="Freeform 501">
              <a:extLst>
                <a:ext uri="{FF2B5EF4-FFF2-40B4-BE49-F238E27FC236}">
                  <a16:creationId xmlns:a16="http://schemas.microsoft.com/office/drawing/2014/main" id="{F918CF34-8258-4452-83D1-25CFE0C79805}"/>
                </a:ext>
              </a:extLst>
            </p:cNvPr>
            <p:cNvSpPr>
              <a:spLocks/>
            </p:cNvSpPr>
            <p:nvPr/>
          </p:nvSpPr>
          <p:spPr bwMode="auto">
            <a:xfrm>
              <a:off x="1952" y="3092"/>
              <a:ext cx="22" cy="26"/>
            </a:xfrm>
            <a:custGeom>
              <a:avLst/>
              <a:gdLst>
                <a:gd name="T0" fmla="*/ 0 w 22"/>
                <a:gd name="T1" fmla="*/ 0 h 25"/>
                <a:gd name="T2" fmla="*/ 0 w 22"/>
                <a:gd name="T3" fmla="*/ 0 h 25"/>
                <a:gd name="T4" fmla="*/ 4 w 22"/>
                <a:gd name="T5" fmla="*/ 1 h 25"/>
                <a:gd name="T6" fmla="*/ 8 w 22"/>
                <a:gd name="T7" fmla="*/ 1 h 25"/>
                <a:gd name="T8" fmla="*/ 12 w 22"/>
                <a:gd name="T9" fmla="*/ 4 h 25"/>
                <a:gd name="T10" fmla="*/ 15 w 22"/>
                <a:gd name="T11" fmla="*/ 7 h 25"/>
                <a:gd name="T12" fmla="*/ 18 w 22"/>
                <a:gd name="T13" fmla="*/ 11 h 25"/>
                <a:gd name="T14" fmla="*/ 20 w 22"/>
                <a:gd name="T15" fmla="*/ 15 h 25"/>
                <a:gd name="T16" fmla="*/ 20 w 22"/>
                <a:gd name="T17" fmla="*/ 20 h 25"/>
                <a:gd name="T18" fmla="*/ 21 w 22"/>
                <a:gd name="T19" fmla="*/ 24 h 25"/>
                <a:gd name="T20" fmla="*/ 16 w 22"/>
                <a:gd name="T21" fmla="*/ 24 h 25"/>
                <a:gd name="T22" fmla="*/ 15 w 22"/>
                <a:gd name="T23" fmla="*/ 20 h 25"/>
                <a:gd name="T24" fmla="*/ 15 w 22"/>
                <a:gd name="T25" fmla="*/ 17 h 25"/>
                <a:gd name="T26" fmla="*/ 13 w 22"/>
                <a:gd name="T27" fmla="*/ 14 h 25"/>
                <a:gd name="T28" fmla="*/ 11 w 22"/>
                <a:gd name="T29" fmla="*/ 11 h 25"/>
                <a:gd name="T30" fmla="*/ 9 w 22"/>
                <a:gd name="T31" fmla="*/ 9 h 25"/>
                <a:gd name="T32" fmla="*/ 6 w 22"/>
                <a:gd name="T33" fmla="*/ 7 h 25"/>
                <a:gd name="T34" fmla="*/ 3 w 22"/>
                <a:gd name="T35" fmla="*/ 7 h 25"/>
                <a:gd name="T36" fmla="*/ 0 w 22"/>
                <a:gd name="T37" fmla="*/ 6 h 25"/>
                <a:gd name="T38" fmla="*/ 0 w 22"/>
                <a:gd name="T3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5">
                  <a:moveTo>
                    <a:pt x="0" y="0"/>
                  </a:moveTo>
                  <a:lnTo>
                    <a:pt x="0" y="0"/>
                  </a:lnTo>
                  <a:lnTo>
                    <a:pt x="4" y="1"/>
                  </a:lnTo>
                  <a:lnTo>
                    <a:pt x="8" y="1"/>
                  </a:lnTo>
                  <a:lnTo>
                    <a:pt x="12" y="4"/>
                  </a:lnTo>
                  <a:lnTo>
                    <a:pt x="15" y="7"/>
                  </a:lnTo>
                  <a:lnTo>
                    <a:pt x="18" y="11"/>
                  </a:lnTo>
                  <a:lnTo>
                    <a:pt x="20" y="15"/>
                  </a:lnTo>
                  <a:lnTo>
                    <a:pt x="20" y="20"/>
                  </a:lnTo>
                  <a:lnTo>
                    <a:pt x="21" y="24"/>
                  </a:lnTo>
                  <a:lnTo>
                    <a:pt x="16" y="24"/>
                  </a:lnTo>
                  <a:lnTo>
                    <a:pt x="15" y="20"/>
                  </a:lnTo>
                  <a:lnTo>
                    <a:pt x="15" y="17"/>
                  </a:lnTo>
                  <a:lnTo>
                    <a:pt x="13" y="14"/>
                  </a:lnTo>
                  <a:lnTo>
                    <a:pt x="11" y="11"/>
                  </a:lnTo>
                  <a:lnTo>
                    <a:pt x="9" y="9"/>
                  </a:lnTo>
                  <a:lnTo>
                    <a:pt x="6" y="7"/>
                  </a:lnTo>
                  <a:lnTo>
                    <a:pt x="3" y="7"/>
                  </a:lnTo>
                  <a:lnTo>
                    <a:pt x="0" y="6"/>
                  </a:lnTo>
                  <a:lnTo>
                    <a:pt x="0"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4" name="Line 502">
              <a:extLst>
                <a:ext uri="{FF2B5EF4-FFF2-40B4-BE49-F238E27FC236}">
                  <a16:creationId xmlns:a16="http://schemas.microsoft.com/office/drawing/2014/main" id="{5FFCC300-FE89-422C-91C5-2F94D48B29BD}"/>
                </a:ext>
              </a:extLst>
            </p:cNvPr>
            <p:cNvSpPr>
              <a:spLocks noChangeShapeType="1"/>
            </p:cNvSpPr>
            <p:nvPr/>
          </p:nvSpPr>
          <p:spPr bwMode="auto">
            <a:xfrm flipH="1" flipV="1">
              <a:off x="1837" y="2844"/>
              <a:ext cx="230" cy="2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5" name="Freeform 503">
              <a:extLst>
                <a:ext uri="{FF2B5EF4-FFF2-40B4-BE49-F238E27FC236}">
                  <a16:creationId xmlns:a16="http://schemas.microsoft.com/office/drawing/2014/main" id="{0675E261-8700-47C0-9F98-5264A894D5C2}"/>
                </a:ext>
              </a:extLst>
            </p:cNvPr>
            <p:cNvSpPr>
              <a:spLocks/>
            </p:cNvSpPr>
            <p:nvPr/>
          </p:nvSpPr>
          <p:spPr bwMode="auto">
            <a:xfrm>
              <a:off x="4569" y="2955"/>
              <a:ext cx="3" cy="17"/>
            </a:xfrm>
            <a:custGeom>
              <a:avLst/>
              <a:gdLst>
                <a:gd name="T0" fmla="*/ 0 w 3"/>
                <a:gd name="T1" fmla="*/ 0 h 16"/>
                <a:gd name="T2" fmla="*/ 1 w 3"/>
                <a:gd name="T3" fmla="*/ 1 h 16"/>
                <a:gd name="T4" fmla="*/ 2 w 3"/>
                <a:gd name="T5" fmla="*/ 2 h 16"/>
                <a:gd name="T6" fmla="*/ 2 w 3"/>
                <a:gd name="T7" fmla="*/ 5 h 16"/>
                <a:gd name="T8" fmla="*/ 2 w 3"/>
                <a:gd name="T9" fmla="*/ 7 h 16"/>
                <a:gd name="T10" fmla="*/ 2 w 3"/>
                <a:gd name="T11" fmla="*/ 10 h 16"/>
                <a:gd name="T12" fmla="*/ 2 w 3"/>
                <a:gd name="T13" fmla="*/ 12 h 16"/>
                <a:gd name="T14" fmla="*/ 1 w 3"/>
                <a:gd name="T15" fmla="*/ 14 h 16"/>
                <a:gd name="T16" fmla="*/ 0 w 3"/>
                <a:gd name="T17" fmla="*/ 15 h 16"/>
                <a:gd name="T18" fmla="*/ 0 w 3"/>
                <a:gd name="T1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16">
                  <a:moveTo>
                    <a:pt x="0" y="0"/>
                  </a:moveTo>
                  <a:lnTo>
                    <a:pt x="1" y="1"/>
                  </a:lnTo>
                  <a:lnTo>
                    <a:pt x="2" y="2"/>
                  </a:lnTo>
                  <a:lnTo>
                    <a:pt x="2" y="5"/>
                  </a:lnTo>
                  <a:lnTo>
                    <a:pt x="2" y="7"/>
                  </a:lnTo>
                  <a:lnTo>
                    <a:pt x="2" y="10"/>
                  </a:lnTo>
                  <a:lnTo>
                    <a:pt x="2" y="12"/>
                  </a:lnTo>
                  <a:lnTo>
                    <a:pt x="1" y="14"/>
                  </a:lnTo>
                  <a:lnTo>
                    <a:pt x="0" y="15"/>
                  </a:lnTo>
                  <a:lnTo>
                    <a:pt x="0"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6" name="Freeform 504">
              <a:extLst>
                <a:ext uri="{FF2B5EF4-FFF2-40B4-BE49-F238E27FC236}">
                  <a16:creationId xmlns:a16="http://schemas.microsoft.com/office/drawing/2014/main" id="{E0A58789-A136-47BC-9405-0A8B3F1226D6}"/>
                </a:ext>
              </a:extLst>
            </p:cNvPr>
            <p:cNvSpPr>
              <a:spLocks/>
            </p:cNvSpPr>
            <p:nvPr/>
          </p:nvSpPr>
          <p:spPr bwMode="auto">
            <a:xfrm>
              <a:off x="4569" y="2993"/>
              <a:ext cx="2" cy="6"/>
            </a:xfrm>
            <a:custGeom>
              <a:avLst/>
              <a:gdLst>
                <a:gd name="T0" fmla="*/ 0 w 2"/>
                <a:gd name="T1" fmla="*/ 0 h 6"/>
                <a:gd name="T2" fmla="*/ 1 w 2"/>
                <a:gd name="T3" fmla="*/ 1 h 6"/>
                <a:gd name="T4" fmla="*/ 1 w 2"/>
                <a:gd name="T5" fmla="*/ 3 h 6"/>
                <a:gd name="T6" fmla="*/ 1 w 2"/>
                <a:gd name="T7" fmla="*/ 5 h 6"/>
                <a:gd name="T8" fmla="*/ 0 w 2"/>
                <a:gd name="T9" fmla="*/ 5 h 6"/>
                <a:gd name="T10" fmla="*/ 0 w 2"/>
                <a:gd name="T11" fmla="*/ 0 h 6"/>
              </a:gdLst>
              <a:ahLst/>
              <a:cxnLst>
                <a:cxn ang="0">
                  <a:pos x="T0" y="T1"/>
                </a:cxn>
                <a:cxn ang="0">
                  <a:pos x="T2" y="T3"/>
                </a:cxn>
                <a:cxn ang="0">
                  <a:pos x="T4" y="T5"/>
                </a:cxn>
                <a:cxn ang="0">
                  <a:pos x="T6" y="T7"/>
                </a:cxn>
                <a:cxn ang="0">
                  <a:pos x="T8" y="T9"/>
                </a:cxn>
                <a:cxn ang="0">
                  <a:pos x="T10" y="T11"/>
                </a:cxn>
              </a:cxnLst>
              <a:rect l="0" t="0" r="r" b="b"/>
              <a:pathLst>
                <a:path w="2" h="6">
                  <a:moveTo>
                    <a:pt x="0" y="0"/>
                  </a:moveTo>
                  <a:lnTo>
                    <a:pt x="1" y="1"/>
                  </a:lnTo>
                  <a:lnTo>
                    <a:pt x="1" y="3"/>
                  </a:lnTo>
                  <a:lnTo>
                    <a:pt x="1" y="5"/>
                  </a:lnTo>
                  <a:lnTo>
                    <a:pt x="0" y="5"/>
                  </a:lnTo>
                  <a:lnTo>
                    <a:pt x="0" y="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97" name="Line 505">
            <a:extLst>
              <a:ext uri="{FF2B5EF4-FFF2-40B4-BE49-F238E27FC236}">
                <a16:creationId xmlns:a16="http://schemas.microsoft.com/office/drawing/2014/main" id="{934BFEA8-60C4-4B0D-A6AA-E31AAD5E0A7B}"/>
              </a:ext>
            </a:extLst>
          </p:cNvPr>
          <p:cNvSpPr>
            <a:spLocks noChangeShapeType="1"/>
          </p:cNvSpPr>
          <p:nvPr/>
        </p:nvSpPr>
        <p:spPr bwMode="auto">
          <a:xfrm flipH="1" flipV="1">
            <a:off x="4555396" y="4869180"/>
            <a:ext cx="131763" cy="9493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8" name="Rectangle 506">
            <a:extLst>
              <a:ext uri="{FF2B5EF4-FFF2-40B4-BE49-F238E27FC236}">
                <a16:creationId xmlns:a16="http://schemas.microsoft.com/office/drawing/2014/main" id="{3C67EBE3-D545-4E52-B49A-C94E7B4353C2}"/>
              </a:ext>
            </a:extLst>
          </p:cNvPr>
          <p:cNvSpPr>
            <a:spLocks noChangeArrowheads="1"/>
          </p:cNvSpPr>
          <p:nvPr/>
        </p:nvSpPr>
        <p:spPr bwMode="auto">
          <a:xfrm rot="1860000">
            <a:off x="6571521" y="4157980"/>
            <a:ext cx="149225" cy="47625"/>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1400"/>
          </a:p>
        </p:txBody>
      </p:sp>
      <p:sp>
        <p:nvSpPr>
          <p:cNvPr id="499" name="Rectangle 507">
            <a:extLst>
              <a:ext uri="{FF2B5EF4-FFF2-40B4-BE49-F238E27FC236}">
                <a16:creationId xmlns:a16="http://schemas.microsoft.com/office/drawing/2014/main" id="{1DDF41DD-F793-4A18-AC61-8F92E4981E49}"/>
              </a:ext>
            </a:extLst>
          </p:cNvPr>
          <p:cNvSpPr>
            <a:spLocks noChangeArrowheads="1"/>
          </p:cNvSpPr>
          <p:nvPr/>
        </p:nvSpPr>
        <p:spPr bwMode="auto">
          <a:xfrm rot="17362738">
            <a:off x="6873146" y="4588193"/>
            <a:ext cx="266700" cy="50800"/>
          </a:xfrm>
          <a:prstGeom prst="rect">
            <a:avLst/>
          </a:prstGeom>
          <a:solidFill>
            <a:schemeClr val="accent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0" name="AutoShape 508">
            <a:extLst>
              <a:ext uri="{FF2B5EF4-FFF2-40B4-BE49-F238E27FC236}">
                <a16:creationId xmlns:a16="http://schemas.microsoft.com/office/drawing/2014/main" id="{C05BA9D1-DF4D-4E7F-8E8B-44B33840A8E4}"/>
              </a:ext>
            </a:extLst>
          </p:cNvPr>
          <p:cNvSpPr>
            <a:spLocks noChangeArrowheads="1"/>
          </p:cNvSpPr>
          <p:nvPr/>
        </p:nvSpPr>
        <p:spPr bwMode="auto">
          <a:xfrm flipV="1">
            <a:off x="5138009" y="4032568"/>
            <a:ext cx="74612" cy="77787"/>
          </a:xfrm>
          <a:custGeom>
            <a:avLst/>
            <a:gdLst>
              <a:gd name="G0" fmla="+- 5567 0 0"/>
              <a:gd name="G1" fmla="+- 21600 0 5567"/>
              <a:gd name="G2" fmla="*/ 5567 1 2"/>
              <a:gd name="G3" fmla="+- 21600 0 G2"/>
              <a:gd name="G4" fmla="+/ 5567 21600 2"/>
              <a:gd name="G5" fmla="+/ G1 0 2"/>
              <a:gd name="G6" fmla="*/ 21600 21600 5567"/>
              <a:gd name="G7" fmla="*/ G6 1 2"/>
              <a:gd name="G8" fmla="+- 21600 0 G7"/>
              <a:gd name="G9" fmla="*/ 21600 1 2"/>
              <a:gd name="G10" fmla="+- 5567 0 G9"/>
              <a:gd name="G11" fmla="?: G10 G8 0"/>
              <a:gd name="G12" fmla="?: G10 G7 21600"/>
              <a:gd name="T0" fmla="*/ 18816 w 21600"/>
              <a:gd name="T1" fmla="*/ 10800 h 21600"/>
              <a:gd name="T2" fmla="*/ 10800 w 21600"/>
              <a:gd name="T3" fmla="*/ 21600 h 21600"/>
              <a:gd name="T4" fmla="*/ 2784 w 21600"/>
              <a:gd name="T5" fmla="*/ 10800 h 21600"/>
              <a:gd name="T6" fmla="*/ 10800 w 21600"/>
              <a:gd name="T7" fmla="*/ 0 h 21600"/>
              <a:gd name="T8" fmla="*/ 4584 w 21600"/>
              <a:gd name="T9" fmla="*/ 4584 h 21600"/>
              <a:gd name="T10" fmla="*/ 17016 w 21600"/>
              <a:gd name="T11" fmla="*/ 17016 h 21600"/>
            </a:gdLst>
            <a:ahLst/>
            <a:cxnLst>
              <a:cxn ang="0">
                <a:pos x="T0" y="T1"/>
              </a:cxn>
              <a:cxn ang="0">
                <a:pos x="T2" y="T3"/>
              </a:cxn>
              <a:cxn ang="0">
                <a:pos x="T4" y="T5"/>
              </a:cxn>
              <a:cxn ang="0">
                <a:pos x="T6" y="T7"/>
              </a:cxn>
            </a:cxnLst>
            <a:rect l="T8" t="T9" r="T10" b="T11"/>
            <a:pathLst>
              <a:path w="21600" h="21600">
                <a:moveTo>
                  <a:pt x="0" y="0"/>
                </a:moveTo>
                <a:lnTo>
                  <a:pt x="5567" y="21600"/>
                </a:lnTo>
                <a:lnTo>
                  <a:pt x="16033" y="21600"/>
                </a:lnTo>
                <a:lnTo>
                  <a:pt x="21600" y="0"/>
                </a:lnTo>
                <a:close/>
              </a:path>
            </a:pathLst>
          </a:custGeom>
          <a:solidFill>
            <a:schemeClr val="accent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3" name="Line 511">
            <a:extLst>
              <a:ext uri="{FF2B5EF4-FFF2-40B4-BE49-F238E27FC236}">
                <a16:creationId xmlns:a16="http://schemas.microsoft.com/office/drawing/2014/main" id="{5C7C6A7A-F7C3-4A82-95FA-DDAE3D0D5D5C}"/>
              </a:ext>
            </a:extLst>
          </p:cNvPr>
          <p:cNvSpPr>
            <a:spLocks noChangeShapeType="1"/>
          </p:cNvSpPr>
          <p:nvPr/>
        </p:nvSpPr>
        <p:spPr bwMode="auto">
          <a:xfrm>
            <a:off x="5096734" y="3753168"/>
            <a:ext cx="103187" cy="3762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文本框 1">
            <a:extLst>
              <a:ext uri="{FF2B5EF4-FFF2-40B4-BE49-F238E27FC236}">
                <a16:creationId xmlns:a16="http://schemas.microsoft.com/office/drawing/2014/main" id="{0849E8F1-4A22-45E5-88B0-6B624528376E}"/>
              </a:ext>
            </a:extLst>
          </p:cNvPr>
          <p:cNvSpPr txBox="1"/>
          <p:nvPr/>
        </p:nvSpPr>
        <p:spPr>
          <a:xfrm>
            <a:off x="261840" y="2396333"/>
            <a:ext cx="2846551" cy="2862322"/>
          </a:xfrm>
          <a:prstGeom prst="rect">
            <a:avLst/>
          </a:prstGeom>
          <a:noFill/>
        </p:spPr>
        <p:txBody>
          <a:bodyPr wrap="square" rtlCol="0">
            <a:spAutoFit/>
          </a:bodyPr>
          <a:lstStyle/>
          <a:p>
            <a:r>
              <a:rPr lang="zh-CN" altLang="en-US" dirty="0"/>
              <a:t>例子：警车通行</a:t>
            </a:r>
            <a:endParaRPr lang="en-US" altLang="zh-CN" dirty="0"/>
          </a:p>
          <a:p>
            <a:endParaRPr lang="en-US" altLang="zh-CN" dirty="0"/>
          </a:p>
          <a:p>
            <a:r>
              <a:rPr lang="zh-CN" altLang="en-US" dirty="0"/>
              <a:t>当警车拉响警报器，警车开始用</a:t>
            </a:r>
            <a:r>
              <a:rPr lang="en-US" altLang="zh-CN" dirty="0"/>
              <a:t>CH176</a:t>
            </a:r>
            <a:r>
              <a:rPr lang="zh-CN" altLang="en-US" dirty="0"/>
              <a:t>和</a:t>
            </a:r>
            <a:r>
              <a:rPr lang="en-US" altLang="zh-CN" dirty="0"/>
              <a:t>CH184</a:t>
            </a:r>
            <a:r>
              <a:rPr lang="zh-CN" altLang="en-US" dirty="0"/>
              <a:t>信道对外发送接收消息。</a:t>
            </a:r>
            <a:endParaRPr lang="en-US" altLang="zh-CN" dirty="0"/>
          </a:p>
          <a:p>
            <a:r>
              <a:rPr lang="en-US" altLang="zh-CN" dirty="0"/>
              <a:t>CH176</a:t>
            </a:r>
            <a:r>
              <a:rPr lang="zh-CN" altLang="en-US" dirty="0"/>
              <a:t>与附近车辆沟通，要求其让道。</a:t>
            </a:r>
            <a:endParaRPr lang="en-US" altLang="zh-CN" dirty="0"/>
          </a:p>
          <a:p>
            <a:r>
              <a:rPr lang="en-US" altLang="zh-CN" dirty="0"/>
              <a:t>CH184</a:t>
            </a:r>
            <a:r>
              <a:rPr lang="zh-CN" altLang="en-US" dirty="0"/>
              <a:t>与远程目标进行通信，比如联络远程警车或者给道路调度发送消息</a:t>
            </a:r>
          </a:p>
        </p:txBody>
      </p:sp>
      <p:sp>
        <p:nvSpPr>
          <p:cNvPr id="506" name="灯片编号占位符 11">
            <a:extLst>
              <a:ext uri="{FF2B5EF4-FFF2-40B4-BE49-F238E27FC236}">
                <a16:creationId xmlns:a16="http://schemas.microsoft.com/office/drawing/2014/main" id="{3FD7DC86-8AF7-48B5-8259-C8866AB13591}"/>
              </a:ext>
            </a:extLst>
          </p:cNvPr>
          <p:cNvSpPr txBox="1"/>
          <p:nvPr/>
        </p:nvSpPr>
        <p:spPr bwMode="auto">
          <a:xfrm>
            <a:off x="8726488" y="6492875"/>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67</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ext Box 3">
            <a:extLst>
              <a:ext uri="{FF2B5EF4-FFF2-40B4-BE49-F238E27FC236}">
                <a16:creationId xmlns:a16="http://schemas.microsoft.com/office/drawing/2014/main" id="{84E8DABC-8442-4F73-BF21-635EAAE8D316}"/>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94211" name="TextBox 49">
            <a:extLst>
              <a:ext uri="{FF2B5EF4-FFF2-40B4-BE49-F238E27FC236}">
                <a16:creationId xmlns:a16="http://schemas.microsoft.com/office/drawing/2014/main" id="{5F802AEB-6F23-42C6-968B-A0A09D6ACF2A}"/>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dirty="0">
                <a:latin typeface="黑体" panose="02010609060101010101" pitchFamily="49" charset="-122"/>
                <a:ea typeface="黑体" panose="02010609060101010101" pitchFamily="49" charset="-122"/>
              </a:rPr>
              <a:t>6.2.3 </a:t>
            </a:r>
            <a:r>
              <a:rPr lang="en-US" altLang="zh-CN" sz="2600" dirty="0">
                <a:latin typeface="Times New Roman" panose="02020603050405020304" pitchFamily="18" charset="0"/>
                <a:ea typeface="黑体" panose="02010609060101010101" pitchFamily="49" charset="-122"/>
                <a:cs typeface="Times New Roman" panose="02020603050405020304" pitchFamily="18" charset="0"/>
              </a:rPr>
              <a:t>DSRC</a:t>
            </a:r>
            <a:r>
              <a:rPr lang="zh-CN" altLang="en-US" sz="2600" dirty="0">
                <a:latin typeface="黑体" panose="02010609060101010101" pitchFamily="49" charset="-122"/>
                <a:ea typeface="黑体" panose="02010609060101010101" pitchFamily="49" charset="-122"/>
                <a:cs typeface="Times New Roman" panose="02020603050405020304" pitchFamily="18" charset="0"/>
              </a:rPr>
              <a:t>标准化进程</a:t>
            </a:r>
            <a:endParaRPr lang="zh-CN" altLang="en-US" sz="2600" dirty="0">
              <a:latin typeface="黑体" panose="02010609060101010101" pitchFamily="49" charset="-122"/>
              <a:ea typeface="黑体" panose="02010609060101010101" pitchFamily="49" charset="-122"/>
            </a:endParaRPr>
          </a:p>
        </p:txBody>
      </p:sp>
      <p:sp>
        <p:nvSpPr>
          <p:cNvPr id="6" name="Rectangle 2">
            <a:extLst>
              <a:ext uri="{FF2B5EF4-FFF2-40B4-BE49-F238E27FC236}">
                <a16:creationId xmlns:a16="http://schemas.microsoft.com/office/drawing/2014/main" id="{7C42B53E-36AB-45EA-8216-16CC712A2D08}"/>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6.2 </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DSRC</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与</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LTE-V</a:t>
            </a:r>
            <a:endParaRPr lang="zh-CN" altLang="en-US" sz="3600" dirty="0">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617" name="Group 5">
            <a:extLst>
              <a:ext uri="{FF2B5EF4-FFF2-40B4-BE49-F238E27FC236}">
                <a16:creationId xmlns:a16="http://schemas.microsoft.com/office/drawing/2014/main" id="{B1819817-E8A2-423F-9FF4-413B6C2DBC0A}"/>
              </a:ext>
            </a:extLst>
          </p:cNvPr>
          <p:cNvGrpSpPr>
            <a:grpSpLocks/>
          </p:cNvGrpSpPr>
          <p:nvPr/>
        </p:nvGrpSpPr>
        <p:grpSpPr bwMode="auto">
          <a:xfrm>
            <a:off x="0" y="1411288"/>
            <a:ext cx="7175500" cy="4365625"/>
            <a:chOff x="0" y="882"/>
            <a:chExt cx="4520" cy="2751"/>
          </a:xfrm>
          <a:solidFill>
            <a:schemeClr val="bg1">
              <a:lumMod val="75000"/>
            </a:schemeClr>
          </a:solidFill>
        </p:grpSpPr>
        <p:sp>
          <p:nvSpPr>
            <p:cNvPr id="618" name="Rectangle 6">
              <a:extLst>
                <a:ext uri="{FF2B5EF4-FFF2-40B4-BE49-F238E27FC236}">
                  <a16:creationId xmlns:a16="http://schemas.microsoft.com/office/drawing/2014/main" id="{1651F084-82C6-458F-ADDD-E9E1B2226D05}"/>
                </a:ext>
              </a:extLst>
            </p:cNvPr>
            <p:cNvSpPr>
              <a:spLocks noChangeArrowheads="1"/>
            </p:cNvSpPr>
            <p:nvPr/>
          </p:nvSpPr>
          <p:spPr bwMode="auto">
            <a:xfrm>
              <a:off x="0" y="954"/>
              <a:ext cx="282" cy="2205"/>
            </a:xfrm>
            <a:prstGeom prst="rect">
              <a:avLst/>
            </a:prstGeom>
            <a:grpFill/>
            <a:ln>
              <a:noFill/>
            </a:ln>
            <a:effectLst/>
            <a:extLst>
              <a:ext uri="{91240B29-F687-4F45-9708-019B960494DF}">
                <a14:hiddenLine xmlns:a14="http://schemas.microsoft.com/office/drawing/2010/main" w="254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9" name="AutoShape 7">
              <a:extLst>
                <a:ext uri="{FF2B5EF4-FFF2-40B4-BE49-F238E27FC236}">
                  <a16:creationId xmlns:a16="http://schemas.microsoft.com/office/drawing/2014/main" id="{48950624-7FEC-4BE0-9F21-B33DC3B865B8}"/>
                </a:ext>
              </a:extLst>
            </p:cNvPr>
            <p:cNvSpPr>
              <a:spLocks noChangeArrowheads="1"/>
            </p:cNvSpPr>
            <p:nvPr/>
          </p:nvSpPr>
          <p:spPr bwMode="auto">
            <a:xfrm rot="-71813">
              <a:off x="251" y="882"/>
              <a:ext cx="3995" cy="2235"/>
            </a:xfrm>
            <a:prstGeom prst="rtTriangle">
              <a:avLst/>
            </a:prstGeom>
            <a:grpFill/>
            <a:ln>
              <a:noFill/>
            </a:ln>
            <a:effectLst/>
            <a:extLst>
              <a:ext uri="{91240B29-F687-4F45-9708-019B960494DF}">
                <a14:hiddenLine xmlns:a14="http://schemas.microsoft.com/office/drawing/2010/main" w="254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 name="Line 8">
              <a:extLst>
                <a:ext uri="{FF2B5EF4-FFF2-40B4-BE49-F238E27FC236}">
                  <a16:creationId xmlns:a16="http://schemas.microsoft.com/office/drawing/2014/main" id="{1E3C1DDB-0B98-4921-84AE-C36270F114B0}"/>
                </a:ext>
              </a:extLst>
            </p:cNvPr>
            <p:cNvSpPr>
              <a:spLocks noChangeShapeType="1"/>
            </p:cNvSpPr>
            <p:nvPr/>
          </p:nvSpPr>
          <p:spPr bwMode="auto">
            <a:xfrm rot="748649" flipH="1" flipV="1">
              <a:off x="102" y="1430"/>
              <a:ext cx="4418" cy="1202"/>
            </a:xfrm>
            <a:prstGeom prst="line">
              <a:avLst/>
            </a:prstGeom>
            <a:grpFill/>
            <a:ln w="1905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1" name="Arc 9">
              <a:extLst>
                <a:ext uri="{FF2B5EF4-FFF2-40B4-BE49-F238E27FC236}">
                  <a16:creationId xmlns:a16="http://schemas.microsoft.com/office/drawing/2014/main" id="{32E4CA39-2DBB-46CB-A970-A5448C2394E6}"/>
                </a:ext>
              </a:extLst>
            </p:cNvPr>
            <p:cNvSpPr>
              <a:spLocks/>
            </p:cNvSpPr>
            <p:nvPr/>
          </p:nvSpPr>
          <p:spPr bwMode="auto">
            <a:xfrm rot="9809136" flipV="1">
              <a:off x="1540" y="1989"/>
              <a:ext cx="713" cy="1103"/>
            </a:xfrm>
            <a:custGeom>
              <a:avLst/>
              <a:gdLst>
                <a:gd name="G0" fmla="+- 0 0 0"/>
                <a:gd name="G1" fmla="+- 21600 0 0"/>
                <a:gd name="G2" fmla="+- 21600 0 0"/>
                <a:gd name="T0" fmla="*/ 41 w 21600"/>
                <a:gd name="T1" fmla="*/ 0 h 31709"/>
                <a:gd name="T2" fmla="*/ 19089 w 21600"/>
                <a:gd name="T3" fmla="*/ 31709 h 31709"/>
                <a:gd name="T4" fmla="*/ 0 w 21600"/>
                <a:gd name="T5" fmla="*/ 21600 h 31709"/>
              </a:gdLst>
              <a:ahLst/>
              <a:cxnLst>
                <a:cxn ang="0">
                  <a:pos x="T0" y="T1"/>
                </a:cxn>
                <a:cxn ang="0">
                  <a:pos x="T2" y="T3"/>
                </a:cxn>
                <a:cxn ang="0">
                  <a:pos x="T4" y="T5"/>
                </a:cxn>
              </a:cxnLst>
              <a:rect l="0" t="0" r="r" b="b"/>
              <a:pathLst>
                <a:path w="21600" h="31709" fill="none" extrusionOk="0">
                  <a:moveTo>
                    <a:pt x="40" y="0"/>
                  </a:moveTo>
                  <a:cubicBezTo>
                    <a:pt x="11954" y="22"/>
                    <a:pt x="21600" y="9686"/>
                    <a:pt x="21600" y="21600"/>
                  </a:cubicBezTo>
                  <a:cubicBezTo>
                    <a:pt x="21600" y="25124"/>
                    <a:pt x="20737" y="28594"/>
                    <a:pt x="19088" y="31708"/>
                  </a:cubicBezTo>
                </a:path>
                <a:path w="21600" h="31709" stroke="0" extrusionOk="0">
                  <a:moveTo>
                    <a:pt x="40" y="0"/>
                  </a:moveTo>
                  <a:cubicBezTo>
                    <a:pt x="11954" y="22"/>
                    <a:pt x="21600" y="9686"/>
                    <a:pt x="21600" y="21600"/>
                  </a:cubicBezTo>
                  <a:cubicBezTo>
                    <a:pt x="21600" y="25124"/>
                    <a:pt x="20737" y="28594"/>
                    <a:pt x="19088" y="31708"/>
                  </a:cubicBezTo>
                  <a:lnTo>
                    <a:pt x="0" y="21600"/>
                  </a:lnTo>
                  <a:close/>
                </a:path>
              </a:pathLst>
            </a:custGeom>
            <a:grpFill/>
            <a:ln w="1905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2" name="Arc 10">
              <a:extLst>
                <a:ext uri="{FF2B5EF4-FFF2-40B4-BE49-F238E27FC236}">
                  <a16:creationId xmlns:a16="http://schemas.microsoft.com/office/drawing/2014/main" id="{46CBA544-74D4-4F46-A92F-17F3B879152A}"/>
                </a:ext>
              </a:extLst>
            </p:cNvPr>
            <p:cNvSpPr>
              <a:spLocks/>
            </p:cNvSpPr>
            <p:nvPr/>
          </p:nvSpPr>
          <p:spPr bwMode="auto">
            <a:xfrm rot="8854724" flipV="1">
              <a:off x="3330" y="2763"/>
              <a:ext cx="340" cy="269"/>
            </a:xfrm>
            <a:custGeom>
              <a:avLst/>
              <a:gdLst>
                <a:gd name="G0" fmla="+- 3744 0 0"/>
                <a:gd name="G1" fmla="+- 21600 0 0"/>
                <a:gd name="G2" fmla="+- 21600 0 0"/>
                <a:gd name="T0" fmla="*/ 0 w 25344"/>
                <a:gd name="T1" fmla="*/ 327 h 22359"/>
                <a:gd name="T2" fmla="*/ 25331 w 25344"/>
                <a:gd name="T3" fmla="*/ 22359 h 22359"/>
                <a:gd name="T4" fmla="*/ 3744 w 25344"/>
                <a:gd name="T5" fmla="*/ 21600 h 22359"/>
              </a:gdLst>
              <a:ahLst/>
              <a:cxnLst>
                <a:cxn ang="0">
                  <a:pos x="T0" y="T1"/>
                </a:cxn>
                <a:cxn ang="0">
                  <a:pos x="T2" y="T3"/>
                </a:cxn>
                <a:cxn ang="0">
                  <a:pos x="T4" y="T5"/>
                </a:cxn>
              </a:cxnLst>
              <a:rect l="0" t="0" r="r" b="b"/>
              <a:pathLst>
                <a:path w="25344" h="22359" fill="none" extrusionOk="0">
                  <a:moveTo>
                    <a:pt x="-1" y="326"/>
                  </a:moveTo>
                  <a:cubicBezTo>
                    <a:pt x="1236" y="109"/>
                    <a:pt x="2488" y="0"/>
                    <a:pt x="3744" y="0"/>
                  </a:cubicBezTo>
                  <a:cubicBezTo>
                    <a:pt x="15673" y="0"/>
                    <a:pt x="25344" y="9670"/>
                    <a:pt x="25344" y="21600"/>
                  </a:cubicBezTo>
                  <a:cubicBezTo>
                    <a:pt x="25344" y="21853"/>
                    <a:pt x="25339" y="22106"/>
                    <a:pt x="25330" y="22358"/>
                  </a:cubicBezTo>
                </a:path>
                <a:path w="25344" h="22359" stroke="0" extrusionOk="0">
                  <a:moveTo>
                    <a:pt x="-1" y="326"/>
                  </a:moveTo>
                  <a:cubicBezTo>
                    <a:pt x="1236" y="109"/>
                    <a:pt x="2488" y="0"/>
                    <a:pt x="3744" y="0"/>
                  </a:cubicBezTo>
                  <a:cubicBezTo>
                    <a:pt x="15673" y="0"/>
                    <a:pt x="25344" y="9670"/>
                    <a:pt x="25344" y="21600"/>
                  </a:cubicBezTo>
                  <a:cubicBezTo>
                    <a:pt x="25344" y="21853"/>
                    <a:pt x="25339" y="22106"/>
                    <a:pt x="25330" y="22358"/>
                  </a:cubicBezTo>
                  <a:lnTo>
                    <a:pt x="3744" y="21600"/>
                  </a:lnTo>
                  <a:close/>
                </a:path>
              </a:pathLst>
            </a:custGeom>
            <a:grpFill/>
            <a:ln w="1905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3" name="Arc 11">
              <a:extLst>
                <a:ext uri="{FF2B5EF4-FFF2-40B4-BE49-F238E27FC236}">
                  <a16:creationId xmlns:a16="http://schemas.microsoft.com/office/drawing/2014/main" id="{0F8D4E80-DB00-4051-88D4-5D2D96A34E22}"/>
                </a:ext>
              </a:extLst>
            </p:cNvPr>
            <p:cNvSpPr>
              <a:spLocks/>
            </p:cNvSpPr>
            <p:nvPr/>
          </p:nvSpPr>
          <p:spPr bwMode="auto">
            <a:xfrm rot="8854724" flipV="1">
              <a:off x="2917" y="2638"/>
              <a:ext cx="478" cy="395"/>
            </a:xfrm>
            <a:custGeom>
              <a:avLst/>
              <a:gdLst>
                <a:gd name="G0" fmla="+- 3102 0 0"/>
                <a:gd name="G1" fmla="+- 21600 0 0"/>
                <a:gd name="G2" fmla="+- 21600 0 0"/>
                <a:gd name="T0" fmla="*/ 0 w 24647"/>
                <a:gd name="T1" fmla="*/ 224 h 21600"/>
                <a:gd name="T2" fmla="*/ 24647 w 24647"/>
                <a:gd name="T3" fmla="*/ 20057 h 21600"/>
                <a:gd name="T4" fmla="*/ 3102 w 24647"/>
                <a:gd name="T5" fmla="*/ 21600 h 21600"/>
              </a:gdLst>
              <a:ahLst/>
              <a:cxnLst>
                <a:cxn ang="0">
                  <a:pos x="T0" y="T1"/>
                </a:cxn>
                <a:cxn ang="0">
                  <a:pos x="T2" y="T3"/>
                </a:cxn>
                <a:cxn ang="0">
                  <a:pos x="T4" y="T5"/>
                </a:cxn>
              </a:cxnLst>
              <a:rect l="0" t="0" r="r" b="b"/>
              <a:pathLst>
                <a:path w="24647" h="21600" fill="none" extrusionOk="0">
                  <a:moveTo>
                    <a:pt x="-1" y="223"/>
                  </a:moveTo>
                  <a:cubicBezTo>
                    <a:pt x="1027" y="74"/>
                    <a:pt x="2063" y="0"/>
                    <a:pt x="3102" y="0"/>
                  </a:cubicBezTo>
                  <a:cubicBezTo>
                    <a:pt x="14432" y="0"/>
                    <a:pt x="23837" y="8755"/>
                    <a:pt x="24646" y="20057"/>
                  </a:cubicBezTo>
                </a:path>
                <a:path w="24647" h="21600" stroke="0" extrusionOk="0">
                  <a:moveTo>
                    <a:pt x="-1" y="223"/>
                  </a:moveTo>
                  <a:cubicBezTo>
                    <a:pt x="1027" y="74"/>
                    <a:pt x="2063" y="0"/>
                    <a:pt x="3102" y="0"/>
                  </a:cubicBezTo>
                  <a:cubicBezTo>
                    <a:pt x="14432" y="0"/>
                    <a:pt x="23837" y="8755"/>
                    <a:pt x="24646" y="20057"/>
                  </a:cubicBezTo>
                  <a:lnTo>
                    <a:pt x="3102" y="21600"/>
                  </a:lnTo>
                  <a:close/>
                </a:path>
              </a:pathLst>
            </a:custGeom>
            <a:grpFill/>
            <a:ln w="19050">
              <a:solidFill>
                <a:srgbClr val="00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 name="Line 12">
              <a:extLst>
                <a:ext uri="{FF2B5EF4-FFF2-40B4-BE49-F238E27FC236}">
                  <a16:creationId xmlns:a16="http://schemas.microsoft.com/office/drawing/2014/main" id="{7B94F044-8566-47C4-806B-BEA5F4BF3823}"/>
                </a:ext>
              </a:extLst>
            </p:cNvPr>
            <p:cNvSpPr>
              <a:spLocks noChangeShapeType="1"/>
            </p:cNvSpPr>
            <p:nvPr/>
          </p:nvSpPr>
          <p:spPr bwMode="auto">
            <a:xfrm rot="748649" flipH="1">
              <a:off x="91" y="2633"/>
              <a:ext cx="4171" cy="1000"/>
            </a:xfrm>
            <a:prstGeom prst="line">
              <a:avLst/>
            </a:prstGeom>
            <a:grpFill/>
            <a:ln w="1905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 name="Arc 13">
              <a:extLst>
                <a:ext uri="{FF2B5EF4-FFF2-40B4-BE49-F238E27FC236}">
                  <a16:creationId xmlns:a16="http://schemas.microsoft.com/office/drawing/2014/main" id="{F3ECB8A9-76C1-4E57-A613-9B7DA30BA717}"/>
                </a:ext>
              </a:extLst>
            </p:cNvPr>
            <p:cNvSpPr>
              <a:spLocks/>
            </p:cNvSpPr>
            <p:nvPr/>
          </p:nvSpPr>
          <p:spPr bwMode="auto">
            <a:xfrm rot="8854724" flipV="1">
              <a:off x="1991" y="2269"/>
              <a:ext cx="743" cy="751"/>
            </a:xfrm>
            <a:custGeom>
              <a:avLst/>
              <a:gdLst>
                <a:gd name="G0" fmla="+- 909 0 0"/>
                <a:gd name="G1" fmla="+- 21600 0 0"/>
                <a:gd name="G2" fmla="+- 21600 0 0"/>
                <a:gd name="T0" fmla="*/ 0 w 22503"/>
                <a:gd name="T1" fmla="*/ 19 h 21600"/>
                <a:gd name="T2" fmla="*/ 22503 w 22503"/>
                <a:gd name="T3" fmla="*/ 21072 h 21600"/>
                <a:gd name="T4" fmla="*/ 909 w 22503"/>
                <a:gd name="T5" fmla="*/ 21600 h 21600"/>
              </a:gdLst>
              <a:ahLst/>
              <a:cxnLst>
                <a:cxn ang="0">
                  <a:pos x="T0" y="T1"/>
                </a:cxn>
                <a:cxn ang="0">
                  <a:pos x="T2" y="T3"/>
                </a:cxn>
                <a:cxn ang="0">
                  <a:pos x="T4" y="T5"/>
                </a:cxn>
              </a:cxnLst>
              <a:rect l="0" t="0" r="r" b="b"/>
              <a:pathLst>
                <a:path w="22503" h="21600" fill="none" extrusionOk="0">
                  <a:moveTo>
                    <a:pt x="0" y="19"/>
                  </a:moveTo>
                  <a:cubicBezTo>
                    <a:pt x="302" y="6"/>
                    <a:pt x="605" y="0"/>
                    <a:pt x="909" y="0"/>
                  </a:cubicBezTo>
                  <a:cubicBezTo>
                    <a:pt x="12632" y="0"/>
                    <a:pt x="22215" y="9351"/>
                    <a:pt x="22502" y="21072"/>
                  </a:cubicBezTo>
                </a:path>
                <a:path w="22503" h="21600" stroke="0" extrusionOk="0">
                  <a:moveTo>
                    <a:pt x="0" y="19"/>
                  </a:moveTo>
                  <a:cubicBezTo>
                    <a:pt x="302" y="6"/>
                    <a:pt x="605" y="0"/>
                    <a:pt x="909" y="0"/>
                  </a:cubicBezTo>
                  <a:cubicBezTo>
                    <a:pt x="12632" y="0"/>
                    <a:pt x="22215" y="9351"/>
                    <a:pt x="22502" y="21072"/>
                  </a:cubicBezTo>
                  <a:lnTo>
                    <a:pt x="909" y="21600"/>
                  </a:lnTo>
                  <a:close/>
                </a:path>
              </a:pathLst>
            </a:custGeom>
            <a:grpFill/>
            <a:ln w="19050">
              <a:solidFill>
                <a:srgbClr val="00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6" name="Arc 14">
              <a:extLst>
                <a:ext uri="{FF2B5EF4-FFF2-40B4-BE49-F238E27FC236}">
                  <a16:creationId xmlns:a16="http://schemas.microsoft.com/office/drawing/2014/main" id="{C6B157FB-4C15-4112-8187-7DAF94C2FC48}"/>
                </a:ext>
              </a:extLst>
            </p:cNvPr>
            <p:cNvSpPr>
              <a:spLocks/>
            </p:cNvSpPr>
            <p:nvPr/>
          </p:nvSpPr>
          <p:spPr bwMode="auto">
            <a:xfrm rot="8854724" flipV="1">
              <a:off x="2497" y="2474"/>
              <a:ext cx="608" cy="567"/>
            </a:xfrm>
            <a:custGeom>
              <a:avLst/>
              <a:gdLst>
                <a:gd name="G0" fmla="+- 2359 0 0"/>
                <a:gd name="G1" fmla="+- 21600 0 0"/>
                <a:gd name="G2" fmla="+- 21600 0 0"/>
                <a:gd name="T0" fmla="*/ 0 w 23846"/>
                <a:gd name="T1" fmla="*/ 129 h 21600"/>
                <a:gd name="T2" fmla="*/ 23846 w 23846"/>
                <a:gd name="T3" fmla="*/ 19394 h 21600"/>
                <a:gd name="T4" fmla="*/ 2359 w 23846"/>
                <a:gd name="T5" fmla="*/ 21600 h 21600"/>
              </a:gdLst>
              <a:ahLst/>
              <a:cxnLst>
                <a:cxn ang="0">
                  <a:pos x="T0" y="T1"/>
                </a:cxn>
                <a:cxn ang="0">
                  <a:pos x="T2" y="T3"/>
                </a:cxn>
                <a:cxn ang="0">
                  <a:pos x="T4" y="T5"/>
                </a:cxn>
              </a:cxnLst>
              <a:rect l="0" t="0" r="r" b="b"/>
              <a:pathLst>
                <a:path w="23846" h="21600" fill="none" extrusionOk="0">
                  <a:moveTo>
                    <a:pt x="0" y="129"/>
                  </a:moveTo>
                  <a:cubicBezTo>
                    <a:pt x="783" y="43"/>
                    <a:pt x="1570" y="0"/>
                    <a:pt x="2359" y="0"/>
                  </a:cubicBezTo>
                  <a:cubicBezTo>
                    <a:pt x="13434" y="0"/>
                    <a:pt x="22714" y="8376"/>
                    <a:pt x="23846" y="19393"/>
                  </a:cubicBezTo>
                </a:path>
                <a:path w="23846" h="21600" stroke="0" extrusionOk="0">
                  <a:moveTo>
                    <a:pt x="0" y="129"/>
                  </a:moveTo>
                  <a:cubicBezTo>
                    <a:pt x="783" y="43"/>
                    <a:pt x="1570" y="0"/>
                    <a:pt x="2359" y="0"/>
                  </a:cubicBezTo>
                  <a:cubicBezTo>
                    <a:pt x="13434" y="0"/>
                    <a:pt x="22714" y="8376"/>
                    <a:pt x="23846" y="19393"/>
                  </a:cubicBezTo>
                  <a:lnTo>
                    <a:pt x="2359" y="21600"/>
                  </a:lnTo>
                  <a:close/>
                </a:path>
              </a:pathLst>
            </a:custGeom>
            <a:grpFill/>
            <a:ln w="1905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7" name="Arc 15">
              <a:extLst>
                <a:ext uri="{FF2B5EF4-FFF2-40B4-BE49-F238E27FC236}">
                  <a16:creationId xmlns:a16="http://schemas.microsoft.com/office/drawing/2014/main" id="{0B0B7E7D-5674-4015-88A6-A20F788F3274}"/>
                </a:ext>
              </a:extLst>
            </p:cNvPr>
            <p:cNvSpPr>
              <a:spLocks/>
            </p:cNvSpPr>
            <p:nvPr/>
          </p:nvSpPr>
          <p:spPr bwMode="auto">
            <a:xfrm rot="9809136" flipV="1">
              <a:off x="913" y="1779"/>
              <a:ext cx="911" cy="1300"/>
            </a:xfrm>
            <a:custGeom>
              <a:avLst/>
              <a:gdLst>
                <a:gd name="G0" fmla="+- 0 0 0"/>
                <a:gd name="G1" fmla="+- 21600 0 0"/>
                <a:gd name="G2" fmla="+- 21600 0 0"/>
                <a:gd name="T0" fmla="*/ 41 w 21600"/>
                <a:gd name="T1" fmla="*/ 0 h 31709"/>
                <a:gd name="T2" fmla="*/ 19089 w 21600"/>
                <a:gd name="T3" fmla="*/ 31709 h 31709"/>
                <a:gd name="T4" fmla="*/ 0 w 21600"/>
                <a:gd name="T5" fmla="*/ 21600 h 31709"/>
              </a:gdLst>
              <a:ahLst/>
              <a:cxnLst>
                <a:cxn ang="0">
                  <a:pos x="T0" y="T1"/>
                </a:cxn>
                <a:cxn ang="0">
                  <a:pos x="T2" y="T3"/>
                </a:cxn>
                <a:cxn ang="0">
                  <a:pos x="T4" y="T5"/>
                </a:cxn>
              </a:cxnLst>
              <a:rect l="0" t="0" r="r" b="b"/>
              <a:pathLst>
                <a:path w="21600" h="31709" fill="none" extrusionOk="0">
                  <a:moveTo>
                    <a:pt x="40" y="0"/>
                  </a:moveTo>
                  <a:cubicBezTo>
                    <a:pt x="11954" y="22"/>
                    <a:pt x="21600" y="9686"/>
                    <a:pt x="21600" y="21600"/>
                  </a:cubicBezTo>
                  <a:cubicBezTo>
                    <a:pt x="21600" y="25124"/>
                    <a:pt x="20737" y="28594"/>
                    <a:pt x="19088" y="31708"/>
                  </a:cubicBezTo>
                </a:path>
                <a:path w="21600" h="31709" stroke="0" extrusionOk="0">
                  <a:moveTo>
                    <a:pt x="40" y="0"/>
                  </a:moveTo>
                  <a:cubicBezTo>
                    <a:pt x="11954" y="22"/>
                    <a:pt x="21600" y="9686"/>
                    <a:pt x="21600" y="21600"/>
                  </a:cubicBezTo>
                  <a:cubicBezTo>
                    <a:pt x="21600" y="25124"/>
                    <a:pt x="20737" y="28594"/>
                    <a:pt x="19088" y="31708"/>
                  </a:cubicBezTo>
                  <a:lnTo>
                    <a:pt x="0" y="21600"/>
                  </a:lnTo>
                  <a:close/>
                </a:path>
              </a:pathLst>
            </a:custGeom>
            <a:grpFill/>
            <a:ln w="19050">
              <a:solidFill>
                <a:srgbClr val="00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8" name="Arc 16">
              <a:extLst>
                <a:ext uri="{FF2B5EF4-FFF2-40B4-BE49-F238E27FC236}">
                  <a16:creationId xmlns:a16="http://schemas.microsoft.com/office/drawing/2014/main" id="{FAA8A14D-BE6B-4453-BECA-57E3C0B69DF7}"/>
                </a:ext>
              </a:extLst>
            </p:cNvPr>
            <p:cNvSpPr>
              <a:spLocks/>
            </p:cNvSpPr>
            <p:nvPr/>
          </p:nvSpPr>
          <p:spPr bwMode="auto">
            <a:xfrm rot="9809136" flipV="1">
              <a:off x="34" y="1452"/>
              <a:ext cx="1172" cy="1600"/>
            </a:xfrm>
            <a:custGeom>
              <a:avLst/>
              <a:gdLst>
                <a:gd name="G0" fmla="+- 1291 0 0"/>
                <a:gd name="G1" fmla="+- 21600 0 0"/>
                <a:gd name="G2" fmla="+- 21600 0 0"/>
                <a:gd name="T0" fmla="*/ 0 w 22891"/>
                <a:gd name="T1" fmla="*/ 39 h 32791"/>
                <a:gd name="T2" fmla="*/ 19766 w 22891"/>
                <a:gd name="T3" fmla="*/ 32791 h 32791"/>
                <a:gd name="T4" fmla="*/ 1291 w 22891"/>
                <a:gd name="T5" fmla="*/ 21600 h 32791"/>
              </a:gdLst>
              <a:ahLst/>
              <a:cxnLst>
                <a:cxn ang="0">
                  <a:pos x="T0" y="T1"/>
                </a:cxn>
                <a:cxn ang="0">
                  <a:pos x="T2" y="T3"/>
                </a:cxn>
                <a:cxn ang="0">
                  <a:pos x="T4" y="T5"/>
                </a:cxn>
              </a:cxnLst>
              <a:rect l="0" t="0" r="r" b="b"/>
              <a:pathLst>
                <a:path w="22891" h="32791" fill="none" extrusionOk="0">
                  <a:moveTo>
                    <a:pt x="-1" y="38"/>
                  </a:moveTo>
                  <a:cubicBezTo>
                    <a:pt x="429" y="12"/>
                    <a:pt x="860" y="0"/>
                    <a:pt x="1291" y="0"/>
                  </a:cubicBezTo>
                  <a:cubicBezTo>
                    <a:pt x="13220" y="0"/>
                    <a:pt x="22891" y="9670"/>
                    <a:pt x="22891" y="21600"/>
                  </a:cubicBezTo>
                  <a:cubicBezTo>
                    <a:pt x="22891" y="25545"/>
                    <a:pt x="21810" y="29416"/>
                    <a:pt x="19765" y="32790"/>
                  </a:cubicBezTo>
                </a:path>
                <a:path w="22891" h="32791" stroke="0" extrusionOk="0">
                  <a:moveTo>
                    <a:pt x="-1" y="38"/>
                  </a:moveTo>
                  <a:cubicBezTo>
                    <a:pt x="429" y="12"/>
                    <a:pt x="860" y="0"/>
                    <a:pt x="1291" y="0"/>
                  </a:cubicBezTo>
                  <a:cubicBezTo>
                    <a:pt x="13220" y="0"/>
                    <a:pt x="22891" y="9670"/>
                    <a:pt x="22891" y="21600"/>
                  </a:cubicBezTo>
                  <a:cubicBezTo>
                    <a:pt x="22891" y="25545"/>
                    <a:pt x="21810" y="29416"/>
                    <a:pt x="19765" y="32790"/>
                  </a:cubicBezTo>
                  <a:lnTo>
                    <a:pt x="1291" y="21600"/>
                  </a:lnTo>
                  <a:close/>
                </a:path>
              </a:pathLst>
            </a:custGeom>
            <a:grpFill/>
            <a:ln w="1905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29" name="Line 21">
            <a:extLst>
              <a:ext uri="{FF2B5EF4-FFF2-40B4-BE49-F238E27FC236}">
                <a16:creationId xmlns:a16="http://schemas.microsoft.com/office/drawing/2014/main" id="{E87BD060-8A93-4273-99A2-849F810E5029}"/>
              </a:ext>
            </a:extLst>
          </p:cNvPr>
          <p:cNvSpPr>
            <a:spLocks noChangeShapeType="1"/>
          </p:cNvSpPr>
          <p:nvPr/>
        </p:nvSpPr>
        <p:spPr bwMode="auto">
          <a:xfrm>
            <a:off x="7089775" y="1557338"/>
            <a:ext cx="0" cy="16478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0" name="Line 22">
            <a:extLst>
              <a:ext uri="{FF2B5EF4-FFF2-40B4-BE49-F238E27FC236}">
                <a16:creationId xmlns:a16="http://schemas.microsoft.com/office/drawing/2014/main" id="{63CDDED0-4A25-442E-863D-AD36CD2E15F4}"/>
              </a:ext>
            </a:extLst>
          </p:cNvPr>
          <p:cNvSpPr>
            <a:spLocks noChangeShapeType="1"/>
          </p:cNvSpPr>
          <p:nvPr/>
        </p:nvSpPr>
        <p:spPr bwMode="auto">
          <a:xfrm>
            <a:off x="7092950" y="4878388"/>
            <a:ext cx="0" cy="16271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1" name="Line 23">
            <a:extLst>
              <a:ext uri="{FF2B5EF4-FFF2-40B4-BE49-F238E27FC236}">
                <a16:creationId xmlns:a16="http://schemas.microsoft.com/office/drawing/2014/main" id="{C6A88F23-35C8-47CE-BB64-A98563B63C07}"/>
              </a:ext>
            </a:extLst>
          </p:cNvPr>
          <p:cNvSpPr>
            <a:spLocks noChangeShapeType="1"/>
          </p:cNvSpPr>
          <p:nvPr/>
        </p:nvSpPr>
        <p:spPr bwMode="auto">
          <a:xfrm>
            <a:off x="7927975" y="1568450"/>
            <a:ext cx="0" cy="1511300"/>
          </a:xfrm>
          <a:prstGeom prst="line">
            <a:avLst/>
          </a:prstGeom>
          <a:noFill/>
          <a:ln w="38100" cmpd="dbl">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2" name="Line 24">
            <a:extLst>
              <a:ext uri="{FF2B5EF4-FFF2-40B4-BE49-F238E27FC236}">
                <a16:creationId xmlns:a16="http://schemas.microsoft.com/office/drawing/2014/main" id="{9F34410A-69FD-4930-8561-FC90716EEEEC}"/>
              </a:ext>
            </a:extLst>
          </p:cNvPr>
          <p:cNvSpPr>
            <a:spLocks noChangeShapeType="1"/>
          </p:cNvSpPr>
          <p:nvPr/>
        </p:nvSpPr>
        <p:spPr bwMode="auto">
          <a:xfrm>
            <a:off x="7927975" y="5005388"/>
            <a:ext cx="0" cy="1511300"/>
          </a:xfrm>
          <a:prstGeom prst="line">
            <a:avLst/>
          </a:prstGeom>
          <a:noFill/>
          <a:ln w="38100" cmpd="dbl">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3" name="Line 25">
            <a:extLst>
              <a:ext uri="{FF2B5EF4-FFF2-40B4-BE49-F238E27FC236}">
                <a16:creationId xmlns:a16="http://schemas.microsoft.com/office/drawing/2014/main" id="{8676C336-1FBD-4D85-9942-A974D390CA3A}"/>
              </a:ext>
            </a:extLst>
          </p:cNvPr>
          <p:cNvSpPr>
            <a:spLocks noChangeShapeType="1"/>
          </p:cNvSpPr>
          <p:nvPr/>
        </p:nvSpPr>
        <p:spPr bwMode="auto">
          <a:xfrm>
            <a:off x="8751888" y="1555750"/>
            <a:ext cx="12700" cy="164941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4" name="Line 26">
            <a:extLst>
              <a:ext uri="{FF2B5EF4-FFF2-40B4-BE49-F238E27FC236}">
                <a16:creationId xmlns:a16="http://schemas.microsoft.com/office/drawing/2014/main" id="{5659B60E-3E78-41C0-B241-778A15CB634C}"/>
              </a:ext>
            </a:extLst>
          </p:cNvPr>
          <p:cNvSpPr>
            <a:spLocks noChangeShapeType="1"/>
          </p:cNvSpPr>
          <p:nvPr/>
        </p:nvSpPr>
        <p:spPr bwMode="auto">
          <a:xfrm>
            <a:off x="8751888" y="4891088"/>
            <a:ext cx="12700" cy="16383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 name="Line 27">
            <a:extLst>
              <a:ext uri="{FF2B5EF4-FFF2-40B4-BE49-F238E27FC236}">
                <a16:creationId xmlns:a16="http://schemas.microsoft.com/office/drawing/2014/main" id="{29951E62-255E-4FDC-83B1-C0B10C0DDCA6}"/>
              </a:ext>
            </a:extLst>
          </p:cNvPr>
          <p:cNvSpPr>
            <a:spLocks noChangeShapeType="1"/>
          </p:cNvSpPr>
          <p:nvPr/>
        </p:nvSpPr>
        <p:spPr bwMode="auto">
          <a:xfrm>
            <a:off x="7927975" y="3094038"/>
            <a:ext cx="0" cy="1936750"/>
          </a:xfrm>
          <a:prstGeom prst="line">
            <a:avLst/>
          </a:prstGeom>
          <a:noFill/>
          <a:ln w="38100" cmpd="dbl">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36" name="Group 28">
            <a:extLst>
              <a:ext uri="{FF2B5EF4-FFF2-40B4-BE49-F238E27FC236}">
                <a16:creationId xmlns:a16="http://schemas.microsoft.com/office/drawing/2014/main" id="{A8F1DF30-6CEF-43F9-B342-33C3BCE2E930}"/>
              </a:ext>
            </a:extLst>
          </p:cNvPr>
          <p:cNvGrpSpPr>
            <a:grpSpLocks/>
          </p:cNvGrpSpPr>
          <p:nvPr/>
        </p:nvGrpSpPr>
        <p:grpSpPr bwMode="auto">
          <a:xfrm>
            <a:off x="6923088" y="3079750"/>
            <a:ext cx="123825" cy="766763"/>
            <a:chOff x="2249" y="2083"/>
            <a:chExt cx="78" cy="483"/>
          </a:xfrm>
        </p:grpSpPr>
        <p:sp>
          <p:nvSpPr>
            <p:cNvPr id="637" name="Line 29">
              <a:extLst>
                <a:ext uri="{FF2B5EF4-FFF2-40B4-BE49-F238E27FC236}">
                  <a16:creationId xmlns:a16="http://schemas.microsoft.com/office/drawing/2014/main" id="{C7D443D9-461C-450D-B939-87BB32DE58B7}"/>
                </a:ext>
              </a:extLst>
            </p:cNvPr>
            <p:cNvSpPr>
              <a:spLocks noChangeShapeType="1"/>
            </p:cNvSpPr>
            <p:nvPr/>
          </p:nvSpPr>
          <p:spPr bwMode="auto">
            <a:xfrm>
              <a:off x="2291" y="2124"/>
              <a:ext cx="0" cy="44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8" name="Oval 30">
              <a:extLst>
                <a:ext uri="{FF2B5EF4-FFF2-40B4-BE49-F238E27FC236}">
                  <a16:creationId xmlns:a16="http://schemas.microsoft.com/office/drawing/2014/main" id="{A2767FC4-8444-4914-B9D3-2E88469069EC}"/>
                </a:ext>
              </a:extLst>
            </p:cNvPr>
            <p:cNvSpPr>
              <a:spLocks noChangeArrowheads="1"/>
            </p:cNvSpPr>
            <p:nvPr/>
          </p:nvSpPr>
          <p:spPr bwMode="auto">
            <a:xfrm rot="5400000">
              <a:off x="2252" y="2080"/>
              <a:ext cx="72" cy="78"/>
            </a:xfrm>
            <a:prstGeom prst="ellipse">
              <a:avLst/>
            </a:prstGeom>
            <a:solidFill>
              <a:schemeClr val="tx2"/>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39" name="Group 31">
            <a:extLst>
              <a:ext uri="{FF2B5EF4-FFF2-40B4-BE49-F238E27FC236}">
                <a16:creationId xmlns:a16="http://schemas.microsoft.com/office/drawing/2014/main" id="{EBCE9663-8EA3-47BD-AEC1-B434D05F9366}"/>
              </a:ext>
            </a:extLst>
          </p:cNvPr>
          <p:cNvGrpSpPr>
            <a:grpSpLocks/>
          </p:cNvGrpSpPr>
          <p:nvPr/>
        </p:nvGrpSpPr>
        <p:grpSpPr bwMode="auto">
          <a:xfrm rot="-10804893">
            <a:off x="8770938" y="4235450"/>
            <a:ext cx="123825" cy="766763"/>
            <a:chOff x="2249" y="2083"/>
            <a:chExt cx="78" cy="483"/>
          </a:xfrm>
        </p:grpSpPr>
        <p:sp>
          <p:nvSpPr>
            <p:cNvPr id="640" name="Line 32">
              <a:extLst>
                <a:ext uri="{FF2B5EF4-FFF2-40B4-BE49-F238E27FC236}">
                  <a16:creationId xmlns:a16="http://schemas.microsoft.com/office/drawing/2014/main" id="{47433DF9-C22E-4169-8526-0A53DD9EC3F1}"/>
                </a:ext>
              </a:extLst>
            </p:cNvPr>
            <p:cNvSpPr>
              <a:spLocks noChangeShapeType="1"/>
            </p:cNvSpPr>
            <p:nvPr/>
          </p:nvSpPr>
          <p:spPr bwMode="auto">
            <a:xfrm>
              <a:off x="2291" y="2124"/>
              <a:ext cx="0" cy="442"/>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1" name="Oval 33">
              <a:extLst>
                <a:ext uri="{FF2B5EF4-FFF2-40B4-BE49-F238E27FC236}">
                  <a16:creationId xmlns:a16="http://schemas.microsoft.com/office/drawing/2014/main" id="{30B3D04F-219E-4EAD-9359-AB028908789A}"/>
                </a:ext>
              </a:extLst>
            </p:cNvPr>
            <p:cNvSpPr>
              <a:spLocks noChangeArrowheads="1"/>
            </p:cNvSpPr>
            <p:nvPr/>
          </p:nvSpPr>
          <p:spPr bwMode="auto">
            <a:xfrm rot="5400000">
              <a:off x="2252" y="2080"/>
              <a:ext cx="72" cy="78"/>
            </a:xfrm>
            <a:prstGeom prst="ellipse">
              <a:avLst/>
            </a:prstGeom>
            <a:solidFill>
              <a:schemeClr val="tx2"/>
            </a:solidFill>
            <a:ln w="571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42" name="Group 34">
            <a:extLst>
              <a:ext uri="{FF2B5EF4-FFF2-40B4-BE49-F238E27FC236}">
                <a16:creationId xmlns:a16="http://schemas.microsoft.com/office/drawing/2014/main" id="{A7C907DB-F3D2-44CB-997A-0B933F7EA87B}"/>
              </a:ext>
            </a:extLst>
          </p:cNvPr>
          <p:cNvGrpSpPr>
            <a:grpSpLocks/>
          </p:cNvGrpSpPr>
          <p:nvPr/>
        </p:nvGrpSpPr>
        <p:grpSpPr bwMode="auto">
          <a:xfrm rot="-5400000">
            <a:off x="7271544" y="4637882"/>
            <a:ext cx="95250" cy="652462"/>
            <a:chOff x="2249" y="2083"/>
            <a:chExt cx="78" cy="483"/>
          </a:xfrm>
        </p:grpSpPr>
        <p:sp>
          <p:nvSpPr>
            <p:cNvPr id="643" name="Line 35">
              <a:extLst>
                <a:ext uri="{FF2B5EF4-FFF2-40B4-BE49-F238E27FC236}">
                  <a16:creationId xmlns:a16="http://schemas.microsoft.com/office/drawing/2014/main" id="{01D7DBAC-E8A9-44E0-886D-B23EC7781D51}"/>
                </a:ext>
              </a:extLst>
            </p:cNvPr>
            <p:cNvSpPr>
              <a:spLocks noChangeShapeType="1"/>
            </p:cNvSpPr>
            <p:nvPr/>
          </p:nvSpPr>
          <p:spPr bwMode="auto">
            <a:xfrm>
              <a:off x="2291" y="2124"/>
              <a:ext cx="0" cy="442"/>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4" name="Oval 36">
              <a:extLst>
                <a:ext uri="{FF2B5EF4-FFF2-40B4-BE49-F238E27FC236}">
                  <a16:creationId xmlns:a16="http://schemas.microsoft.com/office/drawing/2014/main" id="{07295B4F-C10C-49CC-A049-F085D8182F9C}"/>
                </a:ext>
              </a:extLst>
            </p:cNvPr>
            <p:cNvSpPr>
              <a:spLocks noChangeArrowheads="1"/>
            </p:cNvSpPr>
            <p:nvPr/>
          </p:nvSpPr>
          <p:spPr bwMode="auto">
            <a:xfrm rot="5400000">
              <a:off x="2252" y="2080"/>
              <a:ext cx="72" cy="78"/>
            </a:xfrm>
            <a:prstGeom prst="ellipse">
              <a:avLst/>
            </a:prstGeom>
            <a:solidFill>
              <a:schemeClr val="tx2"/>
            </a:solidFill>
            <a:ln w="571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45" name="Group 37">
            <a:extLst>
              <a:ext uri="{FF2B5EF4-FFF2-40B4-BE49-F238E27FC236}">
                <a16:creationId xmlns:a16="http://schemas.microsoft.com/office/drawing/2014/main" id="{E559F4C1-C2B2-41BC-8F03-9A2EE1997DF3}"/>
              </a:ext>
            </a:extLst>
          </p:cNvPr>
          <p:cNvGrpSpPr>
            <a:grpSpLocks/>
          </p:cNvGrpSpPr>
          <p:nvPr/>
        </p:nvGrpSpPr>
        <p:grpSpPr bwMode="auto">
          <a:xfrm rot="-16186110">
            <a:off x="8444706" y="2766220"/>
            <a:ext cx="123825" cy="766762"/>
            <a:chOff x="2249" y="2083"/>
            <a:chExt cx="78" cy="483"/>
          </a:xfrm>
        </p:grpSpPr>
        <p:sp>
          <p:nvSpPr>
            <p:cNvPr id="646" name="Line 38">
              <a:extLst>
                <a:ext uri="{FF2B5EF4-FFF2-40B4-BE49-F238E27FC236}">
                  <a16:creationId xmlns:a16="http://schemas.microsoft.com/office/drawing/2014/main" id="{FF81FD88-2199-4B58-AC6A-F7D2097CA0DE}"/>
                </a:ext>
              </a:extLst>
            </p:cNvPr>
            <p:cNvSpPr>
              <a:spLocks noChangeShapeType="1"/>
            </p:cNvSpPr>
            <p:nvPr/>
          </p:nvSpPr>
          <p:spPr bwMode="auto">
            <a:xfrm>
              <a:off x="2291" y="2124"/>
              <a:ext cx="0" cy="442"/>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7" name="Oval 39">
              <a:extLst>
                <a:ext uri="{FF2B5EF4-FFF2-40B4-BE49-F238E27FC236}">
                  <a16:creationId xmlns:a16="http://schemas.microsoft.com/office/drawing/2014/main" id="{212DFC27-4543-44FD-B74D-B17E4C4A7B5A}"/>
                </a:ext>
              </a:extLst>
            </p:cNvPr>
            <p:cNvSpPr>
              <a:spLocks noChangeArrowheads="1"/>
            </p:cNvSpPr>
            <p:nvPr/>
          </p:nvSpPr>
          <p:spPr bwMode="auto">
            <a:xfrm rot="5400000">
              <a:off x="2252" y="2080"/>
              <a:ext cx="72" cy="78"/>
            </a:xfrm>
            <a:prstGeom prst="ellipse">
              <a:avLst/>
            </a:prstGeom>
            <a:solidFill>
              <a:schemeClr val="tx2"/>
            </a:solidFill>
            <a:ln w="571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648" name="Object 40">
            <a:extLst>
              <a:ext uri="{FF2B5EF4-FFF2-40B4-BE49-F238E27FC236}">
                <a16:creationId xmlns:a16="http://schemas.microsoft.com/office/drawing/2014/main" id="{5C8297EA-B49B-4F6B-AF3E-1D54433963ED}"/>
              </a:ext>
            </a:extLst>
          </p:cNvPr>
          <p:cNvGraphicFramePr>
            <a:graphicFrameLocks noChangeAspect="1"/>
          </p:cNvGraphicFramePr>
          <p:nvPr/>
        </p:nvGraphicFramePr>
        <p:xfrm>
          <a:off x="6989763" y="3633788"/>
          <a:ext cx="128587" cy="133350"/>
        </p:xfrm>
        <a:graphic>
          <a:graphicData uri="http://schemas.openxmlformats.org/presentationml/2006/ole">
            <mc:AlternateContent xmlns:mc="http://schemas.openxmlformats.org/markup-compatibility/2006">
              <mc:Choice xmlns:v="urn:schemas-microsoft-com:vml" Requires="v">
                <p:oleObj spid="_x0000_s3206" name="Clip" r:id="rId4" imgW="1869120" imgH="5605200" progId="MS_ClipArt_Gallery.2">
                  <p:embed/>
                </p:oleObj>
              </mc:Choice>
              <mc:Fallback>
                <p:oleObj name="Clip" r:id="rId4" imgW="1869120" imgH="5605200" progId="MS_ClipArt_Gallery.2">
                  <p:embed/>
                  <p:pic>
                    <p:nvPicPr>
                      <p:cNvPr id="300072" name="Object 40">
                        <a:extLst>
                          <a:ext uri="{FF2B5EF4-FFF2-40B4-BE49-F238E27FC236}">
                            <a16:creationId xmlns:a16="http://schemas.microsoft.com/office/drawing/2014/main" id="{5353C630-D2DA-4824-B782-946BD18D76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65254"/>
                      <a:stretch>
                        <a:fillRect/>
                      </a:stretch>
                    </p:blipFill>
                    <p:spPr bwMode="auto">
                      <a:xfrm>
                        <a:off x="6989763" y="3633788"/>
                        <a:ext cx="128587" cy="133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9" name="Object 41">
            <a:extLst>
              <a:ext uri="{FF2B5EF4-FFF2-40B4-BE49-F238E27FC236}">
                <a16:creationId xmlns:a16="http://schemas.microsoft.com/office/drawing/2014/main" id="{1EE499C6-DDEF-4D01-AB23-C5A8ACCFBD11}"/>
              </a:ext>
            </a:extLst>
          </p:cNvPr>
          <p:cNvGraphicFramePr>
            <a:graphicFrameLocks noChangeAspect="1"/>
          </p:cNvGraphicFramePr>
          <p:nvPr/>
        </p:nvGraphicFramePr>
        <p:xfrm flipV="1">
          <a:off x="8320088" y="3152775"/>
          <a:ext cx="128587" cy="134938"/>
        </p:xfrm>
        <a:graphic>
          <a:graphicData uri="http://schemas.openxmlformats.org/presentationml/2006/ole">
            <mc:AlternateContent xmlns:mc="http://schemas.openxmlformats.org/markup-compatibility/2006">
              <mc:Choice xmlns:v="urn:schemas-microsoft-com:vml" Requires="v">
                <p:oleObj spid="_x0000_s3207" name="Clip" r:id="rId6" imgW="1869120" imgH="5605200" progId="MS_ClipArt_Gallery.2">
                  <p:embed/>
                </p:oleObj>
              </mc:Choice>
              <mc:Fallback>
                <p:oleObj name="Clip" r:id="rId6" imgW="1869120" imgH="5605200" progId="MS_ClipArt_Gallery.2">
                  <p:embed/>
                  <p:pic>
                    <p:nvPicPr>
                      <p:cNvPr id="300073" name="Object 41">
                        <a:extLst>
                          <a:ext uri="{FF2B5EF4-FFF2-40B4-BE49-F238E27FC236}">
                            <a16:creationId xmlns:a16="http://schemas.microsoft.com/office/drawing/2014/main" id="{B340CC1A-95D4-4375-B4B5-375AF8FC3B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b="65254"/>
                      <a:stretch>
                        <a:fillRect/>
                      </a:stretch>
                    </p:blipFill>
                    <p:spPr bwMode="auto">
                      <a:xfrm flipV="1">
                        <a:off x="8320088" y="3152775"/>
                        <a:ext cx="128587" cy="134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0" name="Object 42">
            <a:extLst>
              <a:ext uri="{FF2B5EF4-FFF2-40B4-BE49-F238E27FC236}">
                <a16:creationId xmlns:a16="http://schemas.microsoft.com/office/drawing/2014/main" id="{4EAA7AED-8873-4BC7-BBA1-C850D1E55881}"/>
              </a:ext>
            </a:extLst>
          </p:cNvPr>
          <p:cNvGraphicFramePr>
            <a:graphicFrameLocks noChangeAspect="1"/>
          </p:cNvGraphicFramePr>
          <p:nvPr/>
        </p:nvGraphicFramePr>
        <p:xfrm>
          <a:off x="8710613" y="4362450"/>
          <a:ext cx="128587" cy="133350"/>
        </p:xfrm>
        <a:graphic>
          <a:graphicData uri="http://schemas.openxmlformats.org/presentationml/2006/ole">
            <mc:AlternateContent xmlns:mc="http://schemas.openxmlformats.org/markup-compatibility/2006">
              <mc:Choice xmlns:v="urn:schemas-microsoft-com:vml" Requires="v">
                <p:oleObj spid="_x0000_s3208" name="Clip" r:id="rId8" imgW="1869120" imgH="5605200" progId="MS_ClipArt_Gallery.2">
                  <p:embed/>
                </p:oleObj>
              </mc:Choice>
              <mc:Fallback>
                <p:oleObj name="Clip" r:id="rId8" imgW="1869120" imgH="5605200" progId="MS_ClipArt_Gallery.2">
                  <p:embed/>
                  <p:pic>
                    <p:nvPicPr>
                      <p:cNvPr id="300074" name="Object 42">
                        <a:extLst>
                          <a:ext uri="{FF2B5EF4-FFF2-40B4-BE49-F238E27FC236}">
                            <a16:creationId xmlns:a16="http://schemas.microsoft.com/office/drawing/2014/main" id="{63646E23-29D8-4247-BC22-323E1B35C8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65254"/>
                      <a:stretch>
                        <a:fillRect/>
                      </a:stretch>
                    </p:blipFill>
                    <p:spPr bwMode="auto">
                      <a:xfrm>
                        <a:off x="8710613" y="4362450"/>
                        <a:ext cx="128587" cy="133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1" name="Object 43">
            <a:extLst>
              <a:ext uri="{FF2B5EF4-FFF2-40B4-BE49-F238E27FC236}">
                <a16:creationId xmlns:a16="http://schemas.microsoft.com/office/drawing/2014/main" id="{540FA506-34F8-437F-A9A1-F32A0390DA0B}"/>
              </a:ext>
            </a:extLst>
          </p:cNvPr>
          <p:cNvGraphicFramePr>
            <a:graphicFrameLocks noChangeAspect="1"/>
          </p:cNvGraphicFramePr>
          <p:nvPr/>
        </p:nvGraphicFramePr>
        <p:xfrm flipV="1">
          <a:off x="7375525" y="4792663"/>
          <a:ext cx="128588" cy="134937"/>
        </p:xfrm>
        <a:graphic>
          <a:graphicData uri="http://schemas.openxmlformats.org/presentationml/2006/ole">
            <mc:AlternateContent xmlns:mc="http://schemas.openxmlformats.org/markup-compatibility/2006">
              <mc:Choice xmlns:v="urn:schemas-microsoft-com:vml" Requires="v">
                <p:oleObj spid="_x0000_s3209" name="Clip" r:id="rId9" imgW="1869120" imgH="5605200" progId="MS_ClipArt_Gallery.2">
                  <p:embed/>
                </p:oleObj>
              </mc:Choice>
              <mc:Fallback>
                <p:oleObj name="Clip" r:id="rId9" imgW="1869120" imgH="5605200" progId="MS_ClipArt_Gallery.2">
                  <p:embed/>
                  <p:pic>
                    <p:nvPicPr>
                      <p:cNvPr id="300075" name="Object 43">
                        <a:extLst>
                          <a:ext uri="{FF2B5EF4-FFF2-40B4-BE49-F238E27FC236}">
                            <a16:creationId xmlns:a16="http://schemas.microsoft.com/office/drawing/2014/main" id="{F0075A5B-E9BF-4F3D-A914-B0CE6819B0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b="65254"/>
                      <a:stretch>
                        <a:fillRect/>
                      </a:stretch>
                    </p:blipFill>
                    <p:spPr bwMode="auto">
                      <a:xfrm flipV="1">
                        <a:off x="7375525" y="4792663"/>
                        <a:ext cx="128588" cy="134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2" name="Line 44">
            <a:extLst>
              <a:ext uri="{FF2B5EF4-FFF2-40B4-BE49-F238E27FC236}">
                <a16:creationId xmlns:a16="http://schemas.microsoft.com/office/drawing/2014/main" id="{54405CE3-0E7A-42BC-9107-AF9DD68D65D4}"/>
              </a:ext>
            </a:extLst>
          </p:cNvPr>
          <p:cNvSpPr>
            <a:spLocks noChangeShapeType="1"/>
          </p:cNvSpPr>
          <p:nvPr/>
        </p:nvSpPr>
        <p:spPr bwMode="auto">
          <a:xfrm flipH="1">
            <a:off x="6838950" y="4875213"/>
            <a:ext cx="258763" cy="127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3" name="Line 45">
            <a:extLst>
              <a:ext uri="{FF2B5EF4-FFF2-40B4-BE49-F238E27FC236}">
                <a16:creationId xmlns:a16="http://schemas.microsoft.com/office/drawing/2014/main" id="{D985FA07-3AD8-4EF4-A3CF-8B6430FBCA65}"/>
              </a:ext>
            </a:extLst>
          </p:cNvPr>
          <p:cNvSpPr>
            <a:spLocks noChangeShapeType="1"/>
          </p:cNvSpPr>
          <p:nvPr/>
        </p:nvSpPr>
        <p:spPr bwMode="auto">
          <a:xfrm flipH="1">
            <a:off x="6835775" y="3205163"/>
            <a:ext cx="258763" cy="127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4" name="Line 46">
            <a:extLst>
              <a:ext uri="{FF2B5EF4-FFF2-40B4-BE49-F238E27FC236}">
                <a16:creationId xmlns:a16="http://schemas.microsoft.com/office/drawing/2014/main" id="{F9A372D9-8168-4A1F-9421-C62AD6889CF9}"/>
              </a:ext>
            </a:extLst>
          </p:cNvPr>
          <p:cNvSpPr>
            <a:spLocks noChangeShapeType="1"/>
          </p:cNvSpPr>
          <p:nvPr/>
        </p:nvSpPr>
        <p:spPr bwMode="auto">
          <a:xfrm flipV="1">
            <a:off x="3624263" y="4038600"/>
            <a:ext cx="3389312" cy="14288"/>
          </a:xfrm>
          <a:prstGeom prst="line">
            <a:avLst/>
          </a:prstGeom>
          <a:noFill/>
          <a:ln w="38100" cmpd="dbl">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 name="Line 47">
            <a:extLst>
              <a:ext uri="{FF2B5EF4-FFF2-40B4-BE49-F238E27FC236}">
                <a16:creationId xmlns:a16="http://schemas.microsoft.com/office/drawing/2014/main" id="{20B00D6A-4CE0-4501-A023-CD1D2161C465}"/>
              </a:ext>
            </a:extLst>
          </p:cNvPr>
          <p:cNvSpPr>
            <a:spLocks noChangeShapeType="1"/>
          </p:cNvSpPr>
          <p:nvPr/>
        </p:nvSpPr>
        <p:spPr bwMode="auto">
          <a:xfrm>
            <a:off x="0" y="4870450"/>
            <a:ext cx="3340100" cy="127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6" name="Line 48">
            <a:extLst>
              <a:ext uri="{FF2B5EF4-FFF2-40B4-BE49-F238E27FC236}">
                <a16:creationId xmlns:a16="http://schemas.microsoft.com/office/drawing/2014/main" id="{8A485E04-7C2D-4DD8-A084-901F907E59D0}"/>
              </a:ext>
            </a:extLst>
          </p:cNvPr>
          <p:cNvSpPr>
            <a:spLocks noChangeShapeType="1"/>
          </p:cNvSpPr>
          <p:nvPr/>
        </p:nvSpPr>
        <p:spPr bwMode="auto">
          <a:xfrm>
            <a:off x="3557588" y="4879975"/>
            <a:ext cx="33178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7" name="Line 49">
            <a:extLst>
              <a:ext uri="{FF2B5EF4-FFF2-40B4-BE49-F238E27FC236}">
                <a16:creationId xmlns:a16="http://schemas.microsoft.com/office/drawing/2014/main" id="{D7B5FFE2-FF5D-4473-A912-35E0F9C74C42}"/>
              </a:ext>
            </a:extLst>
          </p:cNvPr>
          <p:cNvSpPr>
            <a:spLocks noChangeShapeType="1"/>
          </p:cNvSpPr>
          <p:nvPr/>
        </p:nvSpPr>
        <p:spPr bwMode="auto">
          <a:xfrm>
            <a:off x="0" y="3216275"/>
            <a:ext cx="32924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8" name="Line 50">
            <a:extLst>
              <a:ext uri="{FF2B5EF4-FFF2-40B4-BE49-F238E27FC236}">
                <a16:creationId xmlns:a16="http://schemas.microsoft.com/office/drawing/2014/main" id="{40E16ABF-899F-42A3-93B7-C528084D6B00}"/>
              </a:ext>
            </a:extLst>
          </p:cNvPr>
          <p:cNvSpPr>
            <a:spLocks noChangeShapeType="1"/>
          </p:cNvSpPr>
          <p:nvPr/>
        </p:nvSpPr>
        <p:spPr bwMode="auto">
          <a:xfrm>
            <a:off x="3532188" y="3214688"/>
            <a:ext cx="33686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9" name="Line 52">
            <a:extLst>
              <a:ext uri="{FF2B5EF4-FFF2-40B4-BE49-F238E27FC236}">
                <a16:creationId xmlns:a16="http://schemas.microsoft.com/office/drawing/2014/main" id="{DC2246F6-EDD2-49D0-A9A5-3F974AFDB03E}"/>
              </a:ext>
            </a:extLst>
          </p:cNvPr>
          <p:cNvSpPr>
            <a:spLocks noChangeShapeType="1"/>
          </p:cNvSpPr>
          <p:nvPr/>
        </p:nvSpPr>
        <p:spPr bwMode="auto">
          <a:xfrm flipV="1">
            <a:off x="0" y="4038600"/>
            <a:ext cx="3389313" cy="14288"/>
          </a:xfrm>
          <a:prstGeom prst="line">
            <a:avLst/>
          </a:prstGeom>
          <a:noFill/>
          <a:ln w="38100" cmpd="dbl">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0" name="Text Box 53">
            <a:extLst>
              <a:ext uri="{FF2B5EF4-FFF2-40B4-BE49-F238E27FC236}">
                <a16:creationId xmlns:a16="http://schemas.microsoft.com/office/drawing/2014/main" id="{8311A882-5522-4DF6-A485-3259CAD5C1C9}"/>
              </a:ext>
            </a:extLst>
          </p:cNvPr>
          <p:cNvSpPr txBox="1">
            <a:spLocks noChangeArrowheads="1"/>
          </p:cNvSpPr>
          <p:nvPr/>
        </p:nvSpPr>
        <p:spPr bwMode="auto">
          <a:xfrm rot="17186411" flipH="1">
            <a:off x="3177381" y="3059907"/>
            <a:ext cx="28733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a:ea typeface="宋体" panose="02010600030101010101" pitchFamily="2" charset="-122"/>
              </a:rPr>
              <a:t>~</a:t>
            </a:r>
          </a:p>
        </p:txBody>
      </p:sp>
      <p:sp>
        <p:nvSpPr>
          <p:cNvPr id="661" name="Text Box 54">
            <a:extLst>
              <a:ext uri="{FF2B5EF4-FFF2-40B4-BE49-F238E27FC236}">
                <a16:creationId xmlns:a16="http://schemas.microsoft.com/office/drawing/2014/main" id="{3ED488BC-3EBF-4D0E-8DE6-DA3EEEDCB63C}"/>
              </a:ext>
            </a:extLst>
          </p:cNvPr>
          <p:cNvSpPr txBox="1">
            <a:spLocks noChangeArrowheads="1"/>
          </p:cNvSpPr>
          <p:nvPr/>
        </p:nvSpPr>
        <p:spPr bwMode="auto">
          <a:xfrm rot="17186411" flipH="1">
            <a:off x="3401219" y="3061494"/>
            <a:ext cx="2936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00">
                <a:ea typeface="宋体" panose="02010600030101010101" pitchFamily="2" charset="-122"/>
              </a:rPr>
              <a:t>~</a:t>
            </a:r>
          </a:p>
        </p:txBody>
      </p:sp>
      <p:sp>
        <p:nvSpPr>
          <p:cNvPr id="662" name="Text Box 55">
            <a:extLst>
              <a:ext uri="{FF2B5EF4-FFF2-40B4-BE49-F238E27FC236}">
                <a16:creationId xmlns:a16="http://schemas.microsoft.com/office/drawing/2014/main" id="{D4CFB323-F330-478F-AB4F-0697E2F442E7}"/>
              </a:ext>
            </a:extLst>
          </p:cNvPr>
          <p:cNvSpPr txBox="1">
            <a:spLocks noChangeArrowheads="1"/>
          </p:cNvSpPr>
          <p:nvPr/>
        </p:nvSpPr>
        <p:spPr bwMode="auto">
          <a:xfrm rot="17186411" flipH="1">
            <a:off x="3263106" y="3888582"/>
            <a:ext cx="28733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a:ea typeface="宋体" panose="02010600030101010101" pitchFamily="2" charset="-122"/>
              </a:rPr>
              <a:t>~</a:t>
            </a:r>
          </a:p>
        </p:txBody>
      </p:sp>
      <p:sp>
        <p:nvSpPr>
          <p:cNvPr id="663" name="Text Box 56">
            <a:extLst>
              <a:ext uri="{FF2B5EF4-FFF2-40B4-BE49-F238E27FC236}">
                <a16:creationId xmlns:a16="http://schemas.microsoft.com/office/drawing/2014/main" id="{C902B380-FACC-4925-8DD1-C3B4188081FD}"/>
              </a:ext>
            </a:extLst>
          </p:cNvPr>
          <p:cNvSpPr txBox="1">
            <a:spLocks noChangeArrowheads="1"/>
          </p:cNvSpPr>
          <p:nvPr/>
        </p:nvSpPr>
        <p:spPr bwMode="auto">
          <a:xfrm rot="17186411" flipH="1">
            <a:off x="3486944" y="3890169"/>
            <a:ext cx="2936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00">
                <a:ea typeface="宋体" panose="02010600030101010101" pitchFamily="2" charset="-122"/>
              </a:rPr>
              <a:t>~</a:t>
            </a:r>
          </a:p>
        </p:txBody>
      </p:sp>
      <p:sp>
        <p:nvSpPr>
          <p:cNvPr id="664" name="Text Box 57">
            <a:extLst>
              <a:ext uri="{FF2B5EF4-FFF2-40B4-BE49-F238E27FC236}">
                <a16:creationId xmlns:a16="http://schemas.microsoft.com/office/drawing/2014/main" id="{8F0ADFEE-BA49-4713-9FB1-16B01560790C}"/>
              </a:ext>
            </a:extLst>
          </p:cNvPr>
          <p:cNvSpPr txBox="1">
            <a:spLocks noChangeArrowheads="1"/>
          </p:cNvSpPr>
          <p:nvPr/>
        </p:nvSpPr>
        <p:spPr bwMode="auto">
          <a:xfrm rot="17186411" flipH="1">
            <a:off x="3198019" y="4718844"/>
            <a:ext cx="2873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a:ea typeface="宋体" panose="02010600030101010101" pitchFamily="2" charset="-122"/>
              </a:rPr>
              <a:t>~</a:t>
            </a:r>
          </a:p>
        </p:txBody>
      </p:sp>
      <p:sp>
        <p:nvSpPr>
          <p:cNvPr id="665" name="Text Box 58">
            <a:extLst>
              <a:ext uri="{FF2B5EF4-FFF2-40B4-BE49-F238E27FC236}">
                <a16:creationId xmlns:a16="http://schemas.microsoft.com/office/drawing/2014/main" id="{9E65F24A-1113-4331-9DE9-586870757378}"/>
              </a:ext>
            </a:extLst>
          </p:cNvPr>
          <p:cNvSpPr txBox="1">
            <a:spLocks noChangeArrowheads="1"/>
          </p:cNvSpPr>
          <p:nvPr/>
        </p:nvSpPr>
        <p:spPr bwMode="auto">
          <a:xfrm rot="17186411" flipH="1">
            <a:off x="3421856" y="4720432"/>
            <a:ext cx="2936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00">
                <a:ea typeface="宋体" panose="02010600030101010101" pitchFamily="2" charset="-122"/>
              </a:rPr>
              <a:t>~</a:t>
            </a:r>
          </a:p>
        </p:txBody>
      </p:sp>
      <p:sp>
        <p:nvSpPr>
          <p:cNvPr id="666" name="Rectangle 59">
            <a:extLst>
              <a:ext uri="{FF2B5EF4-FFF2-40B4-BE49-F238E27FC236}">
                <a16:creationId xmlns:a16="http://schemas.microsoft.com/office/drawing/2014/main" id="{9C7B15ED-F5EF-4384-89A0-827920316972}"/>
              </a:ext>
            </a:extLst>
          </p:cNvPr>
          <p:cNvSpPr>
            <a:spLocks noChangeArrowheads="1"/>
          </p:cNvSpPr>
          <p:nvPr/>
        </p:nvSpPr>
        <p:spPr bwMode="auto">
          <a:xfrm>
            <a:off x="8118475" y="3486150"/>
            <a:ext cx="7127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latin typeface="Times New Roman" panose="02020603050405020304" pitchFamily="18" charset="0"/>
                <a:ea typeface="宋体" panose="02010600030101010101" pitchFamily="2" charset="-122"/>
              </a:rPr>
              <a:t>Street</a:t>
            </a:r>
            <a:endParaRPr lang="en-US" altLang="zh-CN">
              <a:solidFill>
                <a:schemeClr val="accent1"/>
              </a:solidFill>
              <a:latin typeface="Times New Roman" panose="02020603050405020304" pitchFamily="18" charset="0"/>
              <a:ea typeface="宋体" panose="02010600030101010101" pitchFamily="2" charset="-122"/>
            </a:endParaRPr>
          </a:p>
        </p:txBody>
      </p:sp>
      <p:sp>
        <p:nvSpPr>
          <p:cNvPr id="667" name="Rectangle 60">
            <a:extLst>
              <a:ext uri="{FF2B5EF4-FFF2-40B4-BE49-F238E27FC236}">
                <a16:creationId xmlns:a16="http://schemas.microsoft.com/office/drawing/2014/main" id="{41168894-4064-439B-95B8-0CF229DB7DB4}"/>
              </a:ext>
            </a:extLst>
          </p:cNvPr>
          <p:cNvSpPr>
            <a:spLocks noChangeArrowheads="1"/>
          </p:cNvSpPr>
          <p:nvPr/>
        </p:nvSpPr>
        <p:spPr bwMode="auto">
          <a:xfrm>
            <a:off x="371475" y="3525838"/>
            <a:ext cx="21875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latin typeface="Times New Roman" panose="02020603050405020304" pitchFamily="18" charset="0"/>
                <a:ea typeface="宋体" panose="02010600030101010101" pitchFamily="2" charset="-122"/>
              </a:rPr>
              <a:t>Info fueling Com. Zone</a:t>
            </a:r>
            <a:endParaRPr lang="en-US" altLang="zh-CN">
              <a:solidFill>
                <a:schemeClr val="accent1"/>
              </a:solidFill>
              <a:latin typeface="Times New Roman" panose="02020603050405020304" pitchFamily="18" charset="0"/>
              <a:ea typeface="宋体" panose="02010600030101010101" pitchFamily="2" charset="-122"/>
            </a:endParaRPr>
          </a:p>
        </p:txBody>
      </p:sp>
      <p:sp>
        <p:nvSpPr>
          <p:cNvPr id="668" name="Rectangle 63">
            <a:extLst>
              <a:ext uri="{FF2B5EF4-FFF2-40B4-BE49-F238E27FC236}">
                <a16:creationId xmlns:a16="http://schemas.microsoft.com/office/drawing/2014/main" id="{27C558C3-1A3E-4994-802D-9FCCD1611566}"/>
              </a:ext>
            </a:extLst>
          </p:cNvPr>
          <p:cNvSpPr>
            <a:spLocks noChangeArrowheads="1"/>
          </p:cNvSpPr>
          <p:nvPr/>
        </p:nvSpPr>
        <p:spPr bwMode="auto">
          <a:xfrm>
            <a:off x="304800" y="2759075"/>
            <a:ext cx="2162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1400" dirty="0">
                <a:latin typeface="Times New Roman" panose="02020603050405020304" pitchFamily="18" charset="0"/>
                <a:ea typeface="宋体" panose="02010600030101010101" pitchFamily="2" charset="-122"/>
              </a:rPr>
              <a:t>OBU on Service Ch 182 </a:t>
            </a:r>
          </a:p>
        </p:txBody>
      </p:sp>
      <p:sp>
        <p:nvSpPr>
          <p:cNvPr id="669" name="Rectangle 64">
            <a:extLst>
              <a:ext uri="{FF2B5EF4-FFF2-40B4-BE49-F238E27FC236}">
                <a16:creationId xmlns:a16="http://schemas.microsoft.com/office/drawing/2014/main" id="{D18F21E3-286A-48E4-8B1C-D1C51A37CBF6}"/>
              </a:ext>
            </a:extLst>
          </p:cNvPr>
          <p:cNvSpPr>
            <a:spLocks noChangeArrowheads="1"/>
          </p:cNvSpPr>
          <p:nvPr/>
        </p:nvSpPr>
        <p:spPr bwMode="auto">
          <a:xfrm>
            <a:off x="144463" y="2851150"/>
            <a:ext cx="74612" cy="115888"/>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0" name="Oval 65">
            <a:extLst>
              <a:ext uri="{FF2B5EF4-FFF2-40B4-BE49-F238E27FC236}">
                <a16:creationId xmlns:a16="http://schemas.microsoft.com/office/drawing/2014/main" id="{C0AF0981-483D-4CC8-8C16-B3FD930F26C5}"/>
              </a:ext>
            </a:extLst>
          </p:cNvPr>
          <p:cNvSpPr>
            <a:spLocks noChangeArrowheads="1"/>
          </p:cNvSpPr>
          <p:nvPr/>
        </p:nvSpPr>
        <p:spPr bwMode="auto">
          <a:xfrm rot="10800000">
            <a:off x="131763" y="2540000"/>
            <a:ext cx="114300" cy="1238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1" name="Rectangle 66">
            <a:extLst>
              <a:ext uri="{FF2B5EF4-FFF2-40B4-BE49-F238E27FC236}">
                <a16:creationId xmlns:a16="http://schemas.microsoft.com/office/drawing/2014/main" id="{224019EF-8FA1-4F4D-8549-74DB051AA2F2}"/>
              </a:ext>
            </a:extLst>
          </p:cNvPr>
          <p:cNvSpPr>
            <a:spLocks noChangeArrowheads="1"/>
          </p:cNvSpPr>
          <p:nvPr/>
        </p:nvSpPr>
        <p:spPr bwMode="auto">
          <a:xfrm>
            <a:off x="319088" y="2443164"/>
            <a:ext cx="24336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1400" dirty="0">
                <a:latin typeface="Times New Roman" panose="02020603050405020304" pitchFamily="18" charset="0"/>
                <a:ea typeface="宋体" panose="02010600030101010101" pitchFamily="2" charset="-122"/>
              </a:rPr>
              <a:t>RSU on Service Ch 182 </a:t>
            </a:r>
          </a:p>
        </p:txBody>
      </p:sp>
      <p:sp>
        <p:nvSpPr>
          <p:cNvPr id="672" name="Rectangle 91">
            <a:extLst>
              <a:ext uri="{FF2B5EF4-FFF2-40B4-BE49-F238E27FC236}">
                <a16:creationId xmlns:a16="http://schemas.microsoft.com/office/drawing/2014/main" id="{500B555C-338C-4599-AA2A-F51E9C553AB5}"/>
              </a:ext>
            </a:extLst>
          </p:cNvPr>
          <p:cNvSpPr>
            <a:spLocks noChangeArrowheads="1"/>
          </p:cNvSpPr>
          <p:nvPr/>
        </p:nvSpPr>
        <p:spPr bwMode="auto">
          <a:xfrm>
            <a:off x="293688" y="1878014"/>
            <a:ext cx="25436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1400" dirty="0">
                <a:latin typeface="Times New Roman" panose="02020603050405020304" pitchFamily="18" charset="0"/>
                <a:ea typeface="宋体" panose="02010600030101010101" pitchFamily="2" charset="-122"/>
              </a:rPr>
              <a:t>OBU on Control Ch 178 </a:t>
            </a:r>
          </a:p>
        </p:txBody>
      </p:sp>
      <p:sp>
        <p:nvSpPr>
          <p:cNvPr id="673" name="Rectangle 92">
            <a:extLst>
              <a:ext uri="{FF2B5EF4-FFF2-40B4-BE49-F238E27FC236}">
                <a16:creationId xmlns:a16="http://schemas.microsoft.com/office/drawing/2014/main" id="{4F0C0CA9-9B0E-4911-A1EB-D01323B8760F}"/>
              </a:ext>
            </a:extLst>
          </p:cNvPr>
          <p:cNvSpPr>
            <a:spLocks noChangeArrowheads="1"/>
          </p:cNvSpPr>
          <p:nvPr/>
        </p:nvSpPr>
        <p:spPr bwMode="auto">
          <a:xfrm>
            <a:off x="133350" y="1970088"/>
            <a:ext cx="74613" cy="115887"/>
          </a:xfrm>
          <a:prstGeom prst="rect">
            <a:avLst/>
          </a:prstGeom>
          <a:solidFill>
            <a:srgbClr val="0070C0"/>
          </a:solidFill>
          <a:ln w="12700">
            <a:solidFill>
              <a:schemeClr val="tx2">
                <a:lumMod val="75000"/>
              </a:schemeClr>
            </a:solidFill>
            <a:miter lim="800000"/>
            <a:headEnd/>
            <a:tailEnd/>
          </a:ln>
          <a:effectLst/>
        </p:spPr>
        <p:txBody>
          <a:bodyPr wrap="none" anchor="ctr"/>
          <a:lstStyle/>
          <a:p>
            <a:endParaRPr lang="zh-CN" altLang="en-US"/>
          </a:p>
        </p:txBody>
      </p:sp>
      <p:sp>
        <p:nvSpPr>
          <p:cNvPr id="674" name="Oval 93">
            <a:extLst>
              <a:ext uri="{FF2B5EF4-FFF2-40B4-BE49-F238E27FC236}">
                <a16:creationId xmlns:a16="http://schemas.microsoft.com/office/drawing/2014/main" id="{EBE82F73-6C51-4BF5-A1C4-FB5B3D78A1AF}"/>
              </a:ext>
            </a:extLst>
          </p:cNvPr>
          <p:cNvSpPr>
            <a:spLocks noChangeArrowheads="1"/>
          </p:cNvSpPr>
          <p:nvPr/>
        </p:nvSpPr>
        <p:spPr bwMode="auto">
          <a:xfrm rot="10800000">
            <a:off x="120650" y="1658938"/>
            <a:ext cx="114300" cy="123825"/>
          </a:xfrm>
          <a:prstGeom prst="ellipse">
            <a:avLst/>
          </a:prstGeom>
          <a:solidFill>
            <a:srgbClr val="0070C0"/>
          </a:solidFill>
          <a:ln w="12700">
            <a:solidFill>
              <a:schemeClr val="tx1"/>
            </a:solidFill>
            <a:round/>
            <a:headEnd/>
            <a:tailEnd/>
          </a:ln>
          <a:effectLst/>
        </p:spPr>
        <p:txBody>
          <a:bodyPr wrap="none" anchor="ctr"/>
          <a:lstStyle/>
          <a:p>
            <a:endParaRPr lang="zh-CN" altLang="en-US"/>
          </a:p>
        </p:txBody>
      </p:sp>
      <p:sp>
        <p:nvSpPr>
          <p:cNvPr id="675" name="Rectangle 94">
            <a:extLst>
              <a:ext uri="{FF2B5EF4-FFF2-40B4-BE49-F238E27FC236}">
                <a16:creationId xmlns:a16="http://schemas.microsoft.com/office/drawing/2014/main" id="{98FFDCC8-7AA8-497B-88BC-D148983B7DE3}"/>
              </a:ext>
            </a:extLst>
          </p:cNvPr>
          <p:cNvSpPr>
            <a:spLocks noChangeArrowheads="1"/>
          </p:cNvSpPr>
          <p:nvPr/>
        </p:nvSpPr>
        <p:spPr bwMode="auto">
          <a:xfrm>
            <a:off x="307975" y="1563688"/>
            <a:ext cx="231912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1400" dirty="0">
                <a:latin typeface="Times New Roman" panose="02020603050405020304" pitchFamily="18" charset="0"/>
                <a:ea typeface="宋体" panose="02010600030101010101" pitchFamily="2" charset="-122"/>
              </a:rPr>
              <a:t>RSU on Control Ch 178 </a:t>
            </a:r>
          </a:p>
        </p:txBody>
      </p:sp>
      <p:sp>
        <p:nvSpPr>
          <p:cNvPr id="676" name="Rectangle 95">
            <a:extLst>
              <a:ext uri="{FF2B5EF4-FFF2-40B4-BE49-F238E27FC236}">
                <a16:creationId xmlns:a16="http://schemas.microsoft.com/office/drawing/2014/main" id="{CC7872B0-2232-4B63-92FB-EC397B2FC34D}"/>
              </a:ext>
            </a:extLst>
          </p:cNvPr>
          <p:cNvSpPr>
            <a:spLocks noChangeArrowheads="1"/>
          </p:cNvSpPr>
          <p:nvPr/>
        </p:nvSpPr>
        <p:spPr bwMode="auto">
          <a:xfrm>
            <a:off x="5191125" y="1885950"/>
            <a:ext cx="252454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dirty="0">
                <a:latin typeface="Times New Roman" panose="02020603050405020304" pitchFamily="18" charset="0"/>
                <a:ea typeface="宋体" panose="02010600030101010101" pitchFamily="2" charset="-122"/>
              </a:rPr>
              <a:t>OBU on Service Ch 176</a:t>
            </a:r>
          </a:p>
        </p:txBody>
      </p:sp>
      <p:sp>
        <p:nvSpPr>
          <p:cNvPr id="677" name="Rectangle 96">
            <a:extLst>
              <a:ext uri="{FF2B5EF4-FFF2-40B4-BE49-F238E27FC236}">
                <a16:creationId xmlns:a16="http://schemas.microsoft.com/office/drawing/2014/main" id="{82A3175B-4E0D-4E1A-AB22-DBDC2D48827F}"/>
              </a:ext>
            </a:extLst>
          </p:cNvPr>
          <p:cNvSpPr>
            <a:spLocks noChangeArrowheads="1"/>
          </p:cNvSpPr>
          <p:nvPr/>
        </p:nvSpPr>
        <p:spPr bwMode="auto">
          <a:xfrm>
            <a:off x="5030788" y="1978025"/>
            <a:ext cx="74612" cy="115888"/>
          </a:xfrm>
          <a:prstGeom prst="rect">
            <a:avLst/>
          </a:prstGeom>
          <a:solidFill>
            <a:srgbClr val="00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 name="Oval 97">
            <a:extLst>
              <a:ext uri="{FF2B5EF4-FFF2-40B4-BE49-F238E27FC236}">
                <a16:creationId xmlns:a16="http://schemas.microsoft.com/office/drawing/2014/main" id="{90C28DE8-65CF-4FA7-9095-C4324DC9F8CA}"/>
              </a:ext>
            </a:extLst>
          </p:cNvPr>
          <p:cNvSpPr>
            <a:spLocks noChangeArrowheads="1"/>
          </p:cNvSpPr>
          <p:nvPr/>
        </p:nvSpPr>
        <p:spPr bwMode="auto">
          <a:xfrm rot="10800000">
            <a:off x="5018088" y="1666875"/>
            <a:ext cx="114300" cy="125413"/>
          </a:xfrm>
          <a:prstGeom prst="ellipse">
            <a:avLst/>
          </a:prstGeom>
          <a:solidFill>
            <a:srgbClr val="00FFCC"/>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9" name="Rectangle 98">
            <a:extLst>
              <a:ext uri="{FF2B5EF4-FFF2-40B4-BE49-F238E27FC236}">
                <a16:creationId xmlns:a16="http://schemas.microsoft.com/office/drawing/2014/main" id="{2D38B2C5-CE96-4CF9-A56C-FAC8A98A8015}"/>
              </a:ext>
            </a:extLst>
          </p:cNvPr>
          <p:cNvSpPr>
            <a:spLocks noChangeArrowheads="1"/>
          </p:cNvSpPr>
          <p:nvPr/>
        </p:nvSpPr>
        <p:spPr bwMode="auto">
          <a:xfrm>
            <a:off x="5205412" y="1570039"/>
            <a:ext cx="260767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dirty="0">
                <a:latin typeface="Times New Roman" panose="02020603050405020304" pitchFamily="18" charset="0"/>
                <a:ea typeface="宋体" panose="02010600030101010101" pitchFamily="2" charset="-122"/>
              </a:rPr>
              <a:t>RSU on Service Ch 176  </a:t>
            </a:r>
          </a:p>
        </p:txBody>
      </p:sp>
      <p:sp>
        <p:nvSpPr>
          <p:cNvPr id="680" name="Rectangle 104">
            <a:extLst>
              <a:ext uri="{FF2B5EF4-FFF2-40B4-BE49-F238E27FC236}">
                <a16:creationId xmlns:a16="http://schemas.microsoft.com/office/drawing/2014/main" id="{6FA3B793-55AF-402F-962C-7BD0395CAD8F}"/>
              </a:ext>
            </a:extLst>
          </p:cNvPr>
          <p:cNvSpPr>
            <a:spLocks noChangeArrowheads="1"/>
          </p:cNvSpPr>
          <p:nvPr/>
        </p:nvSpPr>
        <p:spPr bwMode="auto">
          <a:xfrm>
            <a:off x="2416174" y="1541463"/>
            <a:ext cx="267160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dirty="0">
                <a:highlight>
                  <a:srgbClr val="FFFF00"/>
                </a:highlight>
                <a:latin typeface="Times New Roman" panose="02020603050405020304" pitchFamily="18" charset="0"/>
                <a:ea typeface="宋体" panose="02010600030101010101" pitchFamily="2" charset="-122"/>
              </a:rPr>
              <a:t>使用</a:t>
            </a:r>
            <a:r>
              <a:rPr lang="en-US" altLang="zh-CN" dirty="0">
                <a:highlight>
                  <a:srgbClr val="FFFF00"/>
                </a:highlight>
                <a:latin typeface="Times New Roman" panose="02020603050405020304" pitchFamily="18" charset="0"/>
                <a:ea typeface="宋体" panose="02010600030101010101" pitchFamily="2" charset="-122"/>
              </a:rPr>
              <a:t>CH178</a:t>
            </a:r>
            <a:r>
              <a:rPr lang="zh-CN" altLang="en-US" dirty="0">
                <a:highlight>
                  <a:srgbClr val="FFFF00"/>
                </a:highlight>
                <a:latin typeface="Times New Roman" panose="02020603050405020304" pitchFamily="18" charset="0"/>
                <a:ea typeface="宋体" panose="02010600030101010101" pitchFamily="2" charset="-122"/>
              </a:rPr>
              <a:t>，交通信号灯控制信息</a:t>
            </a:r>
            <a:endParaRPr lang="en-US" altLang="zh-CN" dirty="0">
              <a:highlight>
                <a:srgbClr val="FFFF00"/>
              </a:highlight>
              <a:latin typeface="Times New Roman" panose="02020603050405020304" pitchFamily="18" charset="0"/>
              <a:ea typeface="宋体" panose="02010600030101010101" pitchFamily="2" charset="-122"/>
            </a:endParaRPr>
          </a:p>
        </p:txBody>
      </p:sp>
      <p:sp>
        <p:nvSpPr>
          <p:cNvPr id="681" name="Rectangle 133">
            <a:extLst>
              <a:ext uri="{FF2B5EF4-FFF2-40B4-BE49-F238E27FC236}">
                <a16:creationId xmlns:a16="http://schemas.microsoft.com/office/drawing/2014/main" id="{B11A433E-EF78-429E-9D6B-1A87AE718B06}"/>
              </a:ext>
            </a:extLst>
          </p:cNvPr>
          <p:cNvSpPr>
            <a:spLocks noChangeArrowheads="1"/>
          </p:cNvSpPr>
          <p:nvPr/>
        </p:nvSpPr>
        <p:spPr bwMode="auto">
          <a:xfrm>
            <a:off x="5219700" y="2768600"/>
            <a:ext cx="25933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dirty="0">
                <a:latin typeface="Times New Roman" panose="02020603050405020304" pitchFamily="18" charset="0"/>
                <a:ea typeface="宋体" panose="02010600030101010101" pitchFamily="2" charset="-122"/>
              </a:rPr>
              <a:t>OBU on Service Ch 180 </a:t>
            </a:r>
          </a:p>
        </p:txBody>
      </p:sp>
      <p:sp>
        <p:nvSpPr>
          <p:cNvPr id="682" name="Rectangle 134">
            <a:extLst>
              <a:ext uri="{FF2B5EF4-FFF2-40B4-BE49-F238E27FC236}">
                <a16:creationId xmlns:a16="http://schemas.microsoft.com/office/drawing/2014/main" id="{8CE05D1A-C4C5-4D2D-A9AF-1B3BB76AE7F2}"/>
              </a:ext>
            </a:extLst>
          </p:cNvPr>
          <p:cNvSpPr>
            <a:spLocks noChangeArrowheads="1"/>
          </p:cNvSpPr>
          <p:nvPr/>
        </p:nvSpPr>
        <p:spPr bwMode="auto">
          <a:xfrm>
            <a:off x="5059363" y="2860675"/>
            <a:ext cx="74612" cy="115888"/>
          </a:xfrm>
          <a:prstGeom prst="rect">
            <a:avLst/>
          </a:prstGeom>
          <a:solidFill>
            <a:schemeClr val="accent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3" name="Oval 135">
            <a:extLst>
              <a:ext uri="{FF2B5EF4-FFF2-40B4-BE49-F238E27FC236}">
                <a16:creationId xmlns:a16="http://schemas.microsoft.com/office/drawing/2014/main" id="{2D5DDD6C-813A-4FD0-BB2C-6D8D12AD518A}"/>
              </a:ext>
            </a:extLst>
          </p:cNvPr>
          <p:cNvSpPr>
            <a:spLocks noChangeArrowheads="1"/>
          </p:cNvSpPr>
          <p:nvPr/>
        </p:nvSpPr>
        <p:spPr bwMode="auto">
          <a:xfrm rot="10800000">
            <a:off x="5046663" y="2549525"/>
            <a:ext cx="114300" cy="123825"/>
          </a:xfrm>
          <a:prstGeom prst="ellipse">
            <a:avLst/>
          </a:prstGeom>
          <a:solidFill>
            <a:schemeClr val="accent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4" name="Rectangle 136">
            <a:extLst>
              <a:ext uri="{FF2B5EF4-FFF2-40B4-BE49-F238E27FC236}">
                <a16:creationId xmlns:a16="http://schemas.microsoft.com/office/drawing/2014/main" id="{0FC060C5-4611-4EE6-B059-B1E5C2826E14}"/>
              </a:ext>
            </a:extLst>
          </p:cNvPr>
          <p:cNvSpPr>
            <a:spLocks noChangeArrowheads="1"/>
          </p:cNvSpPr>
          <p:nvPr/>
        </p:nvSpPr>
        <p:spPr bwMode="auto">
          <a:xfrm>
            <a:off x="5233988" y="2452688"/>
            <a:ext cx="25791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dirty="0">
                <a:latin typeface="Times New Roman" panose="02020603050405020304" pitchFamily="18" charset="0"/>
                <a:ea typeface="宋体" panose="02010600030101010101" pitchFamily="2" charset="-122"/>
              </a:rPr>
              <a:t>RSU on Service Ch 180 </a:t>
            </a:r>
          </a:p>
        </p:txBody>
      </p:sp>
      <p:grpSp>
        <p:nvGrpSpPr>
          <p:cNvPr id="685" name="Group 168">
            <a:extLst>
              <a:ext uri="{FF2B5EF4-FFF2-40B4-BE49-F238E27FC236}">
                <a16:creationId xmlns:a16="http://schemas.microsoft.com/office/drawing/2014/main" id="{21805FE1-FA4B-4A3B-BFF3-8BD8F12C5D4D}"/>
              </a:ext>
            </a:extLst>
          </p:cNvPr>
          <p:cNvGrpSpPr>
            <a:grpSpLocks/>
          </p:cNvGrpSpPr>
          <p:nvPr/>
        </p:nvGrpSpPr>
        <p:grpSpPr bwMode="auto">
          <a:xfrm>
            <a:off x="4822825" y="1976438"/>
            <a:ext cx="117475" cy="90487"/>
            <a:chOff x="1498" y="3677"/>
            <a:chExt cx="212" cy="193"/>
          </a:xfrm>
        </p:grpSpPr>
        <p:grpSp>
          <p:nvGrpSpPr>
            <p:cNvPr id="686" name="Group 169">
              <a:extLst>
                <a:ext uri="{FF2B5EF4-FFF2-40B4-BE49-F238E27FC236}">
                  <a16:creationId xmlns:a16="http://schemas.microsoft.com/office/drawing/2014/main" id="{E1BA0CBB-79B8-4FC6-A41A-EE1665986272}"/>
                </a:ext>
              </a:extLst>
            </p:cNvPr>
            <p:cNvGrpSpPr>
              <a:grpSpLocks/>
            </p:cNvGrpSpPr>
            <p:nvPr/>
          </p:nvGrpSpPr>
          <p:grpSpPr bwMode="auto">
            <a:xfrm>
              <a:off x="1498" y="3677"/>
              <a:ext cx="212" cy="192"/>
              <a:chOff x="1500" y="3680"/>
              <a:chExt cx="576" cy="576"/>
            </a:xfrm>
          </p:grpSpPr>
          <p:sp>
            <p:nvSpPr>
              <p:cNvPr id="695" name="AutoShape 170">
                <a:extLst>
                  <a:ext uri="{FF2B5EF4-FFF2-40B4-BE49-F238E27FC236}">
                    <a16:creationId xmlns:a16="http://schemas.microsoft.com/office/drawing/2014/main" id="{126B000B-5178-497F-B0D5-00E7A311E9A9}"/>
                  </a:ext>
                </a:extLst>
              </p:cNvPr>
              <p:cNvSpPr>
                <a:spLocks noChangeArrowheads="1"/>
              </p:cNvSpPr>
              <p:nvPr/>
            </p:nvSpPr>
            <p:spPr bwMode="auto">
              <a:xfrm>
                <a:off x="1500" y="3680"/>
                <a:ext cx="576" cy="576"/>
              </a:xfrm>
              <a:prstGeom prst="octagon">
                <a:avLst>
                  <a:gd name="adj" fmla="val 29287"/>
                </a:avLst>
              </a:prstGeom>
              <a:solidFill>
                <a:srgbClr val="00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 name="AutoShape 171">
                <a:extLst>
                  <a:ext uri="{FF2B5EF4-FFF2-40B4-BE49-F238E27FC236}">
                    <a16:creationId xmlns:a16="http://schemas.microsoft.com/office/drawing/2014/main" id="{FD6D52F2-4FB1-446E-BF4A-C5277590581E}"/>
                  </a:ext>
                </a:extLst>
              </p:cNvPr>
              <p:cNvSpPr>
                <a:spLocks noChangeArrowheads="1"/>
              </p:cNvSpPr>
              <p:nvPr/>
            </p:nvSpPr>
            <p:spPr bwMode="auto">
              <a:xfrm>
                <a:off x="1710" y="3883"/>
                <a:ext cx="156" cy="164"/>
              </a:xfrm>
              <a:prstGeom prst="octagon">
                <a:avLst>
                  <a:gd name="adj" fmla="val 29287"/>
                </a:avLst>
              </a:prstGeom>
              <a:solidFill>
                <a:srgbClr val="00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87" name="Line 172">
              <a:extLst>
                <a:ext uri="{FF2B5EF4-FFF2-40B4-BE49-F238E27FC236}">
                  <a16:creationId xmlns:a16="http://schemas.microsoft.com/office/drawing/2014/main" id="{499F113B-647C-4DB3-B491-2925D2FF485D}"/>
                </a:ext>
              </a:extLst>
            </p:cNvPr>
            <p:cNvSpPr>
              <a:spLocks noChangeShapeType="1"/>
            </p:cNvSpPr>
            <p:nvPr/>
          </p:nvSpPr>
          <p:spPr bwMode="auto">
            <a:xfrm flipH="1">
              <a:off x="1559" y="3803"/>
              <a:ext cx="33" cy="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8" name="Line 173">
              <a:extLst>
                <a:ext uri="{FF2B5EF4-FFF2-40B4-BE49-F238E27FC236}">
                  <a16:creationId xmlns:a16="http://schemas.microsoft.com/office/drawing/2014/main" id="{3AA3970B-482D-4CF5-9680-DE0A0B83F600}"/>
                </a:ext>
              </a:extLst>
            </p:cNvPr>
            <p:cNvSpPr>
              <a:spLocks noChangeShapeType="1"/>
            </p:cNvSpPr>
            <p:nvPr/>
          </p:nvSpPr>
          <p:spPr bwMode="auto">
            <a:xfrm flipH="1">
              <a:off x="1502" y="3783"/>
              <a:ext cx="72" cy="3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9" name="Line 174">
              <a:extLst>
                <a:ext uri="{FF2B5EF4-FFF2-40B4-BE49-F238E27FC236}">
                  <a16:creationId xmlns:a16="http://schemas.microsoft.com/office/drawing/2014/main" id="{3587AB19-5E10-4615-985C-9743C063DBF9}"/>
                </a:ext>
              </a:extLst>
            </p:cNvPr>
            <p:cNvSpPr>
              <a:spLocks noChangeShapeType="1"/>
            </p:cNvSpPr>
            <p:nvPr/>
          </p:nvSpPr>
          <p:spPr bwMode="auto">
            <a:xfrm flipH="1" flipV="1">
              <a:off x="1499" y="3734"/>
              <a:ext cx="75" cy="2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0" name="Line 175">
              <a:extLst>
                <a:ext uri="{FF2B5EF4-FFF2-40B4-BE49-F238E27FC236}">
                  <a16:creationId xmlns:a16="http://schemas.microsoft.com/office/drawing/2014/main" id="{55F4E201-3842-4252-AFD0-ACEFF73AF7D4}"/>
                </a:ext>
              </a:extLst>
            </p:cNvPr>
            <p:cNvSpPr>
              <a:spLocks noChangeShapeType="1"/>
            </p:cNvSpPr>
            <p:nvPr/>
          </p:nvSpPr>
          <p:spPr bwMode="auto">
            <a:xfrm flipH="1" flipV="1">
              <a:off x="1556" y="3677"/>
              <a:ext cx="33" cy="6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1" name="Line 176">
              <a:extLst>
                <a:ext uri="{FF2B5EF4-FFF2-40B4-BE49-F238E27FC236}">
                  <a16:creationId xmlns:a16="http://schemas.microsoft.com/office/drawing/2014/main" id="{EDD5C122-4BFD-40BC-B062-D2426EC87AAD}"/>
                </a:ext>
              </a:extLst>
            </p:cNvPr>
            <p:cNvSpPr>
              <a:spLocks noChangeShapeType="1"/>
            </p:cNvSpPr>
            <p:nvPr/>
          </p:nvSpPr>
          <p:spPr bwMode="auto">
            <a:xfrm flipV="1">
              <a:off x="1617" y="3677"/>
              <a:ext cx="38" cy="6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2" name="Line 177">
              <a:extLst>
                <a:ext uri="{FF2B5EF4-FFF2-40B4-BE49-F238E27FC236}">
                  <a16:creationId xmlns:a16="http://schemas.microsoft.com/office/drawing/2014/main" id="{66911BBA-740A-4D2B-B82B-AEB1C2472197}"/>
                </a:ext>
              </a:extLst>
            </p:cNvPr>
            <p:cNvSpPr>
              <a:spLocks noChangeShapeType="1"/>
            </p:cNvSpPr>
            <p:nvPr/>
          </p:nvSpPr>
          <p:spPr bwMode="auto">
            <a:xfrm flipV="1">
              <a:off x="1635" y="3734"/>
              <a:ext cx="75" cy="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3" name="Line 178">
              <a:extLst>
                <a:ext uri="{FF2B5EF4-FFF2-40B4-BE49-F238E27FC236}">
                  <a16:creationId xmlns:a16="http://schemas.microsoft.com/office/drawing/2014/main" id="{0E3EB4F4-316E-4F8B-A213-FB0034CFEAE8}"/>
                </a:ext>
              </a:extLst>
            </p:cNvPr>
            <p:cNvSpPr>
              <a:spLocks noChangeShapeType="1"/>
            </p:cNvSpPr>
            <p:nvPr/>
          </p:nvSpPr>
          <p:spPr bwMode="auto">
            <a:xfrm>
              <a:off x="1634" y="3783"/>
              <a:ext cx="76" cy="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4" name="Line 179">
              <a:extLst>
                <a:ext uri="{FF2B5EF4-FFF2-40B4-BE49-F238E27FC236}">
                  <a16:creationId xmlns:a16="http://schemas.microsoft.com/office/drawing/2014/main" id="{05540028-D6D7-46F1-B3E6-B60F9FF0CE6B}"/>
                </a:ext>
              </a:extLst>
            </p:cNvPr>
            <p:cNvSpPr>
              <a:spLocks noChangeShapeType="1"/>
            </p:cNvSpPr>
            <p:nvPr/>
          </p:nvSpPr>
          <p:spPr bwMode="auto">
            <a:xfrm>
              <a:off x="1617" y="3798"/>
              <a:ext cx="38" cy="7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97" name="Rectangle 180">
            <a:extLst>
              <a:ext uri="{FF2B5EF4-FFF2-40B4-BE49-F238E27FC236}">
                <a16:creationId xmlns:a16="http://schemas.microsoft.com/office/drawing/2014/main" id="{268BA33F-E269-49C3-83CB-B359B7D2434C}"/>
              </a:ext>
            </a:extLst>
          </p:cNvPr>
          <p:cNvSpPr>
            <a:spLocks noChangeArrowheads="1"/>
          </p:cNvSpPr>
          <p:nvPr/>
        </p:nvSpPr>
        <p:spPr bwMode="auto">
          <a:xfrm>
            <a:off x="3576638" y="2784475"/>
            <a:ext cx="18263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dirty="0">
                <a:latin typeface="Times New Roman" panose="02020603050405020304" pitchFamily="18" charset="0"/>
                <a:ea typeface="宋体" panose="02010600030101010101" pitchFamily="2" charset="-122"/>
              </a:rPr>
              <a:t>Traffic Signal</a:t>
            </a:r>
            <a:endParaRPr lang="en-US" altLang="zh-CN" dirty="0">
              <a:solidFill>
                <a:schemeClr val="accent1"/>
              </a:solidFill>
              <a:latin typeface="Times New Roman" panose="02020603050405020304" pitchFamily="18" charset="0"/>
              <a:ea typeface="宋体" panose="02010600030101010101" pitchFamily="2" charset="-122"/>
            </a:endParaRPr>
          </a:p>
        </p:txBody>
      </p:sp>
      <p:sp>
        <p:nvSpPr>
          <p:cNvPr id="698" name="Rectangle 181">
            <a:extLst>
              <a:ext uri="{FF2B5EF4-FFF2-40B4-BE49-F238E27FC236}">
                <a16:creationId xmlns:a16="http://schemas.microsoft.com/office/drawing/2014/main" id="{9BD1450A-782A-4323-A854-3D1CB00DF0F3}"/>
              </a:ext>
            </a:extLst>
          </p:cNvPr>
          <p:cNvSpPr>
            <a:spLocks noChangeArrowheads="1"/>
          </p:cNvSpPr>
          <p:nvPr/>
        </p:nvSpPr>
        <p:spPr bwMode="auto">
          <a:xfrm>
            <a:off x="3576638" y="2481263"/>
            <a:ext cx="16525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dirty="0">
                <a:latin typeface="Times New Roman" panose="02020603050405020304" pitchFamily="18" charset="0"/>
                <a:ea typeface="宋体" panose="02010600030101010101" pitchFamily="2" charset="-122"/>
              </a:rPr>
              <a:t>Traffic Signal</a:t>
            </a:r>
            <a:endParaRPr lang="en-US" altLang="zh-CN" dirty="0">
              <a:solidFill>
                <a:schemeClr val="accent1"/>
              </a:solidFill>
              <a:latin typeface="Times New Roman" panose="02020603050405020304" pitchFamily="18" charset="0"/>
              <a:ea typeface="宋体" panose="02010600030101010101" pitchFamily="2" charset="-122"/>
            </a:endParaRPr>
          </a:p>
        </p:txBody>
      </p:sp>
      <p:graphicFrame>
        <p:nvGraphicFramePr>
          <p:cNvPr id="699" name="Object 182">
            <a:extLst>
              <a:ext uri="{FF2B5EF4-FFF2-40B4-BE49-F238E27FC236}">
                <a16:creationId xmlns:a16="http://schemas.microsoft.com/office/drawing/2014/main" id="{9D7FEBCB-7070-4D8F-9F1A-CEEA56BCE786}"/>
              </a:ext>
            </a:extLst>
          </p:cNvPr>
          <p:cNvGraphicFramePr>
            <a:graphicFrameLocks noChangeAspect="1"/>
          </p:cNvGraphicFramePr>
          <p:nvPr/>
        </p:nvGraphicFramePr>
        <p:xfrm>
          <a:off x="3373438" y="2576513"/>
          <a:ext cx="128587" cy="133350"/>
        </p:xfrm>
        <a:graphic>
          <a:graphicData uri="http://schemas.openxmlformats.org/presentationml/2006/ole">
            <mc:AlternateContent xmlns:mc="http://schemas.openxmlformats.org/markup-compatibility/2006">
              <mc:Choice xmlns:v="urn:schemas-microsoft-com:vml" Requires="v">
                <p:oleObj spid="_x0000_s3210" name="Clip" r:id="rId10" imgW="1869120" imgH="5605200" progId="MS_ClipArt_Gallery.2">
                  <p:embed/>
                </p:oleObj>
              </mc:Choice>
              <mc:Fallback>
                <p:oleObj name="Clip" r:id="rId10" imgW="1869120" imgH="5605200" progId="MS_ClipArt_Gallery.2">
                  <p:embed/>
                  <p:pic>
                    <p:nvPicPr>
                      <p:cNvPr id="300214" name="Object 182">
                        <a:extLst>
                          <a:ext uri="{FF2B5EF4-FFF2-40B4-BE49-F238E27FC236}">
                            <a16:creationId xmlns:a16="http://schemas.microsoft.com/office/drawing/2014/main" id="{8D393E95-2787-4A31-8905-AE4287A89F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65254"/>
                      <a:stretch>
                        <a:fillRect/>
                      </a:stretch>
                    </p:blipFill>
                    <p:spPr bwMode="auto">
                      <a:xfrm>
                        <a:off x="3373438" y="2576513"/>
                        <a:ext cx="128587" cy="133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0" name="Object 183">
            <a:extLst>
              <a:ext uri="{FF2B5EF4-FFF2-40B4-BE49-F238E27FC236}">
                <a16:creationId xmlns:a16="http://schemas.microsoft.com/office/drawing/2014/main" id="{597A4BE0-E2DC-420E-9EDD-EBA731617C52}"/>
              </a:ext>
            </a:extLst>
          </p:cNvPr>
          <p:cNvGraphicFramePr>
            <a:graphicFrameLocks noChangeAspect="1"/>
          </p:cNvGraphicFramePr>
          <p:nvPr/>
        </p:nvGraphicFramePr>
        <p:xfrm flipV="1">
          <a:off x="3373438" y="2852738"/>
          <a:ext cx="128587" cy="134937"/>
        </p:xfrm>
        <a:graphic>
          <a:graphicData uri="http://schemas.openxmlformats.org/presentationml/2006/ole">
            <mc:AlternateContent xmlns:mc="http://schemas.openxmlformats.org/markup-compatibility/2006">
              <mc:Choice xmlns:v="urn:schemas-microsoft-com:vml" Requires="v">
                <p:oleObj spid="_x0000_s3211" name="Clip" r:id="rId11" imgW="1869120" imgH="5605200" progId="MS_ClipArt_Gallery.2">
                  <p:embed/>
                </p:oleObj>
              </mc:Choice>
              <mc:Fallback>
                <p:oleObj name="Clip" r:id="rId11" imgW="1869120" imgH="5605200" progId="MS_ClipArt_Gallery.2">
                  <p:embed/>
                  <p:pic>
                    <p:nvPicPr>
                      <p:cNvPr id="300215" name="Object 183">
                        <a:extLst>
                          <a:ext uri="{FF2B5EF4-FFF2-40B4-BE49-F238E27FC236}">
                            <a16:creationId xmlns:a16="http://schemas.microsoft.com/office/drawing/2014/main" id="{13FF32E0-1112-41B2-AC90-FF7C4FCAC0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b="65254"/>
                      <a:stretch>
                        <a:fillRect/>
                      </a:stretch>
                    </p:blipFill>
                    <p:spPr bwMode="auto">
                      <a:xfrm flipV="1">
                        <a:off x="3373438" y="2852738"/>
                        <a:ext cx="128587" cy="134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2" name="Line 185">
            <a:extLst>
              <a:ext uri="{FF2B5EF4-FFF2-40B4-BE49-F238E27FC236}">
                <a16:creationId xmlns:a16="http://schemas.microsoft.com/office/drawing/2014/main" id="{DBD15185-C758-4644-B663-1F6A6D6ADAAD}"/>
              </a:ext>
            </a:extLst>
          </p:cNvPr>
          <p:cNvSpPr>
            <a:spLocks noChangeShapeType="1"/>
          </p:cNvSpPr>
          <p:nvPr/>
        </p:nvSpPr>
        <p:spPr bwMode="auto">
          <a:xfrm>
            <a:off x="0" y="4238625"/>
            <a:ext cx="2212975"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3" name="Rectangle 186">
            <a:extLst>
              <a:ext uri="{FF2B5EF4-FFF2-40B4-BE49-F238E27FC236}">
                <a16:creationId xmlns:a16="http://schemas.microsoft.com/office/drawing/2014/main" id="{F1603CAA-4344-4AB8-95EF-5BE2E2C99CB5}"/>
              </a:ext>
            </a:extLst>
          </p:cNvPr>
          <p:cNvSpPr>
            <a:spLocks noChangeArrowheads="1"/>
          </p:cNvSpPr>
          <p:nvPr/>
        </p:nvSpPr>
        <p:spPr bwMode="auto">
          <a:xfrm>
            <a:off x="2247900" y="4081463"/>
            <a:ext cx="1595438"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latin typeface="Times New Roman" panose="02020603050405020304" pitchFamily="18" charset="0"/>
                <a:ea typeface="宋体" panose="02010600030101010101" pitchFamily="2" charset="-122"/>
              </a:rPr>
              <a:t>up to 90 m (300 ft)</a:t>
            </a:r>
            <a:endParaRPr lang="en-US" altLang="zh-CN">
              <a:solidFill>
                <a:schemeClr val="accent1"/>
              </a:solidFill>
              <a:latin typeface="Times New Roman" panose="02020603050405020304" pitchFamily="18" charset="0"/>
              <a:ea typeface="宋体" panose="02010600030101010101" pitchFamily="2" charset="-122"/>
            </a:endParaRPr>
          </a:p>
        </p:txBody>
      </p:sp>
      <p:sp>
        <p:nvSpPr>
          <p:cNvPr id="704" name="Line 187">
            <a:extLst>
              <a:ext uri="{FF2B5EF4-FFF2-40B4-BE49-F238E27FC236}">
                <a16:creationId xmlns:a16="http://schemas.microsoft.com/office/drawing/2014/main" id="{01ACD752-FAB5-46F6-8377-FCCED67AF95C}"/>
              </a:ext>
            </a:extLst>
          </p:cNvPr>
          <p:cNvSpPr>
            <a:spLocks noChangeShapeType="1"/>
          </p:cNvSpPr>
          <p:nvPr/>
        </p:nvSpPr>
        <p:spPr bwMode="auto">
          <a:xfrm flipV="1">
            <a:off x="3611563" y="4238625"/>
            <a:ext cx="296545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05" name="Group 188">
            <a:extLst>
              <a:ext uri="{FF2B5EF4-FFF2-40B4-BE49-F238E27FC236}">
                <a16:creationId xmlns:a16="http://schemas.microsoft.com/office/drawing/2014/main" id="{1741AEE8-D72B-4674-83FD-F6C89D425177}"/>
              </a:ext>
            </a:extLst>
          </p:cNvPr>
          <p:cNvGrpSpPr>
            <a:grpSpLocks/>
          </p:cNvGrpSpPr>
          <p:nvPr/>
        </p:nvGrpSpPr>
        <p:grpSpPr bwMode="auto">
          <a:xfrm>
            <a:off x="3381375" y="4371975"/>
            <a:ext cx="976313" cy="363538"/>
            <a:chOff x="991" y="2767"/>
            <a:chExt cx="615" cy="229"/>
          </a:xfrm>
        </p:grpSpPr>
        <p:sp>
          <p:nvSpPr>
            <p:cNvPr id="706" name="AutoShape 189">
              <a:extLst>
                <a:ext uri="{FF2B5EF4-FFF2-40B4-BE49-F238E27FC236}">
                  <a16:creationId xmlns:a16="http://schemas.microsoft.com/office/drawing/2014/main" id="{F7BD43C4-12AB-4FFC-81E5-F76C76996C03}"/>
                </a:ext>
              </a:extLst>
            </p:cNvPr>
            <p:cNvSpPr>
              <a:spLocks noChangeArrowheads="1"/>
            </p:cNvSpPr>
            <p:nvPr/>
          </p:nvSpPr>
          <p:spPr bwMode="auto">
            <a:xfrm flipH="1">
              <a:off x="991" y="2767"/>
              <a:ext cx="615" cy="229"/>
            </a:xfrm>
            <a:prstGeom prst="roundRect">
              <a:avLst>
                <a:gd name="adj" fmla="val 16667"/>
              </a:avLst>
            </a:prstGeom>
            <a:solidFill>
              <a:srgbClr val="0000CC"/>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 name="AutoShape 190">
              <a:extLst>
                <a:ext uri="{FF2B5EF4-FFF2-40B4-BE49-F238E27FC236}">
                  <a16:creationId xmlns:a16="http://schemas.microsoft.com/office/drawing/2014/main" id="{435CEBF9-405E-4D59-B5B7-0D249F6012F9}"/>
                </a:ext>
              </a:extLst>
            </p:cNvPr>
            <p:cNvSpPr>
              <a:spLocks noChangeArrowheads="1"/>
            </p:cNvSpPr>
            <p:nvPr/>
          </p:nvSpPr>
          <p:spPr bwMode="auto">
            <a:xfrm rot="10795956" flipH="1">
              <a:off x="1046" y="2767"/>
              <a:ext cx="169" cy="227"/>
            </a:xfrm>
            <a:prstGeom prst="moon">
              <a:avLst>
                <a:gd name="adj" fmla="val 7100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8" name="AutoShape 191">
              <a:extLst>
                <a:ext uri="{FF2B5EF4-FFF2-40B4-BE49-F238E27FC236}">
                  <a16:creationId xmlns:a16="http://schemas.microsoft.com/office/drawing/2014/main" id="{06B49AD0-7523-47F2-9ECA-9343E3CFBA4A}"/>
                </a:ext>
              </a:extLst>
            </p:cNvPr>
            <p:cNvSpPr>
              <a:spLocks noChangeArrowheads="1"/>
            </p:cNvSpPr>
            <p:nvPr/>
          </p:nvSpPr>
          <p:spPr bwMode="auto">
            <a:xfrm rot="10804044">
              <a:off x="1364" y="2769"/>
              <a:ext cx="161" cy="227"/>
            </a:xfrm>
            <a:prstGeom prst="moon">
              <a:avLst>
                <a:gd name="adj" fmla="val 7100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09" name="Group 192">
              <a:extLst>
                <a:ext uri="{FF2B5EF4-FFF2-40B4-BE49-F238E27FC236}">
                  <a16:creationId xmlns:a16="http://schemas.microsoft.com/office/drawing/2014/main" id="{6FA05B99-E94D-4C73-9AEF-63B02F23D61D}"/>
                </a:ext>
              </a:extLst>
            </p:cNvPr>
            <p:cNvGrpSpPr>
              <a:grpSpLocks/>
            </p:cNvGrpSpPr>
            <p:nvPr/>
          </p:nvGrpSpPr>
          <p:grpSpPr bwMode="auto">
            <a:xfrm flipH="1">
              <a:off x="1166" y="2844"/>
              <a:ext cx="74" cy="57"/>
              <a:chOff x="1498" y="3677"/>
              <a:chExt cx="212" cy="193"/>
            </a:xfrm>
          </p:grpSpPr>
          <p:grpSp>
            <p:nvGrpSpPr>
              <p:cNvPr id="710" name="Group 193">
                <a:extLst>
                  <a:ext uri="{FF2B5EF4-FFF2-40B4-BE49-F238E27FC236}">
                    <a16:creationId xmlns:a16="http://schemas.microsoft.com/office/drawing/2014/main" id="{D1A5EDC8-054E-41DF-8DDD-18D0BFDDE600}"/>
                  </a:ext>
                </a:extLst>
              </p:cNvPr>
              <p:cNvGrpSpPr>
                <a:grpSpLocks/>
              </p:cNvGrpSpPr>
              <p:nvPr/>
            </p:nvGrpSpPr>
            <p:grpSpPr bwMode="auto">
              <a:xfrm>
                <a:off x="1498" y="3677"/>
                <a:ext cx="212" cy="192"/>
                <a:chOff x="1500" y="3680"/>
                <a:chExt cx="576" cy="576"/>
              </a:xfrm>
            </p:grpSpPr>
            <p:sp>
              <p:nvSpPr>
                <p:cNvPr id="719" name="AutoShape 194">
                  <a:extLst>
                    <a:ext uri="{FF2B5EF4-FFF2-40B4-BE49-F238E27FC236}">
                      <a16:creationId xmlns:a16="http://schemas.microsoft.com/office/drawing/2014/main" id="{1309EB08-EF49-4EA0-99E2-4B86966150D7}"/>
                    </a:ext>
                  </a:extLst>
                </p:cNvPr>
                <p:cNvSpPr>
                  <a:spLocks noChangeArrowheads="1"/>
                </p:cNvSpPr>
                <p:nvPr/>
              </p:nvSpPr>
              <p:spPr bwMode="auto">
                <a:xfrm>
                  <a:off x="1500" y="3680"/>
                  <a:ext cx="576" cy="576"/>
                </a:xfrm>
                <a:prstGeom prst="octagon">
                  <a:avLst>
                    <a:gd name="adj" fmla="val 29287"/>
                  </a:avLst>
                </a:prstGeom>
                <a:solidFill>
                  <a:srgbClr val="00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 name="AutoShape 195">
                  <a:extLst>
                    <a:ext uri="{FF2B5EF4-FFF2-40B4-BE49-F238E27FC236}">
                      <a16:creationId xmlns:a16="http://schemas.microsoft.com/office/drawing/2014/main" id="{4B6ECC4D-0035-4592-B47D-1557F1859DC1}"/>
                    </a:ext>
                  </a:extLst>
                </p:cNvPr>
                <p:cNvSpPr>
                  <a:spLocks noChangeArrowheads="1"/>
                </p:cNvSpPr>
                <p:nvPr/>
              </p:nvSpPr>
              <p:spPr bwMode="auto">
                <a:xfrm>
                  <a:off x="1710" y="3883"/>
                  <a:ext cx="156" cy="164"/>
                </a:xfrm>
                <a:prstGeom prst="octagon">
                  <a:avLst>
                    <a:gd name="adj" fmla="val 29287"/>
                  </a:avLst>
                </a:prstGeom>
                <a:solidFill>
                  <a:srgbClr val="00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11" name="Line 196">
                <a:extLst>
                  <a:ext uri="{FF2B5EF4-FFF2-40B4-BE49-F238E27FC236}">
                    <a16:creationId xmlns:a16="http://schemas.microsoft.com/office/drawing/2014/main" id="{36396898-3BAB-4458-9782-E65885AC7839}"/>
                  </a:ext>
                </a:extLst>
              </p:cNvPr>
              <p:cNvSpPr>
                <a:spLocks noChangeShapeType="1"/>
              </p:cNvSpPr>
              <p:nvPr/>
            </p:nvSpPr>
            <p:spPr bwMode="auto">
              <a:xfrm flipH="1">
                <a:off x="1559" y="3803"/>
                <a:ext cx="33" cy="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2" name="Line 197">
                <a:extLst>
                  <a:ext uri="{FF2B5EF4-FFF2-40B4-BE49-F238E27FC236}">
                    <a16:creationId xmlns:a16="http://schemas.microsoft.com/office/drawing/2014/main" id="{71F9EDAA-BD0D-432A-8F78-81C63868CBA7}"/>
                  </a:ext>
                </a:extLst>
              </p:cNvPr>
              <p:cNvSpPr>
                <a:spLocks noChangeShapeType="1"/>
              </p:cNvSpPr>
              <p:nvPr/>
            </p:nvSpPr>
            <p:spPr bwMode="auto">
              <a:xfrm flipH="1">
                <a:off x="1502" y="3783"/>
                <a:ext cx="72" cy="3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3" name="Line 198">
                <a:extLst>
                  <a:ext uri="{FF2B5EF4-FFF2-40B4-BE49-F238E27FC236}">
                    <a16:creationId xmlns:a16="http://schemas.microsoft.com/office/drawing/2014/main" id="{C8AFE834-9372-422F-AE3F-C64ED6763547}"/>
                  </a:ext>
                </a:extLst>
              </p:cNvPr>
              <p:cNvSpPr>
                <a:spLocks noChangeShapeType="1"/>
              </p:cNvSpPr>
              <p:nvPr/>
            </p:nvSpPr>
            <p:spPr bwMode="auto">
              <a:xfrm flipH="1" flipV="1">
                <a:off x="1499" y="3734"/>
                <a:ext cx="75" cy="2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4" name="Line 199">
                <a:extLst>
                  <a:ext uri="{FF2B5EF4-FFF2-40B4-BE49-F238E27FC236}">
                    <a16:creationId xmlns:a16="http://schemas.microsoft.com/office/drawing/2014/main" id="{617D5B32-8F0D-4F92-A56B-0EA0A384AC11}"/>
                  </a:ext>
                </a:extLst>
              </p:cNvPr>
              <p:cNvSpPr>
                <a:spLocks noChangeShapeType="1"/>
              </p:cNvSpPr>
              <p:nvPr/>
            </p:nvSpPr>
            <p:spPr bwMode="auto">
              <a:xfrm flipH="1" flipV="1">
                <a:off x="1556" y="3677"/>
                <a:ext cx="33" cy="6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5" name="Line 200">
                <a:extLst>
                  <a:ext uri="{FF2B5EF4-FFF2-40B4-BE49-F238E27FC236}">
                    <a16:creationId xmlns:a16="http://schemas.microsoft.com/office/drawing/2014/main" id="{EF327F37-B484-4C0F-BD68-11EE4A4EF552}"/>
                  </a:ext>
                </a:extLst>
              </p:cNvPr>
              <p:cNvSpPr>
                <a:spLocks noChangeShapeType="1"/>
              </p:cNvSpPr>
              <p:nvPr/>
            </p:nvSpPr>
            <p:spPr bwMode="auto">
              <a:xfrm flipV="1">
                <a:off x="1617" y="3677"/>
                <a:ext cx="38" cy="6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 name="Line 201">
                <a:extLst>
                  <a:ext uri="{FF2B5EF4-FFF2-40B4-BE49-F238E27FC236}">
                    <a16:creationId xmlns:a16="http://schemas.microsoft.com/office/drawing/2014/main" id="{998DE317-81D5-480F-879D-4BC49669B0A5}"/>
                  </a:ext>
                </a:extLst>
              </p:cNvPr>
              <p:cNvSpPr>
                <a:spLocks noChangeShapeType="1"/>
              </p:cNvSpPr>
              <p:nvPr/>
            </p:nvSpPr>
            <p:spPr bwMode="auto">
              <a:xfrm flipV="1">
                <a:off x="1635" y="3734"/>
                <a:ext cx="75" cy="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 name="Line 202">
                <a:extLst>
                  <a:ext uri="{FF2B5EF4-FFF2-40B4-BE49-F238E27FC236}">
                    <a16:creationId xmlns:a16="http://schemas.microsoft.com/office/drawing/2014/main" id="{1ACEA2CD-11E9-412C-922E-61B48F380D32}"/>
                  </a:ext>
                </a:extLst>
              </p:cNvPr>
              <p:cNvSpPr>
                <a:spLocks noChangeShapeType="1"/>
              </p:cNvSpPr>
              <p:nvPr/>
            </p:nvSpPr>
            <p:spPr bwMode="auto">
              <a:xfrm>
                <a:off x="1634" y="3783"/>
                <a:ext cx="76" cy="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 name="Line 203">
                <a:extLst>
                  <a:ext uri="{FF2B5EF4-FFF2-40B4-BE49-F238E27FC236}">
                    <a16:creationId xmlns:a16="http://schemas.microsoft.com/office/drawing/2014/main" id="{F12E7054-2548-4CC2-95D1-25E34EFAA4A3}"/>
                  </a:ext>
                </a:extLst>
              </p:cNvPr>
              <p:cNvSpPr>
                <a:spLocks noChangeShapeType="1"/>
              </p:cNvSpPr>
              <p:nvPr/>
            </p:nvSpPr>
            <p:spPr bwMode="auto">
              <a:xfrm>
                <a:off x="1617" y="3798"/>
                <a:ext cx="38" cy="7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721" name="Group 204">
            <a:extLst>
              <a:ext uri="{FF2B5EF4-FFF2-40B4-BE49-F238E27FC236}">
                <a16:creationId xmlns:a16="http://schemas.microsoft.com/office/drawing/2014/main" id="{09627AE1-25E8-4B68-88CA-880BBE726048}"/>
              </a:ext>
            </a:extLst>
          </p:cNvPr>
          <p:cNvGrpSpPr>
            <a:grpSpLocks/>
          </p:cNvGrpSpPr>
          <p:nvPr/>
        </p:nvGrpSpPr>
        <p:grpSpPr bwMode="auto">
          <a:xfrm>
            <a:off x="2509838" y="3479800"/>
            <a:ext cx="976312" cy="365125"/>
            <a:chOff x="1929" y="2138"/>
            <a:chExt cx="615" cy="230"/>
          </a:xfrm>
        </p:grpSpPr>
        <p:sp>
          <p:nvSpPr>
            <p:cNvPr id="722" name="AutoShape 205">
              <a:extLst>
                <a:ext uri="{FF2B5EF4-FFF2-40B4-BE49-F238E27FC236}">
                  <a16:creationId xmlns:a16="http://schemas.microsoft.com/office/drawing/2014/main" id="{6184057A-EB2F-4D8D-A350-DD2EABB7940F}"/>
                </a:ext>
              </a:extLst>
            </p:cNvPr>
            <p:cNvSpPr>
              <a:spLocks noChangeArrowheads="1"/>
            </p:cNvSpPr>
            <p:nvPr/>
          </p:nvSpPr>
          <p:spPr bwMode="auto">
            <a:xfrm>
              <a:off x="1929" y="2139"/>
              <a:ext cx="615" cy="229"/>
            </a:xfrm>
            <a:prstGeom prst="roundRect">
              <a:avLst>
                <a:gd name="adj" fmla="val 16667"/>
              </a:avLst>
            </a:prstGeom>
            <a:solidFill>
              <a:srgbClr val="0000CC"/>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 name="AutoShape 206">
              <a:extLst>
                <a:ext uri="{FF2B5EF4-FFF2-40B4-BE49-F238E27FC236}">
                  <a16:creationId xmlns:a16="http://schemas.microsoft.com/office/drawing/2014/main" id="{4A114609-ADA0-4D54-9C32-34673BF6ECBF}"/>
                </a:ext>
              </a:extLst>
            </p:cNvPr>
            <p:cNvSpPr>
              <a:spLocks noChangeArrowheads="1"/>
            </p:cNvSpPr>
            <p:nvPr/>
          </p:nvSpPr>
          <p:spPr bwMode="auto">
            <a:xfrm rot="10804044">
              <a:off x="2313" y="2138"/>
              <a:ext cx="169" cy="227"/>
            </a:xfrm>
            <a:prstGeom prst="moon">
              <a:avLst>
                <a:gd name="adj" fmla="val 7100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 name="AutoShape 207">
              <a:extLst>
                <a:ext uri="{FF2B5EF4-FFF2-40B4-BE49-F238E27FC236}">
                  <a16:creationId xmlns:a16="http://schemas.microsoft.com/office/drawing/2014/main" id="{4A198D29-34AA-4170-95C8-AF00AE733931}"/>
                </a:ext>
              </a:extLst>
            </p:cNvPr>
            <p:cNvSpPr>
              <a:spLocks noChangeArrowheads="1"/>
            </p:cNvSpPr>
            <p:nvPr/>
          </p:nvSpPr>
          <p:spPr bwMode="auto">
            <a:xfrm rot="10795956" flipH="1">
              <a:off x="2003" y="2140"/>
              <a:ext cx="161" cy="227"/>
            </a:xfrm>
            <a:prstGeom prst="moon">
              <a:avLst>
                <a:gd name="adj" fmla="val 7100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25" name="Group 208">
              <a:extLst>
                <a:ext uri="{FF2B5EF4-FFF2-40B4-BE49-F238E27FC236}">
                  <a16:creationId xmlns:a16="http://schemas.microsoft.com/office/drawing/2014/main" id="{5D445D46-5C70-43FD-B850-1465CA3E6F71}"/>
                </a:ext>
              </a:extLst>
            </p:cNvPr>
            <p:cNvGrpSpPr>
              <a:grpSpLocks/>
            </p:cNvGrpSpPr>
            <p:nvPr/>
          </p:nvGrpSpPr>
          <p:grpSpPr bwMode="auto">
            <a:xfrm>
              <a:off x="2288" y="2215"/>
              <a:ext cx="74" cy="57"/>
              <a:chOff x="1498" y="3677"/>
              <a:chExt cx="212" cy="193"/>
            </a:xfrm>
          </p:grpSpPr>
          <p:grpSp>
            <p:nvGrpSpPr>
              <p:cNvPr id="726" name="Group 209">
                <a:extLst>
                  <a:ext uri="{FF2B5EF4-FFF2-40B4-BE49-F238E27FC236}">
                    <a16:creationId xmlns:a16="http://schemas.microsoft.com/office/drawing/2014/main" id="{A62F0E47-F3C0-46F7-9C58-3EAB90163EBE}"/>
                  </a:ext>
                </a:extLst>
              </p:cNvPr>
              <p:cNvGrpSpPr>
                <a:grpSpLocks/>
              </p:cNvGrpSpPr>
              <p:nvPr/>
            </p:nvGrpSpPr>
            <p:grpSpPr bwMode="auto">
              <a:xfrm>
                <a:off x="1498" y="3677"/>
                <a:ext cx="212" cy="192"/>
                <a:chOff x="1500" y="3680"/>
                <a:chExt cx="576" cy="576"/>
              </a:xfrm>
            </p:grpSpPr>
            <p:sp>
              <p:nvSpPr>
                <p:cNvPr id="735" name="AutoShape 210">
                  <a:extLst>
                    <a:ext uri="{FF2B5EF4-FFF2-40B4-BE49-F238E27FC236}">
                      <a16:creationId xmlns:a16="http://schemas.microsoft.com/office/drawing/2014/main" id="{196615E9-7E5C-43D7-BCC5-B7F53A515D9F}"/>
                    </a:ext>
                  </a:extLst>
                </p:cNvPr>
                <p:cNvSpPr>
                  <a:spLocks noChangeArrowheads="1"/>
                </p:cNvSpPr>
                <p:nvPr/>
              </p:nvSpPr>
              <p:spPr bwMode="auto">
                <a:xfrm>
                  <a:off x="1500" y="3680"/>
                  <a:ext cx="576" cy="576"/>
                </a:xfrm>
                <a:prstGeom prst="octagon">
                  <a:avLst>
                    <a:gd name="adj" fmla="val 29287"/>
                  </a:avLst>
                </a:prstGeom>
                <a:solidFill>
                  <a:srgbClr val="00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6" name="AutoShape 211">
                  <a:extLst>
                    <a:ext uri="{FF2B5EF4-FFF2-40B4-BE49-F238E27FC236}">
                      <a16:creationId xmlns:a16="http://schemas.microsoft.com/office/drawing/2014/main" id="{00BBCCF6-167B-42E1-99FF-F73EAC650AB6}"/>
                    </a:ext>
                  </a:extLst>
                </p:cNvPr>
                <p:cNvSpPr>
                  <a:spLocks noChangeArrowheads="1"/>
                </p:cNvSpPr>
                <p:nvPr/>
              </p:nvSpPr>
              <p:spPr bwMode="auto">
                <a:xfrm>
                  <a:off x="1710" y="3883"/>
                  <a:ext cx="156" cy="164"/>
                </a:xfrm>
                <a:prstGeom prst="octagon">
                  <a:avLst>
                    <a:gd name="adj" fmla="val 29287"/>
                  </a:avLst>
                </a:prstGeom>
                <a:solidFill>
                  <a:srgbClr val="00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27" name="Line 212">
                <a:extLst>
                  <a:ext uri="{FF2B5EF4-FFF2-40B4-BE49-F238E27FC236}">
                    <a16:creationId xmlns:a16="http://schemas.microsoft.com/office/drawing/2014/main" id="{4D7390DB-8F23-4F83-9208-7D4BF19086DD}"/>
                  </a:ext>
                </a:extLst>
              </p:cNvPr>
              <p:cNvSpPr>
                <a:spLocks noChangeShapeType="1"/>
              </p:cNvSpPr>
              <p:nvPr/>
            </p:nvSpPr>
            <p:spPr bwMode="auto">
              <a:xfrm flipH="1">
                <a:off x="1559" y="3803"/>
                <a:ext cx="33" cy="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8" name="Line 213">
                <a:extLst>
                  <a:ext uri="{FF2B5EF4-FFF2-40B4-BE49-F238E27FC236}">
                    <a16:creationId xmlns:a16="http://schemas.microsoft.com/office/drawing/2014/main" id="{DEB7D552-3688-4BC1-9A18-1CFA67AA2D3F}"/>
                  </a:ext>
                </a:extLst>
              </p:cNvPr>
              <p:cNvSpPr>
                <a:spLocks noChangeShapeType="1"/>
              </p:cNvSpPr>
              <p:nvPr/>
            </p:nvSpPr>
            <p:spPr bwMode="auto">
              <a:xfrm flipH="1">
                <a:off x="1502" y="3783"/>
                <a:ext cx="72" cy="3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9" name="Line 214">
                <a:extLst>
                  <a:ext uri="{FF2B5EF4-FFF2-40B4-BE49-F238E27FC236}">
                    <a16:creationId xmlns:a16="http://schemas.microsoft.com/office/drawing/2014/main" id="{09F6C6F9-CDAD-4D94-8C33-2A5A1115CF05}"/>
                  </a:ext>
                </a:extLst>
              </p:cNvPr>
              <p:cNvSpPr>
                <a:spLocks noChangeShapeType="1"/>
              </p:cNvSpPr>
              <p:nvPr/>
            </p:nvSpPr>
            <p:spPr bwMode="auto">
              <a:xfrm flipH="1" flipV="1">
                <a:off x="1499" y="3734"/>
                <a:ext cx="75" cy="2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0" name="Line 215">
                <a:extLst>
                  <a:ext uri="{FF2B5EF4-FFF2-40B4-BE49-F238E27FC236}">
                    <a16:creationId xmlns:a16="http://schemas.microsoft.com/office/drawing/2014/main" id="{8A02CC84-DFBF-4356-82B1-0DB8437F8DD8}"/>
                  </a:ext>
                </a:extLst>
              </p:cNvPr>
              <p:cNvSpPr>
                <a:spLocks noChangeShapeType="1"/>
              </p:cNvSpPr>
              <p:nvPr/>
            </p:nvSpPr>
            <p:spPr bwMode="auto">
              <a:xfrm flipH="1" flipV="1">
                <a:off x="1556" y="3677"/>
                <a:ext cx="33" cy="6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1" name="Line 216">
                <a:extLst>
                  <a:ext uri="{FF2B5EF4-FFF2-40B4-BE49-F238E27FC236}">
                    <a16:creationId xmlns:a16="http://schemas.microsoft.com/office/drawing/2014/main" id="{6430D198-6D3A-40C9-AC90-8DE99483494F}"/>
                  </a:ext>
                </a:extLst>
              </p:cNvPr>
              <p:cNvSpPr>
                <a:spLocks noChangeShapeType="1"/>
              </p:cNvSpPr>
              <p:nvPr/>
            </p:nvSpPr>
            <p:spPr bwMode="auto">
              <a:xfrm flipV="1">
                <a:off x="1617" y="3677"/>
                <a:ext cx="38" cy="6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2" name="Line 217">
                <a:extLst>
                  <a:ext uri="{FF2B5EF4-FFF2-40B4-BE49-F238E27FC236}">
                    <a16:creationId xmlns:a16="http://schemas.microsoft.com/office/drawing/2014/main" id="{B6E56B79-8119-4E9E-89B6-023DA900A853}"/>
                  </a:ext>
                </a:extLst>
              </p:cNvPr>
              <p:cNvSpPr>
                <a:spLocks noChangeShapeType="1"/>
              </p:cNvSpPr>
              <p:nvPr/>
            </p:nvSpPr>
            <p:spPr bwMode="auto">
              <a:xfrm flipV="1">
                <a:off x="1635" y="3734"/>
                <a:ext cx="75" cy="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3" name="Line 218">
                <a:extLst>
                  <a:ext uri="{FF2B5EF4-FFF2-40B4-BE49-F238E27FC236}">
                    <a16:creationId xmlns:a16="http://schemas.microsoft.com/office/drawing/2014/main" id="{06348543-9E08-400F-8D25-F675B55ABD81}"/>
                  </a:ext>
                </a:extLst>
              </p:cNvPr>
              <p:cNvSpPr>
                <a:spLocks noChangeShapeType="1"/>
              </p:cNvSpPr>
              <p:nvPr/>
            </p:nvSpPr>
            <p:spPr bwMode="auto">
              <a:xfrm>
                <a:off x="1634" y="3783"/>
                <a:ext cx="76" cy="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4" name="Line 219">
                <a:extLst>
                  <a:ext uri="{FF2B5EF4-FFF2-40B4-BE49-F238E27FC236}">
                    <a16:creationId xmlns:a16="http://schemas.microsoft.com/office/drawing/2014/main" id="{B40F9C5A-A5FA-4210-89C0-CF52862E4E5B}"/>
                  </a:ext>
                </a:extLst>
              </p:cNvPr>
              <p:cNvSpPr>
                <a:spLocks noChangeShapeType="1"/>
              </p:cNvSpPr>
              <p:nvPr/>
            </p:nvSpPr>
            <p:spPr bwMode="auto">
              <a:xfrm>
                <a:off x="1617" y="3798"/>
                <a:ext cx="38" cy="7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737" name="Oval 221">
            <a:extLst>
              <a:ext uri="{FF2B5EF4-FFF2-40B4-BE49-F238E27FC236}">
                <a16:creationId xmlns:a16="http://schemas.microsoft.com/office/drawing/2014/main" id="{D0937669-999C-4E15-ACE9-DEC8BD466391}"/>
              </a:ext>
            </a:extLst>
          </p:cNvPr>
          <p:cNvSpPr>
            <a:spLocks noChangeArrowheads="1"/>
          </p:cNvSpPr>
          <p:nvPr/>
        </p:nvSpPr>
        <p:spPr bwMode="auto">
          <a:xfrm rot="10800000">
            <a:off x="6799263" y="4857750"/>
            <a:ext cx="114300" cy="123825"/>
          </a:xfrm>
          <a:prstGeom prst="ellipse">
            <a:avLst/>
          </a:prstGeom>
          <a:solidFill>
            <a:srgbClr val="00FFCC"/>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8" name="Oval 223">
            <a:extLst>
              <a:ext uri="{FF2B5EF4-FFF2-40B4-BE49-F238E27FC236}">
                <a16:creationId xmlns:a16="http://schemas.microsoft.com/office/drawing/2014/main" id="{ADD62DE0-3725-4D92-8117-D3CB60B5A80B}"/>
              </a:ext>
            </a:extLst>
          </p:cNvPr>
          <p:cNvSpPr>
            <a:spLocks noChangeArrowheads="1"/>
          </p:cNvSpPr>
          <p:nvPr/>
        </p:nvSpPr>
        <p:spPr bwMode="auto">
          <a:xfrm>
            <a:off x="6831013" y="4887913"/>
            <a:ext cx="55562" cy="58737"/>
          </a:xfrm>
          <a:prstGeom prst="ellipse">
            <a:avLst/>
          </a:prstGeom>
          <a:solidFill>
            <a:schemeClr val="hlink"/>
          </a:solidFill>
          <a:ln w="1270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9" name="Line 224">
            <a:extLst>
              <a:ext uri="{FF2B5EF4-FFF2-40B4-BE49-F238E27FC236}">
                <a16:creationId xmlns:a16="http://schemas.microsoft.com/office/drawing/2014/main" id="{0D5AB77F-AD9D-4D72-98ED-E4E0A93EEF2A}"/>
              </a:ext>
            </a:extLst>
          </p:cNvPr>
          <p:cNvSpPr>
            <a:spLocks noChangeShapeType="1"/>
          </p:cNvSpPr>
          <p:nvPr/>
        </p:nvSpPr>
        <p:spPr bwMode="auto">
          <a:xfrm>
            <a:off x="2876015" y="1858766"/>
            <a:ext cx="255822" cy="1256337"/>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0" name="Rectangle 225">
            <a:extLst>
              <a:ext uri="{FF2B5EF4-FFF2-40B4-BE49-F238E27FC236}">
                <a16:creationId xmlns:a16="http://schemas.microsoft.com/office/drawing/2014/main" id="{61F4CC42-1E79-4BC2-B40B-B8E95B118BC1}"/>
              </a:ext>
            </a:extLst>
          </p:cNvPr>
          <p:cNvSpPr>
            <a:spLocks noChangeArrowheads="1"/>
          </p:cNvSpPr>
          <p:nvPr/>
        </p:nvSpPr>
        <p:spPr bwMode="auto">
          <a:xfrm>
            <a:off x="5596782" y="5427938"/>
            <a:ext cx="1474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400" dirty="0">
                <a:latin typeface="Times New Roman" panose="02020603050405020304" pitchFamily="18" charset="0"/>
                <a:ea typeface="宋体" panose="02010600030101010101" pitchFamily="2" charset="-122"/>
              </a:rPr>
              <a:t>用</a:t>
            </a:r>
            <a:r>
              <a:rPr lang="en-US" altLang="zh-CN" sz="1400" dirty="0">
                <a:latin typeface="Times New Roman" panose="02020603050405020304" pitchFamily="18" charset="0"/>
                <a:ea typeface="宋体" panose="02010600030101010101" pitchFamily="2" charset="-122"/>
              </a:rPr>
              <a:t>Ch 178</a:t>
            </a:r>
            <a:r>
              <a:rPr lang="zh-CN" altLang="en-US" sz="1400" dirty="0">
                <a:latin typeface="Times New Roman" panose="02020603050405020304" pitchFamily="18" charset="0"/>
                <a:ea typeface="宋体" panose="02010600030101010101" pitchFamily="2" charset="-122"/>
              </a:rPr>
              <a:t>和</a:t>
            </a:r>
            <a:r>
              <a:rPr lang="en-US" altLang="zh-CN" sz="1400" dirty="0">
                <a:latin typeface="Times New Roman" panose="02020603050405020304" pitchFamily="18" charset="0"/>
                <a:ea typeface="宋体" panose="02010600030101010101" pitchFamily="2" charset="-122"/>
              </a:rPr>
              <a:t> Ch 176</a:t>
            </a:r>
            <a:r>
              <a:rPr lang="zh-CN" altLang="en-US" sz="1400" dirty="0">
                <a:latin typeface="Times New Roman" panose="02020603050405020304" pitchFamily="18" charset="0"/>
                <a:ea typeface="宋体" panose="02010600030101010101" pitchFamily="2" charset="-122"/>
              </a:rPr>
              <a:t>发送消息</a:t>
            </a:r>
            <a:endParaRPr lang="en-US" altLang="zh-CN" sz="1400" dirty="0">
              <a:latin typeface="Times New Roman" panose="02020603050405020304" pitchFamily="18" charset="0"/>
              <a:ea typeface="宋体" panose="02010600030101010101" pitchFamily="2" charset="-122"/>
            </a:endParaRPr>
          </a:p>
        </p:txBody>
      </p:sp>
      <p:sp>
        <p:nvSpPr>
          <p:cNvPr id="741" name="Line 226">
            <a:extLst>
              <a:ext uri="{FF2B5EF4-FFF2-40B4-BE49-F238E27FC236}">
                <a16:creationId xmlns:a16="http://schemas.microsoft.com/office/drawing/2014/main" id="{6EDD3B1B-DF8E-4DCF-999C-0950F999BD5E}"/>
              </a:ext>
            </a:extLst>
          </p:cNvPr>
          <p:cNvSpPr>
            <a:spLocks noChangeShapeType="1"/>
          </p:cNvSpPr>
          <p:nvPr/>
        </p:nvSpPr>
        <p:spPr bwMode="auto">
          <a:xfrm flipV="1">
            <a:off x="6463710" y="4829173"/>
            <a:ext cx="365716" cy="517819"/>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2" name="Line 227">
            <a:extLst>
              <a:ext uri="{FF2B5EF4-FFF2-40B4-BE49-F238E27FC236}">
                <a16:creationId xmlns:a16="http://schemas.microsoft.com/office/drawing/2014/main" id="{8B582BDC-CA5E-4355-87E5-FF3798510A43}"/>
              </a:ext>
            </a:extLst>
          </p:cNvPr>
          <p:cNvSpPr>
            <a:spLocks noChangeShapeType="1"/>
          </p:cNvSpPr>
          <p:nvPr/>
        </p:nvSpPr>
        <p:spPr bwMode="auto">
          <a:xfrm flipH="1" flipV="1">
            <a:off x="7929563" y="4048125"/>
            <a:ext cx="914400" cy="91440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3" name="Oval 228">
            <a:extLst>
              <a:ext uri="{FF2B5EF4-FFF2-40B4-BE49-F238E27FC236}">
                <a16:creationId xmlns:a16="http://schemas.microsoft.com/office/drawing/2014/main" id="{17D32124-F5FB-4E42-90B7-2D66DDC6BD4A}"/>
              </a:ext>
            </a:extLst>
          </p:cNvPr>
          <p:cNvSpPr>
            <a:spLocks noChangeArrowheads="1"/>
          </p:cNvSpPr>
          <p:nvPr/>
        </p:nvSpPr>
        <p:spPr bwMode="auto">
          <a:xfrm rot="10800000">
            <a:off x="7875588" y="3979863"/>
            <a:ext cx="114300" cy="123825"/>
          </a:xfrm>
          <a:prstGeom prst="ellipse">
            <a:avLst/>
          </a:prstGeom>
          <a:solidFill>
            <a:schemeClr val="accent1"/>
          </a:solidFill>
          <a:ln w="12700">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4" name="Line 230">
            <a:extLst>
              <a:ext uri="{FF2B5EF4-FFF2-40B4-BE49-F238E27FC236}">
                <a16:creationId xmlns:a16="http://schemas.microsoft.com/office/drawing/2014/main" id="{5FC1E193-D58F-4FE8-898F-73E480605CB0}"/>
              </a:ext>
            </a:extLst>
          </p:cNvPr>
          <p:cNvSpPr>
            <a:spLocks noChangeShapeType="1"/>
          </p:cNvSpPr>
          <p:nvPr/>
        </p:nvSpPr>
        <p:spPr bwMode="auto">
          <a:xfrm>
            <a:off x="4519613" y="4540250"/>
            <a:ext cx="52070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5" name="Line 231">
            <a:extLst>
              <a:ext uri="{FF2B5EF4-FFF2-40B4-BE49-F238E27FC236}">
                <a16:creationId xmlns:a16="http://schemas.microsoft.com/office/drawing/2014/main" id="{BCBB0074-F332-4495-B89F-1E14E6780913}"/>
              </a:ext>
            </a:extLst>
          </p:cNvPr>
          <p:cNvSpPr>
            <a:spLocks noChangeShapeType="1"/>
          </p:cNvSpPr>
          <p:nvPr/>
        </p:nvSpPr>
        <p:spPr bwMode="auto">
          <a:xfrm flipH="1">
            <a:off x="2020888" y="3657600"/>
            <a:ext cx="307975"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6" name="灯片编号占位符 11">
            <a:extLst>
              <a:ext uri="{FF2B5EF4-FFF2-40B4-BE49-F238E27FC236}">
                <a16:creationId xmlns:a16="http://schemas.microsoft.com/office/drawing/2014/main" id="{715974C5-7CF5-4C0A-B9AB-F0A7660DE8EE}"/>
              </a:ext>
            </a:extLst>
          </p:cNvPr>
          <p:cNvSpPr txBox="1"/>
          <p:nvPr/>
        </p:nvSpPr>
        <p:spPr bwMode="auto">
          <a:xfrm>
            <a:off x="8726488" y="6492875"/>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68</a:t>
            </a:fld>
            <a:endParaRPr lang="zh-CN" altLang="en-US" sz="1800" dirty="0">
              <a:latin typeface="Calibri" panose="020F0502020204030204" pitchFamily="34" charset="0"/>
              <a:ea typeface="宋体" panose="02010600030101010101" pitchFamily="2" charset="-122"/>
            </a:endParaRPr>
          </a:p>
        </p:txBody>
      </p:sp>
      <p:sp>
        <p:nvSpPr>
          <p:cNvPr id="134" name="Rectangle 104">
            <a:extLst>
              <a:ext uri="{FF2B5EF4-FFF2-40B4-BE49-F238E27FC236}">
                <a16:creationId xmlns:a16="http://schemas.microsoft.com/office/drawing/2014/main" id="{BA4C3059-65AC-4E31-8016-5C87C15C6890}"/>
              </a:ext>
            </a:extLst>
          </p:cNvPr>
          <p:cNvSpPr>
            <a:spLocks noChangeArrowheads="1"/>
          </p:cNvSpPr>
          <p:nvPr/>
        </p:nvSpPr>
        <p:spPr bwMode="auto">
          <a:xfrm>
            <a:off x="2124268" y="5264165"/>
            <a:ext cx="30653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a:highlight>
                  <a:srgbClr val="FFFF00"/>
                </a:highlight>
                <a:latin typeface="Times New Roman" panose="02020603050405020304" pitchFamily="18" charset="0"/>
                <a:ea typeface="宋体" panose="02010600030101010101" pitchFamily="2" charset="-122"/>
              </a:rPr>
              <a:t>使用</a:t>
            </a:r>
            <a:r>
              <a:rPr lang="en-US" altLang="zh-CN">
                <a:highlight>
                  <a:srgbClr val="FFFF00"/>
                </a:highlight>
                <a:latin typeface="Times New Roman" panose="02020603050405020304" pitchFamily="18" charset="0"/>
                <a:ea typeface="宋体" panose="02010600030101010101" pitchFamily="2" charset="-122"/>
              </a:rPr>
              <a:t>CH176</a:t>
            </a:r>
            <a:r>
              <a:rPr lang="zh-CN" altLang="en-US">
                <a:highlight>
                  <a:srgbClr val="FFFF00"/>
                </a:highlight>
                <a:latin typeface="Times New Roman" panose="02020603050405020304" pitchFamily="18" charset="0"/>
                <a:ea typeface="宋体" panose="02010600030101010101" pitchFamily="2" charset="-122"/>
              </a:rPr>
              <a:t>，交通辅助信息</a:t>
            </a:r>
            <a:endParaRPr lang="en-US" altLang="zh-CN" dirty="0">
              <a:highlight>
                <a:srgbClr val="FFFF00"/>
              </a:highlight>
              <a:latin typeface="Times New Roman" panose="02020603050405020304" pitchFamily="18" charset="0"/>
              <a:ea typeface="宋体" panose="02010600030101010101" pitchFamily="2" charset="-122"/>
            </a:endParaRPr>
          </a:p>
        </p:txBody>
      </p:sp>
      <p:cxnSp>
        <p:nvCxnSpPr>
          <p:cNvPr id="3" name="直接箭头连接符 2">
            <a:extLst>
              <a:ext uri="{FF2B5EF4-FFF2-40B4-BE49-F238E27FC236}">
                <a16:creationId xmlns:a16="http://schemas.microsoft.com/office/drawing/2014/main" id="{E9400D99-DD6C-485B-A191-E9A3F10F341B}"/>
              </a:ext>
            </a:extLst>
          </p:cNvPr>
          <p:cNvCxnSpPr>
            <a:cxnSpLocks/>
            <a:stCxn id="134" idx="0"/>
          </p:cNvCxnSpPr>
          <p:nvPr/>
        </p:nvCxnSpPr>
        <p:spPr>
          <a:xfrm flipH="1" flipV="1">
            <a:off x="1963341" y="5101469"/>
            <a:ext cx="1693591" cy="16269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1" name="文本框 140">
            <a:extLst>
              <a:ext uri="{FF2B5EF4-FFF2-40B4-BE49-F238E27FC236}">
                <a16:creationId xmlns:a16="http://schemas.microsoft.com/office/drawing/2014/main" id="{27E27956-D589-472F-AF87-74CA1D4EC890}"/>
              </a:ext>
            </a:extLst>
          </p:cNvPr>
          <p:cNvSpPr txBox="1"/>
          <p:nvPr/>
        </p:nvSpPr>
        <p:spPr>
          <a:xfrm>
            <a:off x="105620" y="5597065"/>
            <a:ext cx="4864189" cy="1200329"/>
          </a:xfrm>
          <a:prstGeom prst="rect">
            <a:avLst/>
          </a:prstGeom>
          <a:noFill/>
        </p:spPr>
        <p:txBody>
          <a:bodyPr wrap="square">
            <a:spAutoFit/>
          </a:bodyPr>
          <a:lstStyle/>
          <a:p>
            <a:pPr eaLnBrk="1" hangingPunct="1">
              <a:spcBef>
                <a:spcPct val="0"/>
              </a:spcBef>
            </a:pPr>
            <a:r>
              <a:rPr lang="en-US" altLang="zh-CN" b="1" dirty="0"/>
              <a:t>CH182</a:t>
            </a:r>
            <a:r>
              <a:rPr lang="zh-CN" altLang="en-US" b="1" dirty="0"/>
              <a:t>，交通信号灯用来接收路边消息</a:t>
            </a:r>
            <a:endParaRPr lang="en-US" altLang="zh-CN" b="1" dirty="0"/>
          </a:p>
          <a:p>
            <a:pPr eaLnBrk="1" hangingPunct="1">
              <a:spcBef>
                <a:spcPct val="0"/>
              </a:spcBef>
            </a:pPr>
            <a:r>
              <a:rPr lang="en-US" altLang="zh-CN" b="1" dirty="0"/>
              <a:t>CH178</a:t>
            </a:r>
            <a:r>
              <a:rPr lang="zh-CN" altLang="en-US" b="1" dirty="0"/>
              <a:t>，发送交通控制信号给车辆</a:t>
            </a:r>
            <a:endParaRPr lang="en-US" altLang="zh-CN" b="1" dirty="0"/>
          </a:p>
          <a:p>
            <a:pPr eaLnBrk="1" hangingPunct="1">
              <a:spcBef>
                <a:spcPct val="0"/>
              </a:spcBef>
            </a:pPr>
            <a:r>
              <a:rPr lang="en-US" altLang="zh-CN" b="1" dirty="0"/>
              <a:t>CH176</a:t>
            </a:r>
            <a:r>
              <a:rPr lang="zh-CN" altLang="en-US" b="1" dirty="0"/>
              <a:t>，发送交通灯辅助消息给车辆，比如剩余时间，右侧车道是否会来车等</a:t>
            </a:r>
            <a:endParaRPr lang="en-US" altLang="zh-CN" b="1" dirty="0"/>
          </a:p>
        </p:txBody>
      </p:sp>
      <p:sp>
        <p:nvSpPr>
          <p:cNvPr id="140" name="Rectangle 104">
            <a:extLst>
              <a:ext uri="{FF2B5EF4-FFF2-40B4-BE49-F238E27FC236}">
                <a16:creationId xmlns:a16="http://schemas.microsoft.com/office/drawing/2014/main" id="{C8E0537E-1736-4C66-9ADC-2C4EBB11D44C}"/>
              </a:ext>
            </a:extLst>
          </p:cNvPr>
          <p:cNvSpPr>
            <a:spLocks noChangeArrowheads="1"/>
          </p:cNvSpPr>
          <p:nvPr/>
        </p:nvSpPr>
        <p:spPr bwMode="auto">
          <a:xfrm>
            <a:off x="6183004" y="6178465"/>
            <a:ext cx="306532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dirty="0">
                <a:highlight>
                  <a:srgbClr val="FFFF00"/>
                </a:highlight>
                <a:latin typeface="Times New Roman" panose="02020603050405020304" pitchFamily="18" charset="0"/>
                <a:ea typeface="宋体" panose="02010600030101010101" pitchFamily="2" charset="-122"/>
              </a:rPr>
              <a:t>使用</a:t>
            </a:r>
            <a:r>
              <a:rPr lang="en-US" altLang="zh-CN" dirty="0">
                <a:highlight>
                  <a:srgbClr val="FFFF00"/>
                </a:highlight>
                <a:latin typeface="Times New Roman" panose="02020603050405020304" pitchFamily="18" charset="0"/>
                <a:ea typeface="宋体" panose="02010600030101010101" pitchFamily="2" charset="-122"/>
              </a:rPr>
              <a:t>CH182</a:t>
            </a:r>
            <a:r>
              <a:rPr lang="zh-CN" altLang="en-US" dirty="0">
                <a:highlight>
                  <a:srgbClr val="FFFF00"/>
                </a:highlight>
                <a:latin typeface="Times New Roman" panose="02020603050405020304" pitchFamily="18" charset="0"/>
                <a:ea typeface="宋体" panose="02010600030101010101" pitchFamily="2" charset="-122"/>
              </a:rPr>
              <a:t>，交通灯接收路边的信号</a:t>
            </a:r>
            <a:endParaRPr lang="en-US" altLang="zh-CN" dirty="0">
              <a:highlight>
                <a:srgbClr val="FFFF00"/>
              </a:highlight>
              <a:latin typeface="Times New Roman" panose="02020603050405020304" pitchFamily="18" charset="0"/>
              <a:ea typeface="宋体" panose="02010600030101010101" pitchFamily="2" charset="-122"/>
            </a:endParaRPr>
          </a:p>
        </p:txBody>
      </p:sp>
      <p:cxnSp>
        <p:nvCxnSpPr>
          <p:cNvPr id="8" name="直接箭头连接符 7">
            <a:extLst>
              <a:ext uri="{FF2B5EF4-FFF2-40B4-BE49-F238E27FC236}">
                <a16:creationId xmlns:a16="http://schemas.microsoft.com/office/drawing/2014/main" id="{A249652A-3785-403B-B33A-EB65F4CDD765}"/>
              </a:ext>
            </a:extLst>
          </p:cNvPr>
          <p:cNvCxnSpPr>
            <a:cxnSpLocks/>
          </p:cNvCxnSpPr>
          <p:nvPr/>
        </p:nvCxnSpPr>
        <p:spPr>
          <a:xfrm flipH="1" flipV="1">
            <a:off x="7142397" y="5043159"/>
            <a:ext cx="674099" cy="116672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913278075"/>
      </p:ext>
    </p:extLst>
  </p:cSld>
  <p:clrMapOvr>
    <a:masterClrMapping/>
  </p:clrMapOvr>
  <p:transition advTm="16782"/>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ext Box 3">
            <a:extLst>
              <a:ext uri="{FF2B5EF4-FFF2-40B4-BE49-F238E27FC236}">
                <a16:creationId xmlns:a16="http://schemas.microsoft.com/office/drawing/2014/main" id="{84E8DABC-8442-4F73-BF21-635EAAE8D316}"/>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94211" name="TextBox 49">
            <a:extLst>
              <a:ext uri="{FF2B5EF4-FFF2-40B4-BE49-F238E27FC236}">
                <a16:creationId xmlns:a16="http://schemas.microsoft.com/office/drawing/2014/main" id="{5F802AEB-6F23-42C6-968B-A0A09D6ACF2A}"/>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6.2.4 </a:t>
            </a:r>
            <a:r>
              <a:rPr lang="en-US" altLang="zh-CN" sz="2600">
                <a:latin typeface="Times New Roman" panose="02020603050405020304" pitchFamily="18" charset="0"/>
                <a:ea typeface="黑体" panose="02010609060101010101" pitchFamily="49" charset="-122"/>
                <a:cs typeface="Times New Roman" panose="02020603050405020304" pitchFamily="18" charset="0"/>
              </a:rPr>
              <a:t>DSRC</a:t>
            </a:r>
            <a:r>
              <a:rPr lang="zh-CN" altLang="en-US" sz="2600">
                <a:latin typeface="黑体" panose="02010609060101010101" pitchFamily="49" charset="-122"/>
                <a:ea typeface="黑体" panose="02010609060101010101" pitchFamily="49" charset="-122"/>
              </a:rPr>
              <a:t>通信标准</a:t>
            </a:r>
            <a:r>
              <a:rPr lang="en-US" altLang="zh-CN" sz="2600">
                <a:latin typeface="黑体" panose="02010609060101010101" pitchFamily="49" charset="-122"/>
                <a:ea typeface="黑体" panose="02010609060101010101" pitchFamily="49" charset="-122"/>
              </a:rPr>
              <a:t>—</a:t>
            </a:r>
            <a:r>
              <a:rPr lang="en-US" altLang="zh-CN" sz="2600">
                <a:latin typeface="Times New Roman" panose="02020603050405020304" pitchFamily="18" charset="0"/>
                <a:ea typeface="黑体" panose="02010609060101010101" pitchFamily="49" charset="-122"/>
              </a:rPr>
              <a:t>IEEE 802.11p</a:t>
            </a:r>
            <a:endParaRPr lang="zh-CN" altLang="en-US" sz="2600">
              <a:latin typeface="Times New Roman" panose="02020603050405020304" pitchFamily="18" charset="0"/>
              <a:ea typeface="黑体" panose="02010609060101010101" pitchFamily="49" charset="-122"/>
            </a:endParaRPr>
          </a:p>
        </p:txBody>
      </p:sp>
      <p:sp>
        <p:nvSpPr>
          <p:cNvPr id="94212" name="文本框 1">
            <a:extLst>
              <a:ext uri="{FF2B5EF4-FFF2-40B4-BE49-F238E27FC236}">
                <a16:creationId xmlns:a16="http://schemas.microsoft.com/office/drawing/2014/main" id="{61DB1EF0-05CD-47A2-A37E-3A25A658D213}"/>
              </a:ext>
            </a:extLst>
          </p:cNvPr>
          <p:cNvSpPr txBox="1">
            <a:spLocks noChangeArrowheads="1"/>
          </p:cNvSpPr>
          <p:nvPr/>
        </p:nvSpPr>
        <p:spPr bwMode="auto">
          <a:xfrm>
            <a:off x="439738" y="1628775"/>
            <a:ext cx="8264525"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2400" dirty="0">
              <a:latin typeface="Arial" panose="020B0604020202020204" pitchFamily="34" charset="0"/>
              <a:ea typeface="宋体" panose="02010600030101010101" pitchFamily="2" charset="-122"/>
            </a:endParaRPr>
          </a:p>
          <a:p>
            <a:pPr>
              <a:spcBef>
                <a:spcPct val="0"/>
              </a:spcBef>
              <a:buFontTx/>
              <a:buNone/>
            </a:pP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IEEE 802.11p</a:t>
            </a:r>
            <a:r>
              <a:rPr lang="zh-CN" altLang="en-US" sz="2400" dirty="0">
                <a:latin typeface="Arial" panose="020B0604020202020204" pitchFamily="34" charset="0"/>
                <a:ea typeface="宋体" panose="02010600030101010101" pitchFamily="2" charset="-122"/>
              </a:rPr>
              <a:t>（简称</a:t>
            </a:r>
            <a:r>
              <a:rPr lang="en-US" altLang="zh-CN" sz="2400" dirty="0">
                <a:latin typeface="Times New Roman" panose="02020603050405020304" pitchFamily="18" charset="0"/>
                <a:ea typeface="宋体" panose="02010600030101010101" pitchFamily="2" charset="-122"/>
              </a:rPr>
              <a:t>802.11p </a:t>
            </a:r>
            <a:r>
              <a:rPr lang="zh-CN" altLang="en-US" sz="2400" dirty="0">
                <a:latin typeface="Arial" panose="020B0604020202020204" pitchFamily="34" charset="0"/>
                <a:ea typeface="宋体" panose="02010600030101010101" pitchFamily="2" charset="-122"/>
              </a:rPr>
              <a:t>）是</a:t>
            </a:r>
            <a:r>
              <a:rPr lang="en-US" altLang="zh-CN" sz="2400" dirty="0">
                <a:latin typeface="Times New Roman" panose="02020603050405020304" pitchFamily="18" charset="0"/>
                <a:ea typeface="宋体" panose="02010600030101010101" pitchFamily="2" charset="-122"/>
              </a:rPr>
              <a:t>DSRC</a:t>
            </a:r>
            <a:r>
              <a:rPr lang="en-US" altLang="zh-CN" sz="2400" dirty="0">
                <a:latin typeface="Arial" panose="020B0604020202020204" pitchFamily="34" charset="0"/>
                <a:ea typeface="宋体" panose="02010600030101010101" pitchFamily="2" charset="-122"/>
              </a:rPr>
              <a:t> </a:t>
            </a:r>
            <a:r>
              <a:rPr lang="zh-CN" altLang="en-US" sz="2400" dirty="0">
                <a:latin typeface="Arial" panose="020B0604020202020204" pitchFamily="34" charset="0"/>
                <a:ea typeface="宋体" panose="02010600030101010101" pitchFamily="2" charset="-122"/>
              </a:rPr>
              <a:t>所采用的通信标准之一。 </a:t>
            </a:r>
            <a:r>
              <a:rPr lang="en-US" altLang="zh-CN" sz="2400" dirty="0">
                <a:latin typeface="Times New Roman" panose="02020603050405020304" pitchFamily="18" charset="0"/>
                <a:ea typeface="宋体" panose="02010600030101010101" pitchFamily="2" charset="-122"/>
              </a:rPr>
              <a:t>802.11p</a:t>
            </a:r>
            <a:r>
              <a:rPr lang="zh-CN" altLang="en-US" sz="2400" dirty="0">
                <a:latin typeface="Arial" panose="020B0604020202020204" pitchFamily="34" charset="0"/>
                <a:ea typeface="宋体" panose="02010600030101010101" pitchFamily="2" charset="-122"/>
              </a:rPr>
              <a:t>（又称</a:t>
            </a:r>
            <a:r>
              <a:rPr lang="en-US" altLang="zh-CN" sz="2400" dirty="0">
                <a:latin typeface="Times New Roman" panose="02020603050405020304" pitchFamily="18" charset="0"/>
                <a:ea typeface="宋体" panose="02010600030101010101" pitchFamily="2" charset="-122"/>
              </a:rPr>
              <a:t>WAVE, Wireless Access in the Vehicular Environment</a:t>
            </a:r>
            <a:r>
              <a:rPr lang="zh-CN" altLang="en-US" sz="2400" dirty="0">
                <a:latin typeface="Arial" panose="020B0604020202020204" pitchFamily="34" charset="0"/>
                <a:ea typeface="宋体" panose="02010600030101010101" pitchFamily="2" charset="-122"/>
              </a:rPr>
              <a:t>）是一个由</a:t>
            </a:r>
            <a:r>
              <a:rPr lang="en-US" altLang="zh-CN" sz="2400" dirty="0">
                <a:latin typeface="Times New Roman" panose="02020603050405020304" pitchFamily="18" charset="0"/>
                <a:ea typeface="宋体" panose="02010600030101010101" pitchFamily="2" charset="-122"/>
              </a:rPr>
              <a:t> 802.11</a:t>
            </a:r>
            <a:r>
              <a:rPr lang="zh-CN" altLang="en-US" sz="2400" dirty="0">
                <a:latin typeface="Arial" panose="020B0604020202020204" pitchFamily="34" charset="0"/>
                <a:ea typeface="宋体" panose="02010600030101010101" pitchFamily="2" charset="-122"/>
              </a:rPr>
              <a:t>标准扩充的通信协议，主要用于车载电子无线通信。它本质上是</a:t>
            </a:r>
            <a:r>
              <a:rPr lang="en-US" altLang="zh-CN" sz="2400" dirty="0">
                <a:latin typeface="Times New Roman" panose="02020603050405020304" pitchFamily="18" charset="0"/>
                <a:ea typeface="宋体" panose="02010600030101010101" pitchFamily="2" charset="-122"/>
              </a:rPr>
              <a:t>IEEE 802.11</a:t>
            </a:r>
            <a:r>
              <a:rPr lang="zh-CN" altLang="en-US" sz="2400" dirty="0">
                <a:latin typeface="Arial" panose="020B0604020202020204" pitchFamily="34" charset="0"/>
                <a:ea typeface="宋体" panose="02010600030101010101" pitchFamily="2" charset="-122"/>
              </a:rPr>
              <a:t>的扩充延伸，符合智能交通系统（</a:t>
            </a:r>
            <a:r>
              <a:rPr lang="en-US" altLang="zh-CN" sz="2400" dirty="0">
                <a:latin typeface="Times New Roman" panose="02020603050405020304" pitchFamily="18" charset="0"/>
                <a:ea typeface="宋体" panose="02010600030101010101" pitchFamily="2" charset="-122"/>
              </a:rPr>
              <a:t>ITS</a:t>
            </a: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Intelligent Transportation Systems</a:t>
            </a:r>
            <a:r>
              <a:rPr lang="zh-CN" altLang="en-US" sz="2400" dirty="0">
                <a:latin typeface="Arial" panose="020B0604020202020204" pitchFamily="34" charset="0"/>
                <a:ea typeface="宋体" panose="02010600030101010101" pitchFamily="2" charset="-122"/>
              </a:rPr>
              <a:t>）的相关应用。</a:t>
            </a:r>
          </a:p>
        </p:txBody>
      </p:sp>
      <p:sp>
        <p:nvSpPr>
          <p:cNvPr id="6" name="Rectangle 2">
            <a:extLst>
              <a:ext uri="{FF2B5EF4-FFF2-40B4-BE49-F238E27FC236}">
                <a16:creationId xmlns:a16="http://schemas.microsoft.com/office/drawing/2014/main" id="{7C42B53E-36AB-45EA-8216-16CC712A2D08}"/>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6.2 </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DSRC</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与</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LTE-V</a:t>
            </a:r>
            <a:endParaRPr lang="zh-CN" altLang="en-US" sz="3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06" name="灯片编号占位符 11">
            <a:extLst>
              <a:ext uri="{FF2B5EF4-FFF2-40B4-BE49-F238E27FC236}">
                <a16:creationId xmlns:a16="http://schemas.microsoft.com/office/drawing/2014/main" id="{F56DAF86-6D15-4653-B262-F80839BEFCF7}"/>
              </a:ext>
            </a:extLst>
          </p:cNvPr>
          <p:cNvSpPr txBox="1"/>
          <p:nvPr/>
        </p:nvSpPr>
        <p:spPr bwMode="auto">
          <a:xfrm>
            <a:off x="8726488" y="6492875"/>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69</a:t>
            </a:fld>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269368194"/>
      </p:ext>
    </p:extLst>
  </p:cSld>
  <p:clrMapOvr>
    <a:masterClrMapping/>
  </p:clrMapOvr>
  <p:transition advTm="16782"/>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4E8535AC-FFEB-40F0-A422-C2D854066054}"/>
              </a:ext>
            </a:extLst>
          </p:cNvPr>
          <p:cNvSpPr txBox="1">
            <a:spLocks/>
          </p:cNvSpPr>
          <p:nvPr/>
        </p:nvSpPr>
        <p:spPr>
          <a:xfrm>
            <a:off x="581025" y="1557338"/>
            <a:ext cx="7989888" cy="3630612"/>
          </a:xfrm>
          <a:prstGeom prst="rect">
            <a:avLst/>
          </a:prstGeom>
        </p:spPr>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buClrTx/>
              <a:buFont typeface="Wingdings" panose="05000000000000000000" pitchFamily="2" charset="2"/>
              <a:buChar char="n"/>
              <a:defRPr/>
            </a:pPr>
            <a:r>
              <a:rPr lang="zh-CN" altLang="en-US" sz="2400" dirty="0">
                <a:solidFill>
                  <a:schemeClr val="tx1"/>
                </a:solidFill>
              </a:rPr>
              <a:t>短距离通信协议</a:t>
            </a:r>
            <a:endParaRPr lang="en-US" altLang="zh-CN" sz="2400" dirty="0">
              <a:solidFill>
                <a:schemeClr val="tx1"/>
              </a:solidFill>
            </a:endParaRPr>
          </a:p>
          <a:p>
            <a:pPr>
              <a:buClrTx/>
              <a:buFont typeface="Wingdings" panose="05000000000000000000" pitchFamily="2" charset="2"/>
              <a:buChar char="n"/>
              <a:defRPr/>
            </a:pPr>
            <a:r>
              <a:rPr lang="zh-CN" altLang="en-US" sz="2400" dirty="0">
                <a:solidFill>
                  <a:schemeClr val="tx1"/>
                </a:solidFill>
              </a:rPr>
              <a:t>可实现车辆与车辆之间（</a:t>
            </a:r>
            <a:r>
              <a:rPr lang="en-US" altLang="zh-CN" sz="2400" dirty="0">
                <a:solidFill>
                  <a:schemeClr val="tx1"/>
                </a:solidFill>
              </a:rPr>
              <a:t>V2V</a:t>
            </a:r>
            <a:r>
              <a:rPr lang="zh-CN" altLang="en-US" sz="2400" dirty="0">
                <a:solidFill>
                  <a:schemeClr val="tx1"/>
                </a:solidFill>
              </a:rPr>
              <a:t>），车辆与路边基础设施之间（</a:t>
            </a:r>
            <a:r>
              <a:rPr lang="en-US" altLang="zh-CN" sz="2400" dirty="0">
                <a:solidFill>
                  <a:schemeClr val="tx1"/>
                </a:solidFill>
              </a:rPr>
              <a:t>V2I</a:t>
            </a:r>
            <a:r>
              <a:rPr lang="zh-CN" altLang="en-US" sz="2400" dirty="0">
                <a:solidFill>
                  <a:schemeClr val="tx1"/>
                </a:solidFill>
              </a:rPr>
              <a:t>）的多跳无线通信）</a:t>
            </a:r>
          </a:p>
          <a:p>
            <a:pPr>
              <a:buClrTx/>
              <a:buFont typeface="Wingdings" panose="05000000000000000000" pitchFamily="2" charset="2"/>
              <a:buChar char="n"/>
              <a:defRPr/>
            </a:pPr>
            <a:r>
              <a:rPr lang="zh-CN" altLang="en-US" sz="2400" dirty="0">
                <a:solidFill>
                  <a:schemeClr val="tx1"/>
                </a:solidFill>
              </a:rPr>
              <a:t>美国</a:t>
            </a:r>
            <a:r>
              <a:rPr lang="en-US" altLang="zh-CN" sz="2400" dirty="0">
                <a:solidFill>
                  <a:schemeClr val="tx1"/>
                </a:solidFill>
              </a:rPr>
              <a:t>: IEEE 802.11P</a:t>
            </a:r>
            <a:r>
              <a:rPr lang="zh-CN" altLang="en-US" sz="2400" dirty="0">
                <a:solidFill>
                  <a:schemeClr val="tx1"/>
                </a:solidFill>
              </a:rPr>
              <a:t>（</a:t>
            </a:r>
            <a:r>
              <a:rPr lang="en-US" altLang="zh-CN" sz="2400" dirty="0">
                <a:solidFill>
                  <a:schemeClr val="tx1"/>
                </a:solidFill>
              </a:rPr>
              <a:t>DSRC</a:t>
            </a:r>
            <a:r>
              <a:rPr lang="zh-CN" altLang="en-US" sz="2400" dirty="0">
                <a:solidFill>
                  <a:schemeClr val="tx1"/>
                </a:solidFill>
              </a:rPr>
              <a:t>）</a:t>
            </a:r>
            <a:endParaRPr lang="en-US" altLang="zh-CN" sz="2400" dirty="0">
              <a:solidFill>
                <a:schemeClr val="tx1"/>
              </a:solidFill>
            </a:endParaRPr>
          </a:p>
          <a:p>
            <a:pPr>
              <a:buClrTx/>
              <a:buFont typeface="Wingdings" panose="05000000000000000000" pitchFamily="2" charset="2"/>
              <a:buChar char="n"/>
              <a:defRPr/>
            </a:pPr>
            <a:r>
              <a:rPr lang="zh-CN" altLang="en-US" sz="2400" dirty="0">
                <a:solidFill>
                  <a:schemeClr val="tx1"/>
                </a:solidFill>
              </a:rPr>
              <a:t>中国</a:t>
            </a:r>
            <a:r>
              <a:rPr lang="en-US" altLang="zh-CN" sz="2400" dirty="0">
                <a:solidFill>
                  <a:schemeClr val="tx1"/>
                </a:solidFill>
              </a:rPr>
              <a:t>: C-V2X</a:t>
            </a:r>
            <a:r>
              <a:rPr lang="zh-CN" altLang="en-US" sz="2400" dirty="0">
                <a:solidFill>
                  <a:schemeClr val="tx1"/>
                </a:solidFill>
                <a:sym typeface="Wingdings" panose="05000000000000000000" pitchFamily="2" charset="2"/>
              </a:rPr>
              <a:t>（</a:t>
            </a:r>
            <a:r>
              <a:rPr lang="en-US" altLang="zh-CN" sz="2400" dirty="0">
                <a:solidFill>
                  <a:schemeClr val="tx1"/>
                </a:solidFill>
                <a:sym typeface="Wingdings" panose="05000000000000000000" pitchFamily="2" charset="2"/>
              </a:rPr>
              <a:t>LTE-V</a:t>
            </a:r>
            <a:r>
              <a:rPr lang="zh-CN" altLang="en-US" sz="2400" dirty="0">
                <a:solidFill>
                  <a:schemeClr val="tx1"/>
                </a:solidFill>
                <a:sym typeface="Wingdings" panose="05000000000000000000" pitchFamily="2" charset="2"/>
              </a:rPr>
              <a:t>）</a:t>
            </a:r>
            <a:r>
              <a:rPr lang="en-US" altLang="zh-CN" sz="2400" dirty="0">
                <a:solidFill>
                  <a:schemeClr val="tx1"/>
                </a:solidFill>
              </a:rPr>
              <a:t>      </a:t>
            </a:r>
          </a:p>
          <a:p>
            <a:pPr>
              <a:buClrTx/>
              <a:buFont typeface="Wingdings" panose="05000000000000000000" pitchFamily="2" charset="2"/>
              <a:buChar char="n"/>
              <a:defRPr/>
            </a:pPr>
            <a:r>
              <a:rPr lang="zh-CN" altLang="en-US" sz="2400" dirty="0">
                <a:solidFill>
                  <a:schemeClr val="tx1"/>
                </a:solidFill>
              </a:rPr>
              <a:t>欧洲      </a:t>
            </a:r>
            <a:endParaRPr lang="en-US" altLang="zh-CN" sz="2400" dirty="0">
              <a:solidFill>
                <a:schemeClr val="tx1"/>
              </a:solidFill>
            </a:endParaRPr>
          </a:p>
          <a:p>
            <a:pPr>
              <a:buClrTx/>
              <a:buFont typeface="Wingdings" panose="05000000000000000000" pitchFamily="2" charset="2"/>
              <a:buChar char="n"/>
              <a:defRPr/>
            </a:pPr>
            <a:r>
              <a:rPr lang="zh-CN" altLang="en-US" sz="2400" dirty="0">
                <a:solidFill>
                  <a:schemeClr val="tx1"/>
                </a:solidFill>
              </a:rPr>
              <a:t>日本</a:t>
            </a:r>
            <a:endParaRPr lang="en-US" altLang="zh-CN" sz="2400" dirty="0">
              <a:solidFill>
                <a:schemeClr val="tx1"/>
              </a:solidFill>
            </a:endParaRPr>
          </a:p>
          <a:p>
            <a:pPr>
              <a:buClrTx/>
              <a:buFont typeface="Wingdings" panose="05000000000000000000" pitchFamily="2" charset="2"/>
              <a:buChar char="n"/>
              <a:defRPr/>
            </a:pPr>
            <a:endParaRPr lang="en-US" altLang="zh-CN" sz="2400" dirty="0">
              <a:solidFill>
                <a:schemeClr val="tx1"/>
              </a:solidFill>
            </a:endParaRPr>
          </a:p>
          <a:p>
            <a:pPr>
              <a:buClrTx/>
              <a:buFont typeface="Wingdings" panose="05000000000000000000" pitchFamily="2" charset="2"/>
              <a:buChar char="n"/>
              <a:defRPr/>
            </a:pPr>
            <a:endParaRPr lang="zh-CN" altLang="en-US" dirty="0">
              <a:solidFill>
                <a:schemeClr val="tx1"/>
              </a:solidFill>
            </a:endParaRPr>
          </a:p>
        </p:txBody>
      </p:sp>
      <p:pic>
        <p:nvPicPr>
          <p:cNvPr id="17411" name="图片 1">
            <a:extLst>
              <a:ext uri="{FF2B5EF4-FFF2-40B4-BE49-F238E27FC236}">
                <a16:creationId xmlns:a16="http://schemas.microsoft.com/office/drawing/2014/main" id="{23C24804-C7FE-4969-8B60-FE75EBE1C1B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18063" y="2911475"/>
            <a:ext cx="3930650" cy="349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7A2E31B0-5723-4797-AC0F-03A42EA661F9}"/>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a:t>    </a:t>
            </a:r>
            <a:r>
              <a:rPr lang="en-US" altLang="zh-CN" sz="3600">
                <a:latin typeface="黑体" panose="02010609060101010101" pitchFamily="49" charset="-122"/>
                <a:ea typeface="黑体" panose="02010609060101010101" pitchFamily="49" charset="-122"/>
              </a:rPr>
              <a:t>6.1 </a:t>
            </a:r>
            <a:r>
              <a:rPr lang="zh-CN" altLang="en-US" sz="3600">
                <a:latin typeface="黑体" panose="02010609060101010101" pitchFamily="49" charset="-122"/>
                <a:ea typeface="黑体" panose="02010609060101010101" pitchFamily="49" charset="-122"/>
              </a:rPr>
              <a:t>什么是车联网</a:t>
            </a:r>
            <a:endParaRPr lang="zh-CN" altLang="en-US" sz="3600" dirty="0">
              <a:latin typeface="黑体" panose="02010609060101010101" pitchFamily="49" charset="-122"/>
              <a:ea typeface="黑体" panose="02010609060101010101" pitchFamily="49" charset="-122"/>
            </a:endParaRPr>
          </a:p>
        </p:txBody>
      </p:sp>
      <p:sp>
        <p:nvSpPr>
          <p:cNvPr id="17413" name="TextBox 49">
            <a:extLst>
              <a:ext uri="{FF2B5EF4-FFF2-40B4-BE49-F238E27FC236}">
                <a16:creationId xmlns:a16="http://schemas.microsoft.com/office/drawing/2014/main" id="{A14B2E00-D9DA-491D-8B80-F8DCBD10442E}"/>
              </a:ext>
            </a:extLst>
          </p:cNvPr>
          <p:cNvSpPr txBox="1">
            <a:spLocks noChangeArrowheads="1"/>
          </p:cNvSpPr>
          <p:nvPr/>
        </p:nvSpPr>
        <p:spPr bwMode="auto">
          <a:xfrm>
            <a:off x="107950" y="908050"/>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6.1.1 </a:t>
            </a:r>
            <a:r>
              <a:rPr lang="zh-CN" altLang="en-US" sz="2600">
                <a:latin typeface="黑体" panose="02010609060101010101" pitchFamily="49" charset="-122"/>
                <a:ea typeface="黑体" panose="02010609060101010101" pitchFamily="49" charset="-122"/>
              </a:rPr>
              <a:t>车联网概述</a:t>
            </a:r>
          </a:p>
        </p:txBody>
      </p:sp>
      <p:sp>
        <p:nvSpPr>
          <p:cNvPr id="7" name="灯片编号占位符 11">
            <a:extLst>
              <a:ext uri="{FF2B5EF4-FFF2-40B4-BE49-F238E27FC236}">
                <a16:creationId xmlns:a16="http://schemas.microsoft.com/office/drawing/2014/main" id="{A16429F7-946A-4F3F-9A29-695787745305}"/>
              </a:ext>
            </a:extLst>
          </p:cNvPr>
          <p:cNvSpPr txBox="1"/>
          <p:nvPr/>
        </p:nvSpPr>
        <p:spPr bwMode="auto">
          <a:xfrm>
            <a:off x="8818562" y="6515819"/>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7</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ext Box 3">
            <a:extLst>
              <a:ext uri="{FF2B5EF4-FFF2-40B4-BE49-F238E27FC236}">
                <a16:creationId xmlns:a16="http://schemas.microsoft.com/office/drawing/2014/main" id="{C14E77E9-A450-4528-83DA-BDD679FC3958}"/>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96259" name="文本框 1">
            <a:extLst>
              <a:ext uri="{FF2B5EF4-FFF2-40B4-BE49-F238E27FC236}">
                <a16:creationId xmlns:a16="http://schemas.microsoft.com/office/drawing/2014/main" id="{3FFF3B02-23AC-4279-9B28-F98B815104F7}"/>
              </a:ext>
            </a:extLst>
          </p:cNvPr>
          <p:cNvSpPr txBox="1">
            <a:spLocks noChangeArrowheads="1"/>
          </p:cNvSpPr>
          <p:nvPr/>
        </p:nvSpPr>
        <p:spPr bwMode="auto">
          <a:xfrm>
            <a:off x="612775" y="1762125"/>
            <a:ext cx="816768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b="1">
                <a:latin typeface="Times New Roman" panose="02020603050405020304" pitchFamily="18" charset="0"/>
                <a:ea typeface="宋体" panose="02010600030101010101" pitchFamily="2" charset="-122"/>
                <a:cs typeface="Times New Roman" panose="02020603050405020304" pitchFamily="18" charset="0"/>
              </a:rPr>
              <a:t>发展简介 </a:t>
            </a:r>
            <a:r>
              <a:rPr lang="zh-CN" altLang="en-US" sz="240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a:latin typeface="Times New Roman" panose="02020603050405020304" pitchFamily="18" charset="0"/>
                <a:ea typeface="宋体" panose="02010600030101010101" pitchFamily="2" charset="-122"/>
                <a:cs typeface="Times New Roman" panose="02020603050405020304" pitchFamily="18" charset="0"/>
              </a:rPr>
              <a:t>IEEE</a:t>
            </a:r>
            <a:r>
              <a:rPr lang="zh-CN" altLang="en-US" sz="2400">
                <a:latin typeface="Times New Roman" panose="02020603050405020304" pitchFamily="18" charset="0"/>
                <a:ea typeface="宋体" panose="02010600030101010101" pitchFamily="2" charset="-122"/>
                <a:cs typeface="Times New Roman" panose="02020603050405020304" pitchFamily="18" charset="0"/>
              </a:rPr>
              <a:t>在</a:t>
            </a:r>
            <a:r>
              <a:rPr lang="en-US" altLang="zh-CN" sz="2400">
                <a:latin typeface="Times New Roman" panose="02020603050405020304" pitchFamily="18" charset="0"/>
                <a:ea typeface="宋体" panose="02010600030101010101" pitchFamily="2" charset="-122"/>
                <a:cs typeface="Times New Roman" panose="02020603050405020304" pitchFamily="18" charset="0"/>
              </a:rPr>
              <a:t>1997</a:t>
            </a:r>
            <a:r>
              <a:rPr lang="zh-CN" altLang="en-US" sz="2400">
                <a:latin typeface="Times New Roman" panose="02020603050405020304" pitchFamily="18" charset="0"/>
                <a:ea typeface="宋体" panose="02010600030101010101" pitchFamily="2" charset="-122"/>
                <a:cs typeface="Times New Roman" panose="02020603050405020304" pitchFamily="18" charset="0"/>
              </a:rPr>
              <a:t>年制定了</a:t>
            </a:r>
            <a:r>
              <a:rPr lang="en-US" altLang="zh-CN" sz="2400">
                <a:latin typeface="Times New Roman" panose="02020603050405020304" pitchFamily="18" charset="0"/>
                <a:ea typeface="宋体" panose="02010600030101010101" pitchFamily="2" charset="-122"/>
                <a:cs typeface="Times New Roman" panose="02020603050405020304" pitchFamily="18" charset="0"/>
              </a:rPr>
              <a:t>802.11</a:t>
            </a:r>
            <a:r>
              <a:rPr lang="zh-CN" altLang="en-US" sz="2400">
                <a:latin typeface="Times New Roman" panose="02020603050405020304" pitchFamily="18" charset="0"/>
                <a:ea typeface="宋体" panose="02010600030101010101" pitchFamily="2" charset="-122"/>
                <a:cs typeface="Times New Roman" panose="02020603050405020304" pitchFamily="18" charset="0"/>
              </a:rPr>
              <a:t>标准的第一个版本，于</a:t>
            </a:r>
            <a:r>
              <a:rPr lang="en-US" altLang="zh-CN" sz="2400">
                <a:latin typeface="Times New Roman" panose="02020603050405020304" pitchFamily="18" charset="0"/>
                <a:ea typeface="宋体" panose="02010600030101010101" pitchFamily="2" charset="-122"/>
                <a:cs typeface="Times New Roman" panose="02020603050405020304" pitchFamily="18" charset="0"/>
              </a:rPr>
              <a:t>2009</a:t>
            </a:r>
            <a:r>
              <a:rPr lang="zh-CN" altLang="en-US" sz="2400">
                <a:latin typeface="Times New Roman" panose="02020603050405020304" pitchFamily="18" charset="0"/>
                <a:ea typeface="宋体" panose="02010600030101010101" pitchFamily="2" charset="-122"/>
                <a:cs typeface="Times New Roman" panose="02020603050405020304" pitchFamily="18" charset="0"/>
              </a:rPr>
              <a:t>年发布了</a:t>
            </a:r>
            <a:r>
              <a:rPr lang="en-US" altLang="zh-CN" sz="2400">
                <a:latin typeface="Times New Roman" panose="02020603050405020304" pitchFamily="18" charset="0"/>
                <a:ea typeface="宋体" panose="02010600030101010101" pitchFamily="2" charset="-122"/>
                <a:cs typeface="Times New Roman" panose="02020603050405020304" pitchFamily="18" charset="0"/>
              </a:rPr>
              <a:t>802.11P</a:t>
            </a:r>
            <a:r>
              <a:rPr lang="zh-CN" altLang="en-US" sz="2400">
                <a:latin typeface="Times New Roman" panose="02020603050405020304" pitchFamily="18" charset="0"/>
                <a:ea typeface="宋体" panose="02010600030101010101" pitchFamily="2" charset="-122"/>
                <a:cs typeface="Times New Roman" panose="02020603050405020304" pitchFamily="18" charset="0"/>
              </a:rPr>
              <a:t>。</a:t>
            </a:r>
            <a:endParaRPr lang="zh-CN" altLang="en-US" sz="2400">
              <a:latin typeface="Arial" panose="020B0604020202020204" pitchFamily="34" charset="0"/>
              <a:ea typeface="宋体" panose="02010600030101010101" pitchFamily="2" charset="-122"/>
              <a:cs typeface="Times New Roman" panose="02020603050405020304" pitchFamily="18" charset="0"/>
            </a:endParaRPr>
          </a:p>
        </p:txBody>
      </p:sp>
      <p:graphicFrame>
        <p:nvGraphicFramePr>
          <p:cNvPr id="2" name="表格 1">
            <a:extLst>
              <a:ext uri="{FF2B5EF4-FFF2-40B4-BE49-F238E27FC236}">
                <a16:creationId xmlns:a16="http://schemas.microsoft.com/office/drawing/2014/main" id="{BB157EF7-A4AA-4779-A72D-649E0A34CCD5}"/>
              </a:ext>
            </a:extLst>
          </p:cNvPr>
          <p:cNvGraphicFramePr>
            <a:graphicFrameLocks noGrp="1"/>
          </p:cNvGraphicFramePr>
          <p:nvPr/>
        </p:nvGraphicFramePr>
        <p:xfrm>
          <a:off x="755650" y="2708275"/>
          <a:ext cx="7723189" cy="4125914"/>
        </p:xfrm>
        <a:graphic>
          <a:graphicData uri="http://schemas.openxmlformats.org/drawingml/2006/table">
            <a:tbl>
              <a:tblPr firstRow="1" bandRow="1">
                <a:tableStyleId>{5C22544A-7EE6-4342-B048-85BDC9FD1C3A}</a:tableStyleId>
              </a:tblPr>
              <a:tblGrid>
                <a:gridCol w="1103313">
                  <a:extLst>
                    <a:ext uri="{9D8B030D-6E8A-4147-A177-3AD203B41FA5}">
                      <a16:colId xmlns:a16="http://schemas.microsoft.com/office/drawing/2014/main" val="20000"/>
                    </a:ext>
                  </a:extLst>
                </a:gridCol>
                <a:gridCol w="1103313">
                  <a:extLst>
                    <a:ext uri="{9D8B030D-6E8A-4147-A177-3AD203B41FA5}">
                      <a16:colId xmlns:a16="http://schemas.microsoft.com/office/drawing/2014/main" val="20001"/>
                    </a:ext>
                  </a:extLst>
                </a:gridCol>
                <a:gridCol w="1249684">
                  <a:extLst>
                    <a:ext uri="{9D8B030D-6E8A-4147-A177-3AD203B41FA5}">
                      <a16:colId xmlns:a16="http://schemas.microsoft.com/office/drawing/2014/main" val="20002"/>
                    </a:ext>
                  </a:extLst>
                </a:gridCol>
                <a:gridCol w="1152128">
                  <a:extLst>
                    <a:ext uri="{9D8B030D-6E8A-4147-A177-3AD203B41FA5}">
                      <a16:colId xmlns:a16="http://schemas.microsoft.com/office/drawing/2014/main" val="20003"/>
                    </a:ext>
                  </a:extLst>
                </a:gridCol>
                <a:gridCol w="1152128">
                  <a:extLst>
                    <a:ext uri="{9D8B030D-6E8A-4147-A177-3AD203B41FA5}">
                      <a16:colId xmlns:a16="http://schemas.microsoft.com/office/drawing/2014/main" val="20004"/>
                    </a:ext>
                  </a:extLst>
                </a:gridCol>
                <a:gridCol w="936104">
                  <a:extLst>
                    <a:ext uri="{9D8B030D-6E8A-4147-A177-3AD203B41FA5}">
                      <a16:colId xmlns:a16="http://schemas.microsoft.com/office/drawing/2014/main" val="20005"/>
                    </a:ext>
                  </a:extLst>
                </a:gridCol>
                <a:gridCol w="1026519">
                  <a:extLst>
                    <a:ext uri="{9D8B030D-6E8A-4147-A177-3AD203B41FA5}">
                      <a16:colId xmlns:a16="http://schemas.microsoft.com/office/drawing/2014/main" val="20006"/>
                    </a:ext>
                  </a:extLst>
                </a:gridCol>
              </a:tblGrid>
              <a:tr h="914417">
                <a:tc>
                  <a:txBody>
                    <a:bodyPr/>
                    <a:lstStyle/>
                    <a:p>
                      <a:r>
                        <a:rPr lang="zh-CN" altLang="en-US" sz="1800" dirty="0"/>
                        <a:t>协议</a:t>
                      </a:r>
                    </a:p>
                  </a:txBody>
                  <a:tcPr marL="91434" marR="91434" marT="45729" marB="45729"/>
                </a:tc>
                <a:tc>
                  <a:txBody>
                    <a:bodyPr/>
                    <a:lstStyle/>
                    <a:p>
                      <a:r>
                        <a:rPr lang="zh-CN" altLang="en-US" sz="1800" dirty="0"/>
                        <a:t>发布年份</a:t>
                      </a:r>
                    </a:p>
                  </a:txBody>
                  <a:tcPr marL="91434" marR="91434" marT="45729" marB="45729"/>
                </a:tc>
                <a:tc>
                  <a:txBody>
                    <a:bodyPr/>
                    <a:lstStyle/>
                    <a:p>
                      <a:r>
                        <a:rPr lang="zh-CN" altLang="en-US" sz="1800" dirty="0"/>
                        <a:t>标准频宽（</a:t>
                      </a:r>
                      <a:r>
                        <a:rPr lang="en-US" altLang="zh-CN" sz="1800" dirty="0"/>
                        <a:t>GHz</a:t>
                      </a:r>
                      <a:r>
                        <a:rPr lang="zh-CN" altLang="en-US" sz="1800" dirty="0"/>
                        <a:t>）</a:t>
                      </a:r>
                    </a:p>
                  </a:txBody>
                  <a:tcPr marL="91434" marR="91434" marT="45729" marB="45729"/>
                </a:tc>
                <a:tc>
                  <a:txBody>
                    <a:bodyPr/>
                    <a:lstStyle/>
                    <a:p>
                      <a:r>
                        <a:rPr lang="zh-CN" altLang="en-US" sz="1800" dirty="0"/>
                        <a:t>标准速度</a:t>
                      </a:r>
                      <a:r>
                        <a:rPr lang="en-US" altLang="zh-CN" sz="1800" dirty="0"/>
                        <a:t>Mb/s</a:t>
                      </a:r>
                      <a:endParaRPr lang="zh-CN" altLang="en-US" sz="1800" dirty="0"/>
                    </a:p>
                  </a:txBody>
                  <a:tcPr marL="91434" marR="91434" marT="45729" marB="457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t>最大速度</a:t>
                      </a:r>
                      <a:r>
                        <a:rPr lang="en-US" altLang="zh-CN" sz="1800" dirty="0"/>
                        <a:t>Mb/s</a:t>
                      </a:r>
                      <a:endParaRPr lang="zh-CN" altLang="en-US" sz="1800" dirty="0"/>
                    </a:p>
                    <a:p>
                      <a:endParaRPr lang="zh-CN" altLang="en-US" sz="1800" dirty="0"/>
                    </a:p>
                  </a:txBody>
                  <a:tcPr marL="91434" marR="91434" marT="45729" marB="45729"/>
                </a:tc>
                <a:tc>
                  <a:txBody>
                    <a:bodyPr/>
                    <a:lstStyle/>
                    <a:p>
                      <a:r>
                        <a:rPr lang="zh-CN" altLang="en-US" sz="1800" dirty="0"/>
                        <a:t>室内范围</a:t>
                      </a:r>
                      <a:r>
                        <a:rPr lang="en-US" altLang="zh-CN" sz="1800" dirty="0"/>
                        <a:t>/m</a:t>
                      </a:r>
                      <a:endParaRPr lang="zh-CN" altLang="en-US" sz="1800" dirty="0"/>
                    </a:p>
                  </a:txBody>
                  <a:tcPr marL="91434" marR="91434" marT="45729" marB="45729"/>
                </a:tc>
                <a:tc>
                  <a:txBody>
                    <a:bodyPr/>
                    <a:lstStyle/>
                    <a:p>
                      <a:r>
                        <a:rPr lang="zh-CN" altLang="en-US" sz="1800" dirty="0"/>
                        <a:t>室外范围</a:t>
                      </a:r>
                      <a:r>
                        <a:rPr lang="en-US" altLang="zh-CN" sz="1800" dirty="0"/>
                        <a:t>/m</a:t>
                      </a:r>
                      <a:endParaRPr lang="zh-CN" altLang="en-US" sz="1800" dirty="0"/>
                    </a:p>
                  </a:txBody>
                  <a:tcPr marL="91434" marR="91434" marT="45729" marB="45729"/>
                </a:tc>
                <a:extLst>
                  <a:ext uri="{0D108BD9-81ED-4DB2-BD59-A6C34878D82A}">
                    <a16:rowId xmlns:a16="http://schemas.microsoft.com/office/drawing/2014/main" val="10000"/>
                  </a:ext>
                </a:extLst>
              </a:tr>
              <a:tr h="547506">
                <a:tc>
                  <a:txBody>
                    <a:bodyPr/>
                    <a:lstStyle/>
                    <a:p>
                      <a:r>
                        <a:rPr lang="en-US" altLang="zh-CN" sz="1800" dirty="0"/>
                        <a:t>802.11</a:t>
                      </a:r>
                      <a:endParaRPr lang="zh-CN" altLang="en-US" sz="1800" dirty="0"/>
                    </a:p>
                  </a:txBody>
                  <a:tcPr marL="91434" marR="91434" marT="45729" marB="45729"/>
                </a:tc>
                <a:tc>
                  <a:txBody>
                    <a:bodyPr/>
                    <a:lstStyle/>
                    <a:p>
                      <a:r>
                        <a:rPr lang="en-US" altLang="zh-CN" sz="1800" dirty="0"/>
                        <a:t>1997</a:t>
                      </a:r>
                      <a:endParaRPr lang="zh-CN" altLang="en-US" sz="1800" dirty="0"/>
                    </a:p>
                  </a:txBody>
                  <a:tcPr marL="91434" marR="91434" marT="45729" marB="45729"/>
                </a:tc>
                <a:tc>
                  <a:txBody>
                    <a:bodyPr/>
                    <a:lstStyle/>
                    <a:p>
                      <a:r>
                        <a:rPr lang="en-US" altLang="zh-CN" sz="1800" dirty="0"/>
                        <a:t>2.4</a:t>
                      </a:r>
                      <a:endParaRPr lang="zh-CN" altLang="en-US" sz="1800" dirty="0"/>
                    </a:p>
                  </a:txBody>
                  <a:tcPr marL="91434" marR="91434" marT="45729" marB="45729"/>
                </a:tc>
                <a:tc>
                  <a:txBody>
                    <a:bodyPr/>
                    <a:lstStyle/>
                    <a:p>
                      <a:r>
                        <a:rPr lang="en-US" altLang="zh-CN" sz="1800" dirty="0"/>
                        <a:t>1</a:t>
                      </a:r>
                      <a:endParaRPr lang="zh-CN" altLang="en-US" sz="1800" dirty="0"/>
                    </a:p>
                  </a:txBody>
                  <a:tcPr marL="91434" marR="91434" marT="45729" marB="45729"/>
                </a:tc>
                <a:tc>
                  <a:txBody>
                    <a:bodyPr/>
                    <a:lstStyle/>
                    <a:p>
                      <a:r>
                        <a:rPr lang="en-US" altLang="zh-CN" sz="1800" dirty="0"/>
                        <a:t>2</a:t>
                      </a:r>
                      <a:endParaRPr lang="zh-CN" altLang="en-US" sz="1800" dirty="0"/>
                    </a:p>
                  </a:txBody>
                  <a:tcPr marL="91434" marR="91434" marT="45729" marB="45729"/>
                </a:tc>
                <a:tc>
                  <a:txBody>
                    <a:bodyPr/>
                    <a:lstStyle/>
                    <a:p>
                      <a:r>
                        <a:rPr lang="en-US" altLang="zh-CN" sz="1800" dirty="0"/>
                        <a:t>——</a:t>
                      </a:r>
                      <a:endParaRPr lang="zh-CN" altLang="en-US" sz="1800" dirty="0"/>
                    </a:p>
                  </a:txBody>
                  <a:tcPr marL="91434" marR="91434" marT="45729" marB="45729"/>
                </a:tc>
                <a:tc>
                  <a:txBody>
                    <a:bodyPr/>
                    <a:lstStyle/>
                    <a:p>
                      <a:r>
                        <a:rPr lang="en-US" altLang="zh-CN" sz="1800" dirty="0"/>
                        <a:t>——</a:t>
                      </a:r>
                      <a:endParaRPr lang="zh-CN" altLang="en-US" sz="1800" dirty="0"/>
                    </a:p>
                  </a:txBody>
                  <a:tcPr marL="91434" marR="91434" marT="45729" marB="45729"/>
                </a:tc>
                <a:extLst>
                  <a:ext uri="{0D108BD9-81ED-4DB2-BD59-A6C34878D82A}">
                    <a16:rowId xmlns:a16="http://schemas.microsoft.com/office/drawing/2014/main" val="10001"/>
                  </a:ext>
                </a:extLst>
              </a:tr>
              <a:tr h="5039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t>802.11a</a:t>
                      </a:r>
                      <a:endParaRPr lang="zh-CN" altLang="en-US" sz="1800" dirty="0"/>
                    </a:p>
                  </a:txBody>
                  <a:tcPr marL="91434" marR="91434" marT="45729" marB="45729"/>
                </a:tc>
                <a:tc>
                  <a:txBody>
                    <a:bodyPr/>
                    <a:lstStyle/>
                    <a:p>
                      <a:r>
                        <a:rPr lang="en-US" altLang="zh-CN" sz="1800" dirty="0"/>
                        <a:t>1999</a:t>
                      </a:r>
                      <a:endParaRPr lang="zh-CN" altLang="en-US" sz="1800" dirty="0"/>
                    </a:p>
                  </a:txBody>
                  <a:tcPr marL="91434" marR="91434" marT="45729" marB="457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t>5</a:t>
                      </a:r>
                      <a:endParaRPr lang="zh-CN" altLang="en-US" sz="1800" dirty="0"/>
                    </a:p>
                  </a:txBody>
                  <a:tcPr marL="91434" marR="91434" marT="45729" marB="45729"/>
                </a:tc>
                <a:tc>
                  <a:txBody>
                    <a:bodyPr/>
                    <a:lstStyle/>
                    <a:p>
                      <a:r>
                        <a:rPr lang="en-US" altLang="zh-CN" sz="1800" dirty="0"/>
                        <a:t>25</a:t>
                      </a:r>
                      <a:endParaRPr lang="zh-CN" altLang="en-US" sz="1800" dirty="0"/>
                    </a:p>
                  </a:txBody>
                  <a:tcPr marL="91434" marR="91434" marT="45729" marB="45729"/>
                </a:tc>
                <a:tc>
                  <a:txBody>
                    <a:bodyPr/>
                    <a:lstStyle/>
                    <a:p>
                      <a:r>
                        <a:rPr lang="en-US" altLang="zh-CN" sz="1800" dirty="0"/>
                        <a:t>54</a:t>
                      </a:r>
                      <a:endParaRPr lang="zh-CN" altLang="en-US" sz="1800" dirty="0"/>
                    </a:p>
                  </a:txBody>
                  <a:tcPr marL="91434" marR="91434" marT="45729" marB="45729"/>
                </a:tc>
                <a:tc>
                  <a:txBody>
                    <a:bodyPr/>
                    <a:lstStyle/>
                    <a:p>
                      <a:r>
                        <a:rPr lang="en-US" altLang="zh-CN" sz="1800" dirty="0"/>
                        <a:t>30</a:t>
                      </a:r>
                      <a:endParaRPr lang="zh-CN" altLang="en-US" sz="1800" dirty="0"/>
                    </a:p>
                  </a:txBody>
                  <a:tcPr marL="91434" marR="91434" marT="45729" marB="45729"/>
                </a:tc>
                <a:tc>
                  <a:txBody>
                    <a:bodyPr/>
                    <a:lstStyle/>
                    <a:p>
                      <a:r>
                        <a:rPr lang="en-US" altLang="zh-CN" sz="1800" dirty="0"/>
                        <a:t>45</a:t>
                      </a:r>
                      <a:endParaRPr lang="zh-CN" altLang="en-US" sz="1800" dirty="0"/>
                    </a:p>
                  </a:txBody>
                  <a:tcPr marL="91434" marR="91434" marT="45729" marB="45729"/>
                </a:tc>
                <a:extLst>
                  <a:ext uri="{0D108BD9-81ED-4DB2-BD59-A6C34878D82A}">
                    <a16:rowId xmlns:a16="http://schemas.microsoft.com/office/drawing/2014/main" val="10002"/>
                  </a:ext>
                </a:extLst>
              </a:tr>
              <a:tr h="5759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t>802.11b</a:t>
                      </a:r>
                      <a:endParaRPr lang="zh-CN" altLang="en-US" sz="1800" dirty="0"/>
                    </a:p>
                  </a:txBody>
                  <a:tcPr marL="91434" marR="91434" marT="45729" marB="45729"/>
                </a:tc>
                <a:tc>
                  <a:txBody>
                    <a:bodyPr/>
                    <a:lstStyle/>
                    <a:p>
                      <a:r>
                        <a:rPr lang="en-US" altLang="zh-CN" sz="1800" dirty="0"/>
                        <a:t>1999</a:t>
                      </a:r>
                      <a:endParaRPr lang="zh-CN" altLang="en-US" sz="1800" dirty="0"/>
                    </a:p>
                  </a:txBody>
                  <a:tcPr marL="91434" marR="91434" marT="45729" marB="457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t>2.4</a:t>
                      </a:r>
                      <a:endParaRPr lang="zh-CN" altLang="en-US" sz="1800" dirty="0"/>
                    </a:p>
                  </a:txBody>
                  <a:tcPr marL="91434" marR="91434" marT="45729" marB="45729"/>
                </a:tc>
                <a:tc>
                  <a:txBody>
                    <a:bodyPr/>
                    <a:lstStyle/>
                    <a:p>
                      <a:r>
                        <a:rPr lang="en-US" altLang="zh-CN" sz="1800" dirty="0"/>
                        <a:t>6.5</a:t>
                      </a:r>
                      <a:endParaRPr lang="zh-CN" altLang="en-US" sz="1800" dirty="0"/>
                    </a:p>
                  </a:txBody>
                  <a:tcPr marL="91434" marR="91434" marT="45729" marB="45729"/>
                </a:tc>
                <a:tc>
                  <a:txBody>
                    <a:bodyPr/>
                    <a:lstStyle/>
                    <a:p>
                      <a:r>
                        <a:rPr lang="en-US" altLang="zh-CN" sz="1800" dirty="0"/>
                        <a:t>11</a:t>
                      </a:r>
                      <a:endParaRPr lang="zh-CN" altLang="en-US" sz="1800" dirty="0"/>
                    </a:p>
                  </a:txBody>
                  <a:tcPr marL="91434" marR="91434" marT="45729" marB="45729"/>
                </a:tc>
                <a:tc>
                  <a:txBody>
                    <a:bodyPr/>
                    <a:lstStyle/>
                    <a:p>
                      <a:r>
                        <a:rPr lang="en-US" altLang="zh-CN" sz="1800" dirty="0"/>
                        <a:t>30</a:t>
                      </a:r>
                      <a:endParaRPr lang="zh-CN" altLang="en-US" sz="1800" dirty="0"/>
                    </a:p>
                  </a:txBody>
                  <a:tcPr marL="91434" marR="91434" marT="45729" marB="45729"/>
                </a:tc>
                <a:tc>
                  <a:txBody>
                    <a:bodyPr/>
                    <a:lstStyle/>
                    <a:p>
                      <a:r>
                        <a:rPr lang="en-US" altLang="zh-CN" sz="1800" dirty="0"/>
                        <a:t>100</a:t>
                      </a:r>
                      <a:endParaRPr lang="zh-CN" altLang="en-US" sz="1800" dirty="0"/>
                    </a:p>
                  </a:txBody>
                  <a:tcPr marL="91434" marR="91434" marT="45729" marB="45729"/>
                </a:tc>
                <a:extLst>
                  <a:ext uri="{0D108BD9-81ED-4DB2-BD59-A6C34878D82A}">
                    <a16:rowId xmlns:a16="http://schemas.microsoft.com/office/drawing/2014/main" val="10003"/>
                  </a:ext>
                </a:extLst>
              </a:tr>
              <a:tr h="5039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t>802.11g</a:t>
                      </a:r>
                      <a:endParaRPr lang="zh-CN" altLang="en-US" sz="1800" dirty="0"/>
                    </a:p>
                  </a:txBody>
                  <a:tcPr marL="91434" marR="91434" marT="45729" marB="45729"/>
                </a:tc>
                <a:tc>
                  <a:txBody>
                    <a:bodyPr/>
                    <a:lstStyle/>
                    <a:p>
                      <a:r>
                        <a:rPr lang="en-US" altLang="zh-CN" sz="1800" dirty="0"/>
                        <a:t>2003</a:t>
                      </a:r>
                      <a:endParaRPr lang="zh-CN" altLang="en-US" sz="1800" dirty="0"/>
                    </a:p>
                  </a:txBody>
                  <a:tcPr marL="91434" marR="91434" marT="45729" marB="45729"/>
                </a:tc>
                <a:tc>
                  <a:txBody>
                    <a:bodyPr/>
                    <a:lstStyle/>
                    <a:p>
                      <a:r>
                        <a:rPr lang="en-US" altLang="zh-CN" sz="1800" dirty="0"/>
                        <a:t>2.4</a:t>
                      </a:r>
                      <a:endParaRPr lang="zh-CN" altLang="en-US" sz="1800" dirty="0"/>
                    </a:p>
                  </a:txBody>
                  <a:tcPr marL="91434" marR="91434" marT="45729" marB="45729"/>
                </a:tc>
                <a:tc>
                  <a:txBody>
                    <a:bodyPr/>
                    <a:lstStyle/>
                    <a:p>
                      <a:r>
                        <a:rPr lang="en-US" altLang="zh-CN" sz="1800" dirty="0"/>
                        <a:t>25</a:t>
                      </a:r>
                      <a:endParaRPr lang="zh-CN" altLang="en-US" sz="1800" dirty="0"/>
                    </a:p>
                  </a:txBody>
                  <a:tcPr marL="91434" marR="91434" marT="45729" marB="45729"/>
                </a:tc>
                <a:tc>
                  <a:txBody>
                    <a:bodyPr/>
                    <a:lstStyle/>
                    <a:p>
                      <a:r>
                        <a:rPr lang="en-US" altLang="zh-CN" sz="1800" dirty="0"/>
                        <a:t>54</a:t>
                      </a:r>
                      <a:endParaRPr lang="zh-CN" altLang="en-US" sz="1800" dirty="0"/>
                    </a:p>
                  </a:txBody>
                  <a:tcPr marL="91434" marR="91434" marT="45729" marB="45729"/>
                </a:tc>
                <a:tc>
                  <a:txBody>
                    <a:bodyPr/>
                    <a:lstStyle/>
                    <a:p>
                      <a:r>
                        <a:rPr lang="en-US" altLang="zh-CN" sz="1800" dirty="0"/>
                        <a:t>30</a:t>
                      </a:r>
                      <a:endParaRPr lang="zh-CN" altLang="en-US" sz="1800" dirty="0"/>
                    </a:p>
                  </a:txBody>
                  <a:tcPr marL="91434" marR="91434" marT="45729" marB="45729"/>
                </a:tc>
                <a:tc>
                  <a:txBody>
                    <a:bodyPr/>
                    <a:lstStyle/>
                    <a:p>
                      <a:r>
                        <a:rPr lang="en-US" altLang="zh-CN" sz="1800" dirty="0"/>
                        <a:t>100</a:t>
                      </a:r>
                      <a:endParaRPr lang="zh-CN" altLang="en-US" sz="1800" dirty="0"/>
                    </a:p>
                  </a:txBody>
                  <a:tcPr marL="91434" marR="91434" marT="45729" marB="45729"/>
                </a:tc>
                <a:extLst>
                  <a:ext uri="{0D108BD9-81ED-4DB2-BD59-A6C34878D82A}">
                    <a16:rowId xmlns:a16="http://schemas.microsoft.com/office/drawing/2014/main" val="10004"/>
                  </a:ext>
                </a:extLst>
              </a:tr>
              <a:tr h="5759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t>802.11n</a:t>
                      </a:r>
                      <a:endParaRPr lang="zh-CN" altLang="en-US" sz="1800" dirty="0"/>
                    </a:p>
                  </a:txBody>
                  <a:tcPr marL="91434" marR="91434" marT="45729" marB="45729"/>
                </a:tc>
                <a:tc>
                  <a:txBody>
                    <a:bodyPr/>
                    <a:lstStyle/>
                    <a:p>
                      <a:r>
                        <a:rPr lang="en-US" altLang="zh-CN" sz="1800" dirty="0"/>
                        <a:t>2009</a:t>
                      </a:r>
                      <a:endParaRPr lang="zh-CN" altLang="en-US" sz="1800" dirty="0"/>
                    </a:p>
                  </a:txBody>
                  <a:tcPr marL="91434" marR="91434" marT="45729" marB="457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t>2.4</a:t>
                      </a:r>
                      <a:r>
                        <a:rPr lang="zh-CN" altLang="en-US" sz="1800" dirty="0"/>
                        <a:t>，</a:t>
                      </a:r>
                      <a:r>
                        <a:rPr lang="en-US" altLang="zh-CN" sz="1800" dirty="0"/>
                        <a:t>5</a:t>
                      </a:r>
                      <a:endParaRPr lang="zh-CN" altLang="en-US" sz="1800" dirty="0"/>
                    </a:p>
                  </a:txBody>
                  <a:tcPr marL="91434" marR="91434" marT="45729" marB="45729"/>
                </a:tc>
                <a:tc>
                  <a:txBody>
                    <a:bodyPr/>
                    <a:lstStyle/>
                    <a:p>
                      <a:r>
                        <a:rPr lang="en-US" altLang="zh-CN" sz="1800" dirty="0"/>
                        <a:t>300</a:t>
                      </a:r>
                      <a:endParaRPr lang="zh-CN" altLang="en-US" sz="1800" dirty="0"/>
                    </a:p>
                  </a:txBody>
                  <a:tcPr marL="91434" marR="91434" marT="45729" marB="45729"/>
                </a:tc>
                <a:tc>
                  <a:txBody>
                    <a:bodyPr/>
                    <a:lstStyle/>
                    <a:p>
                      <a:r>
                        <a:rPr lang="en-US" altLang="zh-CN" sz="1800" dirty="0"/>
                        <a:t>600</a:t>
                      </a:r>
                      <a:endParaRPr lang="zh-CN" altLang="en-US" sz="1800" dirty="0"/>
                    </a:p>
                  </a:txBody>
                  <a:tcPr marL="91434" marR="91434" marT="45729" marB="45729"/>
                </a:tc>
                <a:tc>
                  <a:txBody>
                    <a:bodyPr/>
                    <a:lstStyle/>
                    <a:p>
                      <a:r>
                        <a:rPr lang="en-US" altLang="zh-CN" sz="1800" dirty="0"/>
                        <a:t>70</a:t>
                      </a:r>
                      <a:endParaRPr lang="zh-CN" altLang="en-US" sz="1800" dirty="0"/>
                    </a:p>
                  </a:txBody>
                  <a:tcPr marL="91434" marR="91434" marT="45729" marB="45729"/>
                </a:tc>
                <a:tc>
                  <a:txBody>
                    <a:bodyPr/>
                    <a:lstStyle/>
                    <a:p>
                      <a:r>
                        <a:rPr lang="en-US" altLang="zh-CN" sz="1800" dirty="0"/>
                        <a:t>250</a:t>
                      </a:r>
                      <a:endParaRPr lang="zh-CN" altLang="en-US" sz="1800" dirty="0"/>
                    </a:p>
                  </a:txBody>
                  <a:tcPr marL="91434" marR="91434" marT="45729" marB="45729"/>
                </a:tc>
                <a:extLst>
                  <a:ext uri="{0D108BD9-81ED-4DB2-BD59-A6C34878D82A}">
                    <a16:rowId xmlns:a16="http://schemas.microsoft.com/office/drawing/2014/main" val="10005"/>
                  </a:ext>
                </a:extLst>
              </a:tr>
              <a:tr h="5039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t>802.11p</a:t>
                      </a:r>
                      <a:endParaRPr lang="zh-CN" altLang="en-US" sz="1800" dirty="0"/>
                    </a:p>
                  </a:txBody>
                  <a:tcPr marL="91434" marR="91434" marT="45729" marB="45729"/>
                </a:tc>
                <a:tc>
                  <a:txBody>
                    <a:bodyPr/>
                    <a:lstStyle/>
                    <a:p>
                      <a:r>
                        <a:rPr lang="en-US" altLang="zh-CN" sz="1800" dirty="0"/>
                        <a:t>2009</a:t>
                      </a:r>
                      <a:endParaRPr lang="zh-CN" altLang="en-US" sz="1800" dirty="0"/>
                    </a:p>
                  </a:txBody>
                  <a:tcPr marL="91434" marR="91434" marT="45729" marB="45729"/>
                </a:tc>
                <a:tc>
                  <a:txBody>
                    <a:bodyPr/>
                    <a:lstStyle/>
                    <a:p>
                      <a:r>
                        <a:rPr lang="en-US" altLang="zh-CN" sz="1800" dirty="0"/>
                        <a:t>5</a:t>
                      </a:r>
                      <a:endParaRPr lang="zh-CN" altLang="en-US" sz="1800" dirty="0"/>
                    </a:p>
                  </a:txBody>
                  <a:tcPr marL="91434" marR="91434" marT="45729" marB="45729"/>
                </a:tc>
                <a:tc>
                  <a:txBody>
                    <a:bodyPr/>
                    <a:lstStyle/>
                    <a:p>
                      <a:r>
                        <a:rPr lang="en-US" altLang="zh-CN" sz="1800" dirty="0"/>
                        <a:t>3</a:t>
                      </a:r>
                      <a:endParaRPr lang="zh-CN" altLang="en-US" sz="1800" dirty="0"/>
                    </a:p>
                  </a:txBody>
                  <a:tcPr marL="91434" marR="91434" marT="45729" marB="45729"/>
                </a:tc>
                <a:tc>
                  <a:txBody>
                    <a:bodyPr/>
                    <a:lstStyle/>
                    <a:p>
                      <a:r>
                        <a:rPr lang="en-US" altLang="zh-CN" sz="1800" dirty="0"/>
                        <a:t>27</a:t>
                      </a:r>
                      <a:endParaRPr lang="zh-CN" altLang="en-US" sz="1800" dirty="0"/>
                    </a:p>
                  </a:txBody>
                  <a:tcPr marL="91434" marR="91434" marT="45729" marB="45729"/>
                </a:tc>
                <a:tc>
                  <a:txBody>
                    <a:bodyPr/>
                    <a:lstStyle/>
                    <a:p>
                      <a:r>
                        <a:rPr lang="en-US" altLang="zh-CN" sz="1800" dirty="0"/>
                        <a:t>300</a:t>
                      </a:r>
                      <a:endParaRPr lang="zh-CN" altLang="en-US" sz="1800" dirty="0"/>
                    </a:p>
                  </a:txBody>
                  <a:tcPr marL="91434" marR="91434" marT="45729" marB="45729"/>
                </a:tc>
                <a:tc>
                  <a:txBody>
                    <a:bodyPr/>
                    <a:lstStyle/>
                    <a:p>
                      <a:r>
                        <a:rPr lang="en-US" altLang="zh-CN" sz="1800" dirty="0"/>
                        <a:t>1000</a:t>
                      </a:r>
                      <a:endParaRPr lang="zh-CN" altLang="en-US" sz="1800" dirty="0"/>
                    </a:p>
                  </a:txBody>
                  <a:tcPr marL="91434" marR="91434" marT="45729" marB="45729"/>
                </a:tc>
                <a:extLst>
                  <a:ext uri="{0D108BD9-81ED-4DB2-BD59-A6C34878D82A}">
                    <a16:rowId xmlns:a16="http://schemas.microsoft.com/office/drawing/2014/main" val="10006"/>
                  </a:ext>
                </a:extLst>
              </a:tr>
            </a:tbl>
          </a:graphicData>
        </a:graphic>
      </p:graphicFrame>
      <p:sp>
        <p:nvSpPr>
          <p:cNvPr id="7" name="Rectangle 2">
            <a:extLst>
              <a:ext uri="{FF2B5EF4-FFF2-40B4-BE49-F238E27FC236}">
                <a16:creationId xmlns:a16="http://schemas.microsoft.com/office/drawing/2014/main" id="{D537C7D0-DE26-4108-B4E1-0A76CB26C85E}"/>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6.2 </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DSRC</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与</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LTE-V</a:t>
            </a:r>
            <a:endParaRPr lang="zh-CN" altLang="en-US" sz="3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6327" name="TextBox 49">
            <a:extLst>
              <a:ext uri="{FF2B5EF4-FFF2-40B4-BE49-F238E27FC236}">
                <a16:creationId xmlns:a16="http://schemas.microsoft.com/office/drawing/2014/main" id="{CE46FBE2-2E59-4AE6-886D-4FF6670BC15E}"/>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6.2.4 </a:t>
            </a:r>
            <a:r>
              <a:rPr lang="en-US" altLang="zh-CN" sz="2600">
                <a:latin typeface="Times New Roman" panose="02020603050405020304" pitchFamily="18" charset="0"/>
                <a:ea typeface="黑体" panose="02010609060101010101" pitchFamily="49" charset="-122"/>
                <a:cs typeface="Times New Roman" panose="02020603050405020304" pitchFamily="18" charset="0"/>
              </a:rPr>
              <a:t>DSRC</a:t>
            </a:r>
            <a:r>
              <a:rPr lang="zh-CN" altLang="en-US" sz="2600">
                <a:latin typeface="黑体" panose="02010609060101010101" pitchFamily="49" charset="-122"/>
                <a:ea typeface="黑体" panose="02010609060101010101" pitchFamily="49" charset="-122"/>
              </a:rPr>
              <a:t>通信标准</a:t>
            </a:r>
            <a:r>
              <a:rPr lang="en-US" altLang="zh-CN" sz="2600">
                <a:latin typeface="黑体" panose="02010609060101010101" pitchFamily="49" charset="-122"/>
                <a:ea typeface="黑体" panose="02010609060101010101" pitchFamily="49" charset="-122"/>
              </a:rPr>
              <a:t>—</a:t>
            </a:r>
            <a:r>
              <a:rPr lang="en-US" altLang="zh-CN" sz="2600">
                <a:latin typeface="Times New Roman" panose="02020603050405020304" pitchFamily="18" charset="0"/>
                <a:ea typeface="黑体" panose="02010609060101010101" pitchFamily="49" charset="-122"/>
              </a:rPr>
              <a:t>IEEE 802.11p</a:t>
            </a:r>
            <a:endParaRPr lang="zh-CN" altLang="en-US" sz="2600">
              <a:latin typeface="Times New Roman" panose="02020603050405020304" pitchFamily="18" charset="0"/>
              <a:ea typeface="黑体" panose="02010609060101010101" pitchFamily="49" charset="-122"/>
            </a:endParaRPr>
          </a:p>
        </p:txBody>
      </p:sp>
      <p:sp>
        <p:nvSpPr>
          <p:cNvPr id="8" name="灯片编号占位符 11">
            <a:extLst>
              <a:ext uri="{FF2B5EF4-FFF2-40B4-BE49-F238E27FC236}">
                <a16:creationId xmlns:a16="http://schemas.microsoft.com/office/drawing/2014/main" id="{D1768548-CF7C-4888-85F4-4FBBC3BF014A}"/>
              </a:ext>
            </a:extLst>
          </p:cNvPr>
          <p:cNvSpPr txBox="1"/>
          <p:nvPr/>
        </p:nvSpPr>
        <p:spPr bwMode="auto">
          <a:xfrm>
            <a:off x="8726488" y="6492875"/>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70</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ext Box 3">
            <a:extLst>
              <a:ext uri="{FF2B5EF4-FFF2-40B4-BE49-F238E27FC236}">
                <a16:creationId xmlns:a16="http://schemas.microsoft.com/office/drawing/2014/main" id="{D3E28F63-446E-43AA-B435-233A947B60EE}"/>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3317" name="文本框 1">
            <a:extLst>
              <a:ext uri="{FF2B5EF4-FFF2-40B4-BE49-F238E27FC236}">
                <a16:creationId xmlns:a16="http://schemas.microsoft.com/office/drawing/2014/main" id="{40934A6C-EB87-462E-8DD8-600A12AE2819}"/>
              </a:ext>
            </a:extLst>
          </p:cNvPr>
          <p:cNvSpPr txBox="1">
            <a:spLocks noChangeArrowheads="1"/>
          </p:cNvSpPr>
          <p:nvPr/>
        </p:nvSpPr>
        <p:spPr bwMode="auto">
          <a:xfrm>
            <a:off x="395288" y="1628775"/>
            <a:ext cx="8502650" cy="4000500"/>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defRPr/>
            </a:pP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defRPr/>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总结</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defRPr/>
            </a:pP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defRPr/>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IEEE 802. 11p </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对传统的</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IEEE  802. 11 </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无线网络技术加以扩展，可以实现一些对汽车非常有用的功能</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p>
          <a:p>
            <a:pPr>
              <a:spcBef>
                <a:spcPct val="0"/>
              </a:spcBef>
              <a:buFontTx/>
              <a:buNone/>
              <a:defRPr/>
            </a:pP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Bef>
                <a:spcPct val="0"/>
              </a:spcBef>
              <a:buFont typeface="Wingdings" panose="05000000000000000000" pitchFamily="2" charset="2"/>
              <a:buChar char="u"/>
              <a:defRPr/>
            </a:pP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更先进的传递机制</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 handoff scheme ) </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、移动操作；</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defRPr/>
            </a:pP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Bef>
                <a:spcPct val="0"/>
              </a:spcBef>
              <a:buFont typeface="Wingdings" panose="05000000000000000000" pitchFamily="2" charset="2"/>
              <a:buChar char="u"/>
              <a:defRPr/>
            </a:pP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增强了安全、识别</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 identification) </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、对等网络</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 peer -to -</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peer) </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认证</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defRPr/>
            </a:pP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Bef>
                <a:spcPct val="0"/>
              </a:spcBef>
              <a:buFont typeface="Wingdings" panose="05000000000000000000" pitchFamily="2" charset="2"/>
              <a:buChar char="u"/>
              <a:defRPr/>
            </a:pP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最重要的是，可以在分配给汽车的</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5. 9 GHz</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频率上进行通讯。</a:t>
            </a:r>
            <a:endParaRPr lang="zh-CN" altLang="en-US" sz="2200" dirty="0">
              <a:latin typeface="Arial" panose="020B0604020202020204" pitchFamily="34" charset="0"/>
              <a:ea typeface="宋体" panose="02010600030101010101" pitchFamily="2" charset="-122"/>
            </a:endParaRPr>
          </a:p>
        </p:txBody>
      </p:sp>
      <p:sp>
        <p:nvSpPr>
          <p:cNvPr id="6" name="Rectangle 2">
            <a:extLst>
              <a:ext uri="{FF2B5EF4-FFF2-40B4-BE49-F238E27FC236}">
                <a16:creationId xmlns:a16="http://schemas.microsoft.com/office/drawing/2014/main" id="{5CC2E28E-078E-4618-9047-B2E53BF5AFB2}"/>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6.2 </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DSRC</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与</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LTE-V</a:t>
            </a:r>
            <a:endParaRPr lang="zh-CN" altLang="en-US" sz="3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8309" name="TextBox 49">
            <a:extLst>
              <a:ext uri="{FF2B5EF4-FFF2-40B4-BE49-F238E27FC236}">
                <a16:creationId xmlns:a16="http://schemas.microsoft.com/office/drawing/2014/main" id="{784D8CE8-6702-4428-977F-051CA1B8F67C}"/>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6.2.4 </a:t>
            </a:r>
            <a:r>
              <a:rPr lang="en-US" altLang="zh-CN" sz="2600">
                <a:latin typeface="Times New Roman" panose="02020603050405020304" pitchFamily="18" charset="0"/>
                <a:ea typeface="黑体" panose="02010609060101010101" pitchFamily="49" charset="-122"/>
                <a:cs typeface="Times New Roman" panose="02020603050405020304" pitchFamily="18" charset="0"/>
              </a:rPr>
              <a:t>DSRC</a:t>
            </a:r>
            <a:r>
              <a:rPr lang="zh-CN" altLang="en-US" sz="2600">
                <a:latin typeface="黑体" panose="02010609060101010101" pitchFamily="49" charset="-122"/>
                <a:ea typeface="黑体" panose="02010609060101010101" pitchFamily="49" charset="-122"/>
              </a:rPr>
              <a:t>通信标准</a:t>
            </a:r>
            <a:r>
              <a:rPr lang="en-US" altLang="zh-CN" sz="2600">
                <a:latin typeface="黑体" panose="02010609060101010101" pitchFamily="49" charset="-122"/>
                <a:ea typeface="黑体" panose="02010609060101010101" pitchFamily="49" charset="-122"/>
              </a:rPr>
              <a:t>—</a:t>
            </a:r>
            <a:r>
              <a:rPr lang="en-US" altLang="zh-CN" sz="2600">
                <a:latin typeface="Times New Roman" panose="02020603050405020304" pitchFamily="18" charset="0"/>
                <a:ea typeface="黑体" panose="02010609060101010101" pitchFamily="49" charset="-122"/>
              </a:rPr>
              <a:t>IEEE 802.11p</a:t>
            </a:r>
            <a:endParaRPr lang="zh-CN" altLang="en-US" sz="2600">
              <a:latin typeface="Times New Roman" panose="02020603050405020304" pitchFamily="18" charset="0"/>
              <a:ea typeface="黑体" panose="02010609060101010101" pitchFamily="49" charset="-122"/>
            </a:endParaRPr>
          </a:p>
        </p:txBody>
      </p:sp>
      <p:sp>
        <p:nvSpPr>
          <p:cNvPr id="7" name="灯片编号占位符 11">
            <a:extLst>
              <a:ext uri="{FF2B5EF4-FFF2-40B4-BE49-F238E27FC236}">
                <a16:creationId xmlns:a16="http://schemas.microsoft.com/office/drawing/2014/main" id="{4D501B3A-329C-4561-8BE2-688D29D0B6F4}"/>
              </a:ext>
            </a:extLst>
          </p:cNvPr>
          <p:cNvSpPr txBox="1"/>
          <p:nvPr/>
        </p:nvSpPr>
        <p:spPr bwMode="auto">
          <a:xfrm>
            <a:off x="8726488" y="6492875"/>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71</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ext Box 3">
            <a:extLst>
              <a:ext uri="{FF2B5EF4-FFF2-40B4-BE49-F238E27FC236}">
                <a16:creationId xmlns:a16="http://schemas.microsoft.com/office/drawing/2014/main" id="{72411BA1-AA14-4441-814B-CAFC097A23FF}"/>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00355" name="TextBox 49">
            <a:extLst>
              <a:ext uri="{FF2B5EF4-FFF2-40B4-BE49-F238E27FC236}">
                <a16:creationId xmlns:a16="http://schemas.microsoft.com/office/drawing/2014/main" id="{15FFF9A9-FDEB-4AD9-815A-290086B9DF7A}"/>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6.2.5 </a:t>
            </a:r>
            <a:r>
              <a:rPr lang="en-US" altLang="zh-CN" sz="2600">
                <a:latin typeface="Times New Roman" panose="02020603050405020304" pitchFamily="18" charset="0"/>
                <a:ea typeface="黑体" panose="02010609060101010101" pitchFamily="49" charset="-122"/>
                <a:cs typeface="Times New Roman" panose="02020603050405020304" pitchFamily="18" charset="0"/>
              </a:rPr>
              <a:t>LTE-V</a:t>
            </a:r>
            <a:r>
              <a:rPr lang="zh-CN" altLang="en-US" sz="2600">
                <a:latin typeface="Times New Roman" panose="02020603050405020304" pitchFamily="18" charset="0"/>
                <a:ea typeface="黑体" panose="02010609060101010101" pitchFamily="49" charset="-122"/>
                <a:cs typeface="Times New Roman" panose="02020603050405020304" pitchFamily="18" charset="0"/>
              </a:rPr>
              <a:t>技术概要</a:t>
            </a:r>
          </a:p>
        </p:txBody>
      </p:sp>
      <p:sp>
        <p:nvSpPr>
          <p:cNvPr id="100356" name="文本框 1">
            <a:extLst>
              <a:ext uri="{FF2B5EF4-FFF2-40B4-BE49-F238E27FC236}">
                <a16:creationId xmlns:a16="http://schemas.microsoft.com/office/drawing/2014/main" id="{7E43DE53-8317-463E-A416-63D1A2FA1BB7}"/>
              </a:ext>
            </a:extLst>
          </p:cNvPr>
          <p:cNvSpPr txBox="1">
            <a:spLocks noChangeArrowheads="1"/>
          </p:cNvSpPr>
          <p:nvPr/>
        </p:nvSpPr>
        <p:spPr bwMode="auto">
          <a:xfrm>
            <a:off x="439738" y="1628775"/>
            <a:ext cx="8264525"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2400">
              <a:latin typeface="Arial" panose="020B0604020202020204" pitchFamily="34" charset="0"/>
              <a:ea typeface="宋体" panose="02010600030101010101" pitchFamily="2" charset="-122"/>
            </a:endParaRPr>
          </a:p>
          <a:p>
            <a:pPr>
              <a:spcBef>
                <a:spcPct val="0"/>
              </a:spcBef>
              <a:buFontTx/>
              <a:buNone/>
            </a:pPr>
            <a:r>
              <a:rPr lang="en-US" altLang="zh-CN" sz="2400">
                <a:latin typeface="Times New Roman" panose="02020603050405020304" pitchFamily="18" charset="0"/>
                <a:ea typeface="宋体" panose="02010600030101010101" pitchFamily="2" charset="-122"/>
                <a:cs typeface="Times New Roman" panose="02020603050405020304" pitchFamily="18" charset="0"/>
              </a:rPr>
              <a:t>LTE-V </a:t>
            </a:r>
            <a:r>
              <a:rPr lang="zh-CN" altLang="en-US" sz="2400">
                <a:latin typeface="Times New Roman" panose="02020603050405020304" pitchFamily="18" charset="0"/>
                <a:ea typeface="宋体" panose="02010600030101010101" pitchFamily="2" charset="-122"/>
                <a:cs typeface="Times New Roman" panose="02020603050405020304" pitchFamily="18" charset="0"/>
              </a:rPr>
              <a:t>是 </a:t>
            </a:r>
            <a:r>
              <a:rPr lang="en-US" altLang="zh-CN" sz="2400">
                <a:latin typeface="Times New Roman" panose="02020603050405020304" pitchFamily="18" charset="0"/>
                <a:ea typeface="宋体" panose="02010600030101010101" pitchFamily="2" charset="-122"/>
                <a:cs typeface="Times New Roman" panose="02020603050405020304" pitchFamily="18" charset="0"/>
              </a:rPr>
              <a:t>3GPP </a:t>
            </a:r>
            <a:r>
              <a:rPr lang="zh-CN" altLang="en-US" sz="2400">
                <a:latin typeface="Times New Roman" panose="02020603050405020304" pitchFamily="18" charset="0"/>
                <a:ea typeface="宋体" panose="02010600030101010101" pitchFamily="2" charset="-122"/>
                <a:cs typeface="Times New Roman" panose="02020603050405020304" pitchFamily="18" charset="0"/>
              </a:rPr>
              <a:t>在 </a:t>
            </a:r>
            <a:r>
              <a:rPr lang="en-US" altLang="zh-CN" sz="2400">
                <a:latin typeface="Times New Roman" panose="02020603050405020304" pitchFamily="18" charset="0"/>
                <a:ea typeface="宋体" panose="02010600030101010101" pitchFamily="2" charset="-122"/>
                <a:cs typeface="Times New Roman" panose="02020603050405020304" pitchFamily="18" charset="0"/>
              </a:rPr>
              <a:t>2017 </a:t>
            </a:r>
            <a:r>
              <a:rPr lang="zh-CN" altLang="en-US" sz="2400">
                <a:latin typeface="Times New Roman" panose="02020603050405020304" pitchFamily="18" charset="0"/>
                <a:ea typeface="宋体" panose="02010600030101010101" pitchFamily="2" charset="-122"/>
                <a:cs typeface="Times New Roman" panose="02020603050405020304" pitchFamily="18" charset="0"/>
              </a:rPr>
              <a:t>年新发布的。与 </a:t>
            </a:r>
            <a:r>
              <a:rPr lang="en-US" altLang="zh-CN" sz="2400">
                <a:latin typeface="Times New Roman" panose="02020603050405020304" pitchFamily="18" charset="0"/>
                <a:ea typeface="宋体" panose="02010600030101010101" pitchFamily="2" charset="-122"/>
                <a:cs typeface="Times New Roman" panose="02020603050405020304" pitchFamily="18" charset="0"/>
              </a:rPr>
              <a:t>IEEE 802.11 </a:t>
            </a:r>
            <a:r>
              <a:rPr lang="zh-CN" altLang="en-US" sz="2400">
                <a:latin typeface="Times New Roman" panose="02020603050405020304" pitchFamily="18" charset="0"/>
                <a:ea typeface="宋体" panose="02010600030101010101" pitchFamily="2" charset="-122"/>
                <a:cs typeface="Times New Roman" panose="02020603050405020304" pitchFamily="18" charset="0"/>
              </a:rPr>
              <a:t>无线局域网标准不同，</a:t>
            </a:r>
            <a:r>
              <a:rPr lang="en-US" altLang="zh-CN" sz="2400">
                <a:latin typeface="Times New Roman" panose="02020603050405020304" pitchFamily="18" charset="0"/>
                <a:ea typeface="宋体" panose="02010600030101010101" pitchFamily="2" charset="-122"/>
                <a:cs typeface="Times New Roman" panose="02020603050405020304" pitchFamily="18" charset="0"/>
              </a:rPr>
              <a:t>LTE-V </a:t>
            </a:r>
            <a:r>
              <a:rPr lang="zh-CN" altLang="en-US" sz="2400">
                <a:latin typeface="Times New Roman" panose="02020603050405020304" pitchFamily="18" charset="0"/>
                <a:ea typeface="宋体" panose="02010600030101010101" pitchFamily="2" charset="-122"/>
                <a:cs typeface="Times New Roman" panose="02020603050405020304" pitchFamily="18" charset="0"/>
              </a:rPr>
              <a:t>是一组基于蜂窝通信网络的 </a:t>
            </a:r>
            <a:r>
              <a:rPr lang="en-US" altLang="zh-CN" sz="2400">
                <a:latin typeface="Times New Roman" panose="02020603050405020304" pitchFamily="18" charset="0"/>
                <a:ea typeface="宋体" panose="02010600030101010101" pitchFamily="2" charset="-122"/>
                <a:cs typeface="Times New Roman" panose="02020603050405020304" pitchFamily="18" charset="0"/>
              </a:rPr>
              <a:t>V2I </a:t>
            </a:r>
            <a:r>
              <a:rPr lang="zh-CN" altLang="en-US" sz="2400">
                <a:latin typeface="Times New Roman" panose="02020603050405020304" pitchFamily="18" charset="0"/>
                <a:ea typeface="宋体" panose="02010600030101010101" pitchFamily="2" charset="-122"/>
                <a:cs typeface="Times New Roman" panose="02020603050405020304" pitchFamily="18" charset="0"/>
              </a:rPr>
              <a:t>和 </a:t>
            </a:r>
            <a:r>
              <a:rPr lang="en-US" altLang="zh-CN" sz="2400">
                <a:latin typeface="Times New Roman" panose="02020603050405020304" pitchFamily="18" charset="0"/>
                <a:ea typeface="宋体" panose="02010600030101010101" pitchFamily="2" charset="-122"/>
                <a:cs typeface="Times New Roman" panose="02020603050405020304" pitchFamily="18" charset="0"/>
              </a:rPr>
              <a:t>V2V </a:t>
            </a:r>
            <a:r>
              <a:rPr lang="zh-CN" altLang="en-US" sz="2400">
                <a:latin typeface="Times New Roman" panose="02020603050405020304" pitchFamily="18" charset="0"/>
                <a:ea typeface="宋体" panose="02010600030101010101" pitchFamily="2" charset="-122"/>
                <a:cs typeface="Times New Roman" panose="02020603050405020304" pitchFamily="18" charset="0"/>
              </a:rPr>
              <a:t>的通信物理层协议。</a:t>
            </a:r>
          </a:p>
          <a:p>
            <a:pPr>
              <a:spcBef>
                <a:spcPct val="0"/>
              </a:spcBef>
              <a:buFontTx/>
              <a:buNone/>
            </a:pPr>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r>
              <a:rPr lang="zh-CN" altLang="en-US" sz="2400">
                <a:latin typeface="Times New Roman" panose="02020603050405020304" pitchFamily="18" charset="0"/>
                <a:ea typeface="宋体" panose="02010600030101010101" pitchFamily="2" charset="-122"/>
                <a:cs typeface="Times New Roman" panose="02020603050405020304" pitchFamily="18" charset="0"/>
              </a:rPr>
              <a:t>现有的研究表明，相较于 </a:t>
            </a:r>
            <a:r>
              <a:rPr lang="en-US" altLang="zh-CN" sz="2400">
                <a:latin typeface="Times New Roman" panose="02020603050405020304" pitchFamily="18" charset="0"/>
                <a:ea typeface="宋体" panose="02010600030101010101" pitchFamily="2" charset="-122"/>
                <a:cs typeface="Times New Roman" panose="02020603050405020304" pitchFamily="18" charset="0"/>
              </a:rPr>
              <a:t>DSRC</a:t>
            </a:r>
            <a:r>
              <a:rPr lang="zh-CN" altLang="en-US" sz="240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a:latin typeface="Times New Roman" panose="02020603050405020304" pitchFamily="18" charset="0"/>
                <a:ea typeface="宋体" panose="02010600030101010101" pitchFamily="2" charset="-122"/>
                <a:cs typeface="Times New Roman" panose="02020603050405020304" pitchFamily="18" charset="0"/>
              </a:rPr>
              <a:t>LTE-V </a:t>
            </a:r>
            <a:r>
              <a:rPr lang="zh-CN" altLang="en-US" sz="2400">
                <a:latin typeface="Times New Roman" panose="02020603050405020304" pitchFamily="18" charset="0"/>
                <a:ea typeface="宋体" panose="02010600030101010101" pitchFamily="2" charset="-122"/>
                <a:cs typeface="Times New Roman" panose="02020603050405020304" pitchFamily="18" charset="0"/>
              </a:rPr>
              <a:t>拥有更大的带宽，因而能更好地支持非安全性应用，例如文件下载和互联网连接。</a:t>
            </a:r>
            <a:endParaRPr lang="zh-CN" altLang="en-US" sz="2400">
              <a:latin typeface="Arial" panose="020B0604020202020204" pitchFamily="34" charset="0"/>
              <a:ea typeface="宋体" panose="02010600030101010101" pitchFamily="2" charset="-122"/>
            </a:endParaRPr>
          </a:p>
        </p:txBody>
      </p:sp>
      <p:sp>
        <p:nvSpPr>
          <p:cNvPr id="6" name="Rectangle 2">
            <a:extLst>
              <a:ext uri="{FF2B5EF4-FFF2-40B4-BE49-F238E27FC236}">
                <a16:creationId xmlns:a16="http://schemas.microsoft.com/office/drawing/2014/main" id="{64AA6A3A-BE4D-4048-B6E7-BC4E1BC64B25}"/>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6.2 </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DSRC</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与</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LTE-V</a:t>
            </a:r>
            <a:endParaRPr lang="zh-CN" altLang="en-US" sz="3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灯片编号占位符 11">
            <a:extLst>
              <a:ext uri="{FF2B5EF4-FFF2-40B4-BE49-F238E27FC236}">
                <a16:creationId xmlns:a16="http://schemas.microsoft.com/office/drawing/2014/main" id="{49EE25C3-938D-4215-A616-B95887FCB47C}"/>
              </a:ext>
            </a:extLst>
          </p:cNvPr>
          <p:cNvSpPr txBox="1"/>
          <p:nvPr/>
        </p:nvSpPr>
        <p:spPr bwMode="auto">
          <a:xfrm>
            <a:off x="8726488" y="6492875"/>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72</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ext Box 3">
            <a:extLst>
              <a:ext uri="{FF2B5EF4-FFF2-40B4-BE49-F238E27FC236}">
                <a16:creationId xmlns:a16="http://schemas.microsoft.com/office/drawing/2014/main" id="{7CC4C2E9-6DCF-48F5-99D7-6DCC43803DBF}"/>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3317" name="文本框 1">
            <a:extLst>
              <a:ext uri="{FF2B5EF4-FFF2-40B4-BE49-F238E27FC236}">
                <a16:creationId xmlns:a16="http://schemas.microsoft.com/office/drawing/2014/main" id="{80CEC929-1584-4CAF-8693-40BB02921733}"/>
              </a:ext>
            </a:extLst>
          </p:cNvPr>
          <p:cNvSpPr txBox="1">
            <a:spLocks noChangeArrowheads="1"/>
          </p:cNvSpPr>
          <p:nvPr/>
        </p:nvSpPr>
        <p:spPr bwMode="auto">
          <a:xfrm>
            <a:off x="439738" y="1628775"/>
            <a:ext cx="8502650" cy="3970338"/>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defRPr/>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DSRC  </a:t>
            </a:r>
            <a:r>
              <a:rPr lang="en-US" altLang="zh-CN" sz="2400" i="1"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VS</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LTE</a:t>
            </a:r>
          </a:p>
          <a:p>
            <a:pPr>
              <a:spcBef>
                <a:spcPct val="0"/>
              </a:spcBef>
              <a:buFontTx/>
              <a:buNone/>
              <a:defRPr/>
            </a:pP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defRPr/>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DSRC</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LTE</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各有优势。</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defRPr/>
            </a:pP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Bef>
                <a:spcPct val="0"/>
              </a:spcBef>
              <a:buFont typeface="Wingdings" panose="05000000000000000000" pitchFamily="2" charset="2"/>
              <a:buChar char="u"/>
              <a:defRPr/>
            </a:pP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在标准进程与导入方面，</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DSRC</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发展较成熟，美国、欧洲等国家已提出相关标准规格</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Bef>
                <a:spcPct val="0"/>
              </a:spcBef>
              <a:buFont typeface="Wingdings" panose="05000000000000000000" pitchFamily="2" charset="2"/>
              <a:buChar char="u"/>
              <a:defRPr/>
            </a:pP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Bef>
                <a:spcPct val="0"/>
              </a:spcBef>
              <a:buFont typeface="Wingdings" panose="05000000000000000000" pitchFamily="2" charset="2"/>
              <a:buChar char="u"/>
              <a:defRPr/>
            </a:pP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在布建上</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DSRC</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由于需要安装新的路侧设备，将增加导入成本与时间，</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LTE-V</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则能够整合既有的基站装置，不需要大量布建新基础建设，可缩短导入时间，两者之间互有优势。</a:t>
            </a:r>
          </a:p>
          <a:p>
            <a:pPr>
              <a:spcBef>
                <a:spcPct val="0"/>
              </a:spcBef>
              <a:buFontTx/>
              <a:buNone/>
              <a:defRPr/>
            </a:pPr>
            <a:endParaRPr lang="zh-CN" altLang="en-US" sz="2400" dirty="0">
              <a:latin typeface="Arial" panose="020B0604020202020204" pitchFamily="34" charset="0"/>
              <a:ea typeface="宋体" panose="02010600030101010101" pitchFamily="2" charset="-122"/>
            </a:endParaRPr>
          </a:p>
        </p:txBody>
      </p:sp>
      <p:sp>
        <p:nvSpPr>
          <p:cNvPr id="6" name="Rectangle 2">
            <a:extLst>
              <a:ext uri="{FF2B5EF4-FFF2-40B4-BE49-F238E27FC236}">
                <a16:creationId xmlns:a16="http://schemas.microsoft.com/office/drawing/2014/main" id="{CBF34B15-AFAB-44F7-9B8C-7FB878B3B232}"/>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dirty="0"/>
              <a:t>    </a:t>
            </a:r>
            <a:r>
              <a:rPr lang="en-US" altLang="zh-CN" sz="3600" dirty="0">
                <a:latin typeface="黑体" panose="02010609060101010101" pitchFamily="49" charset="-122"/>
                <a:ea typeface="黑体" panose="02010609060101010101" pitchFamily="49" charset="-122"/>
              </a:rPr>
              <a:t>6.2 </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DSRC</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与</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LTE-V</a:t>
            </a:r>
            <a:endParaRPr lang="zh-CN" altLang="en-US" sz="3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2405" name="TextBox 49">
            <a:extLst>
              <a:ext uri="{FF2B5EF4-FFF2-40B4-BE49-F238E27FC236}">
                <a16:creationId xmlns:a16="http://schemas.microsoft.com/office/drawing/2014/main" id="{F9355B32-E73A-4D31-9A33-009D171C816E}"/>
              </a:ext>
            </a:extLst>
          </p:cNvPr>
          <p:cNvSpPr txBox="1">
            <a:spLocks noChangeArrowheads="1"/>
          </p:cNvSpPr>
          <p:nvPr/>
        </p:nvSpPr>
        <p:spPr bwMode="auto">
          <a:xfrm>
            <a:off x="107950" y="981075"/>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6.2.5 </a:t>
            </a:r>
            <a:r>
              <a:rPr lang="en-US" altLang="zh-CN" sz="2600">
                <a:latin typeface="Times New Roman" panose="02020603050405020304" pitchFamily="18" charset="0"/>
                <a:ea typeface="黑体" panose="02010609060101010101" pitchFamily="49" charset="-122"/>
                <a:cs typeface="Times New Roman" panose="02020603050405020304" pitchFamily="18" charset="0"/>
              </a:rPr>
              <a:t>LTE-V</a:t>
            </a:r>
            <a:r>
              <a:rPr lang="zh-CN" altLang="en-US" sz="2600">
                <a:latin typeface="Times New Roman" panose="02020603050405020304" pitchFamily="18" charset="0"/>
                <a:ea typeface="黑体" panose="02010609060101010101" pitchFamily="49" charset="-122"/>
                <a:cs typeface="Times New Roman" panose="02020603050405020304" pitchFamily="18" charset="0"/>
              </a:rPr>
              <a:t>技术概要</a:t>
            </a:r>
          </a:p>
        </p:txBody>
      </p:sp>
      <p:sp>
        <p:nvSpPr>
          <p:cNvPr id="7" name="灯片编号占位符 11">
            <a:extLst>
              <a:ext uri="{FF2B5EF4-FFF2-40B4-BE49-F238E27FC236}">
                <a16:creationId xmlns:a16="http://schemas.microsoft.com/office/drawing/2014/main" id="{A8B8B860-33FF-41F1-AC24-494130D647FE}"/>
              </a:ext>
            </a:extLst>
          </p:cNvPr>
          <p:cNvSpPr txBox="1"/>
          <p:nvPr/>
        </p:nvSpPr>
        <p:spPr bwMode="auto">
          <a:xfrm>
            <a:off x="8726488" y="6492875"/>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73</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E9781ADA-A6D7-4EA5-A3FE-552537B81876}"/>
              </a:ext>
            </a:extLst>
          </p:cNvPr>
          <p:cNvSpPr>
            <a:spLocks noGrp="1" noChangeArrowheads="1"/>
          </p:cNvSpPr>
          <p:nvPr>
            <p:ph type="title" idx="4294967295"/>
          </p:nvPr>
        </p:nvSpPr>
        <p:spPr/>
        <p:txBody>
          <a:bodyPr/>
          <a:lstStyle/>
          <a:p>
            <a:pPr eaLnBrk="1" fontAlgn="auto" hangingPunct="1">
              <a:spcAft>
                <a:spcPts val="0"/>
              </a:spcAft>
              <a:defRPr/>
            </a:pPr>
            <a:r>
              <a:rPr lang="zh-CN" altLang="en-US" sz="4000" dirty="0"/>
              <a:t>第五次作业</a:t>
            </a:r>
            <a:endParaRPr lang="zh-CN" altLang="en-US" sz="3600" dirty="0"/>
          </a:p>
        </p:txBody>
      </p:sp>
      <p:sp>
        <p:nvSpPr>
          <p:cNvPr id="104451" name="Text Box 3">
            <a:extLst>
              <a:ext uri="{FF2B5EF4-FFF2-40B4-BE49-F238E27FC236}">
                <a16:creationId xmlns:a16="http://schemas.microsoft.com/office/drawing/2014/main" id="{2932DD86-2BE2-45ED-BC2D-C5D44C31FAA3}"/>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9220" name="矩形 1">
            <a:extLst>
              <a:ext uri="{FF2B5EF4-FFF2-40B4-BE49-F238E27FC236}">
                <a16:creationId xmlns:a16="http://schemas.microsoft.com/office/drawing/2014/main" id="{C9C87B29-6DB3-4FD9-9D15-FD594E960B62}"/>
              </a:ext>
            </a:extLst>
          </p:cNvPr>
          <p:cNvSpPr>
            <a:spLocks noChangeArrowheads="1"/>
          </p:cNvSpPr>
          <p:nvPr/>
        </p:nvSpPr>
        <p:spPr bwMode="auto">
          <a:xfrm>
            <a:off x="430213" y="765175"/>
            <a:ext cx="8534400" cy="544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ct val="0"/>
              </a:spcBef>
              <a:buFontTx/>
              <a:buNone/>
              <a:defRPr/>
            </a:pPr>
            <a:r>
              <a:rPr lang="zh-CN" altLang="en-US" sz="2400" dirty="0">
                <a:latin typeface="Arial" panose="020B0604020202020204" pitchFamily="34" charset="0"/>
                <a:ea typeface="宋体" panose="02010600030101010101" pitchFamily="2" charset="-122"/>
                <a:sym typeface="+mn-ea"/>
              </a:rPr>
              <a:t>一：利用</a:t>
            </a:r>
            <a:r>
              <a:rPr lang="en-US" altLang="zh-CN" sz="2400" dirty="0">
                <a:latin typeface="Arial" panose="020B0604020202020204" pitchFamily="34" charset="0"/>
                <a:ea typeface="宋体" panose="02010600030101010101" pitchFamily="2" charset="-122"/>
                <a:sym typeface="+mn-ea"/>
              </a:rPr>
              <a:t>NS 3</a:t>
            </a:r>
            <a:r>
              <a:rPr lang="zh-CN" altLang="en-US" sz="2400" dirty="0">
                <a:latin typeface="Arial" panose="020B0604020202020204" pitchFamily="34" charset="0"/>
                <a:ea typeface="宋体" panose="02010600030101010101" pitchFamily="2" charset="-122"/>
                <a:sym typeface="+mn-ea"/>
              </a:rPr>
              <a:t>，基于</a:t>
            </a:r>
            <a:r>
              <a:rPr lang="en-US" altLang="zh-CN" sz="2400" dirty="0">
                <a:latin typeface="Arial" panose="020B0604020202020204" pitchFamily="34" charset="0"/>
                <a:ea typeface="宋体" panose="02010600030101010101" pitchFamily="2" charset="-122"/>
                <a:sym typeface="+mn-ea"/>
              </a:rPr>
              <a:t>LTE-V</a:t>
            </a:r>
            <a:r>
              <a:rPr lang="zh-CN" altLang="en-US" sz="2400" dirty="0">
                <a:latin typeface="Arial" panose="020B0604020202020204" pitchFamily="34" charset="0"/>
                <a:ea typeface="宋体" panose="02010600030101010101" pitchFamily="2" charset="-122"/>
                <a:sym typeface="+mn-ea"/>
              </a:rPr>
              <a:t>协议模拟简单车联网环境进行车辆之间的通信。</a:t>
            </a:r>
            <a:endParaRPr lang="en-US" altLang="zh-CN" sz="2400" dirty="0">
              <a:latin typeface="Arial" panose="020B0604020202020204" pitchFamily="34" charset="0"/>
              <a:ea typeface="宋体" panose="02010600030101010101" pitchFamily="2" charset="-122"/>
              <a:sym typeface="+mn-ea"/>
            </a:endParaRPr>
          </a:p>
          <a:p>
            <a:pPr marL="741600" lvl="1" indent="-284400" eaLnBrk="1" hangingPunct="1">
              <a:lnSpc>
                <a:spcPct val="150000"/>
              </a:lnSpc>
              <a:spcBef>
                <a:spcPct val="0"/>
              </a:spcBef>
              <a:buFont typeface="Wingdings" panose="05000000000000000000" pitchFamily="2" charset="2"/>
              <a:buChar char="n"/>
              <a:defRPr/>
            </a:pPr>
            <a:r>
              <a:rPr lang="zh-CN" altLang="en-US" sz="2000" dirty="0">
                <a:latin typeface="Arial" panose="020B0604020202020204" pitchFamily="34" charset="0"/>
                <a:ea typeface="宋体" panose="02010600030101010101" pitchFamily="2" charset="-122"/>
                <a:sym typeface="+mn-ea"/>
              </a:rPr>
              <a:t>发送频率</a:t>
            </a:r>
            <a:r>
              <a:rPr lang="en-US" altLang="zh-CN" sz="2000" dirty="0">
                <a:latin typeface="Arial" panose="020B0604020202020204" pitchFamily="34" charset="0"/>
                <a:ea typeface="宋体" panose="02010600030101010101" pitchFamily="2" charset="-122"/>
                <a:sym typeface="+mn-ea"/>
              </a:rPr>
              <a:t>100ms/</a:t>
            </a:r>
            <a:r>
              <a:rPr lang="zh-CN" altLang="en-US" sz="2000" dirty="0">
                <a:latin typeface="Arial" panose="020B0604020202020204" pitchFamily="34" charset="0"/>
                <a:ea typeface="宋体" panose="02010600030101010101" pitchFamily="2" charset="-122"/>
                <a:sym typeface="+mn-ea"/>
              </a:rPr>
              <a:t>次</a:t>
            </a:r>
          </a:p>
          <a:p>
            <a:pPr marL="741600" lvl="1" indent="-284400" eaLnBrk="1" hangingPunct="1">
              <a:lnSpc>
                <a:spcPct val="150000"/>
              </a:lnSpc>
              <a:spcBef>
                <a:spcPct val="0"/>
              </a:spcBef>
              <a:buFont typeface="Wingdings" panose="05000000000000000000" pitchFamily="2" charset="2"/>
              <a:buChar char="n"/>
              <a:defRPr/>
            </a:pPr>
            <a:r>
              <a:rPr lang="zh-CN" altLang="en-US" sz="2000" dirty="0">
                <a:latin typeface="Arial" panose="020B0604020202020204" pitchFamily="34" charset="0"/>
                <a:ea typeface="宋体" panose="02010600030101010101" pitchFamily="2" charset="-122"/>
                <a:sym typeface="+mn-ea"/>
              </a:rPr>
              <a:t>包大小</a:t>
            </a:r>
            <a:r>
              <a:rPr lang="en-US" altLang="zh-CN" sz="2000" dirty="0">
                <a:latin typeface="Arial" panose="020B0604020202020204" pitchFamily="34" charset="0"/>
                <a:ea typeface="宋体" panose="02010600030101010101" pitchFamily="2" charset="-122"/>
                <a:sym typeface="+mn-ea"/>
              </a:rPr>
              <a:t>150bytes</a:t>
            </a:r>
          </a:p>
          <a:p>
            <a:pPr marL="741600" lvl="1" indent="-284400" eaLnBrk="1" hangingPunct="1">
              <a:lnSpc>
                <a:spcPct val="150000"/>
              </a:lnSpc>
              <a:spcBef>
                <a:spcPct val="0"/>
              </a:spcBef>
              <a:buFont typeface="Wingdings" panose="05000000000000000000" pitchFamily="2" charset="2"/>
              <a:buChar char="n"/>
              <a:defRPr/>
            </a:pPr>
            <a:r>
              <a:rPr lang="zh-CN" altLang="en-US" sz="2000" dirty="0">
                <a:latin typeface="Arial" panose="020B0604020202020204" pitchFamily="34" charset="0"/>
                <a:ea typeface="宋体" panose="02010600030101010101" pitchFamily="2" charset="-122"/>
                <a:sym typeface="+mn-ea"/>
              </a:rPr>
              <a:t>通信距离</a:t>
            </a:r>
            <a:r>
              <a:rPr lang="en-US" altLang="zh-CN" sz="2000" dirty="0" smtClean="0">
                <a:latin typeface="Arial" panose="020B0604020202020204" pitchFamily="34" charset="0"/>
                <a:ea typeface="宋体" panose="02010600030101010101" pitchFamily="2" charset="-122"/>
                <a:sym typeface="+mn-ea"/>
              </a:rPr>
              <a:t>300m </a:t>
            </a:r>
            <a:r>
              <a:rPr lang="zh-CN" altLang="en-US" sz="2000" dirty="0">
                <a:latin typeface="Arial" panose="020B0604020202020204" pitchFamily="34" charset="0"/>
                <a:ea typeface="宋体" panose="02010600030101010101" pitchFamily="2" charset="-122"/>
                <a:sym typeface="+mn-ea"/>
              </a:rPr>
              <a:t>（需</a:t>
            </a:r>
            <a:r>
              <a:rPr lang="zh-CN" altLang="en-US" sz="2000" dirty="0" smtClean="0">
                <a:latin typeface="Arial" panose="020B0604020202020204" pitchFamily="34" charset="0"/>
                <a:ea typeface="宋体" panose="02010600030101010101" pitchFamily="2" charset="-122"/>
                <a:sym typeface="+mn-ea"/>
              </a:rPr>
              <a:t>体现传输</a:t>
            </a:r>
            <a:r>
              <a:rPr lang="zh-CN" altLang="en-US" sz="2000" dirty="0">
                <a:latin typeface="Arial" panose="020B0604020202020204" pitchFamily="34" charset="0"/>
                <a:ea typeface="宋体" panose="02010600030101010101" pitchFamily="2" charset="-122"/>
                <a:sym typeface="+mn-ea"/>
              </a:rPr>
              <a:t>功率设置）</a:t>
            </a:r>
            <a:endParaRPr lang="en-US" altLang="zh-CN" sz="2000" dirty="0">
              <a:latin typeface="Arial" panose="020B0604020202020204" pitchFamily="34" charset="0"/>
              <a:ea typeface="宋体" panose="02010600030101010101" pitchFamily="2" charset="-122"/>
              <a:sym typeface="+mn-ea"/>
            </a:endParaRPr>
          </a:p>
          <a:p>
            <a:pPr eaLnBrk="1" hangingPunct="1">
              <a:lnSpc>
                <a:spcPct val="150000"/>
              </a:lnSpc>
              <a:spcBef>
                <a:spcPct val="0"/>
              </a:spcBef>
              <a:buFontTx/>
              <a:buNone/>
              <a:defRPr/>
            </a:pPr>
            <a:r>
              <a:rPr lang="zh-CN" altLang="en-US" sz="2400" dirty="0">
                <a:latin typeface="Arial" panose="020B0604020202020204" pitchFamily="34" charset="0"/>
                <a:ea typeface="宋体" panose="02010600030101010101" pitchFamily="2" charset="-122"/>
                <a:sym typeface="+mn-ea"/>
              </a:rPr>
              <a:t>二：使用</a:t>
            </a:r>
            <a:r>
              <a:rPr lang="en-US" altLang="zh-CN" sz="2400" dirty="0" err="1">
                <a:latin typeface="Arial" panose="020B0604020202020204" pitchFamily="34" charset="0"/>
                <a:ea typeface="宋体" panose="02010600030101010101" pitchFamily="2" charset="-122"/>
                <a:sym typeface="+mn-ea"/>
              </a:rPr>
              <a:t>VanetMobiSim</a:t>
            </a:r>
            <a:r>
              <a:rPr lang="zh-CN" altLang="en-US" sz="2400" dirty="0">
                <a:latin typeface="Arial" panose="020B0604020202020204" pitchFamily="34" charset="0"/>
                <a:ea typeface="宋体" panose="02010600030101010101" pitchFamily="2" charset="-122"/>
                <a:sym typeface="+mn-ea"/>
              </a:rPr>
              <a:t>模拟车辆轨迹。</a:t>
            </a:r>
          </a:p>
          <a:p>
            <a:pPr lvl="1" eaLnBrk="1" hangingPunct="1">
              <a:lnSpc>
                <a:spcPct val="150000"/>
              </a:lnSpc>
              <a:spcBef>
                <a:spcPct val="0"/>
              </a:spcBef>
              <a:buFont typeface="Wingdings" panose="05000000000000000000" pitchFamily="2" charset="2"/>
              <a:buChar char="n"/>
              <a:defRPr/>
            </a:pPr>
            <a:r>
              <a:rPr lang="zh-CN" altLang="en-US" sz="2000" dirty="0">
                <a:latin typeface="Arial" panose="020B0604020202020204" pitchFamily="34" charset="0"/>
                <a:ea typeface="宋体" panose="02010600030101010101" pitchFamily="2" charset="-122"/>
                <a:sym typeface="+mn-ea"/>
              </a:rPr>
              <a:t>下载并安装</a:t>
            </a:r>
            <a:r>
              <a:rPr lang="en-US" altLang="zh-CN" sz="2000" dirty="0" err="1">
                <a:latin typeface="Arial" panose="020B0604020202020204" pitchFamily="34" charset="0"/>
                <a:ea typeface="宋体" panose="02010600030101010101" pitchFamily="2" charset="-122"/>
                <a:sym typeface="+mn-ea"/>
              </a:rPr>
              <a:t>VanetMobiSim</a:t>
            </a:r>
            <a:r>
              <a:rPr lang="zh-CN" altLang="en-US" sz="2000" dirty="0">
                <a:latin typeface="Arial" panose="020B0604020202020204" pitchFamily="34" charset="0"/>
                <a:ea typeface="宋体" panose="02010600030101010101" pitchFamily="2" charset="-122"/>
                <a:sym typeface="+mn-ea"/>
              </a:rPr>
              <a:t>，</a:t>
            </a:r>
            <a:r>
              <a:rPr lang="en-US" altLang="zh-CN" sz="2000" dirty="0">
                <a:latin typeface="Arial" panose="020B0604020202020204" pitchFamily="34" charset="0"/>
                <a:ea typeface="宋体" panose="02010600030101010101" pitchFamily="2" charset="-122"/>
                <a:sym typeface="+mn-ea"/>
              </a:rPr>
              <a:t>http://vanet.eurecom.fr/</a:t>
            </a:r>
          </a:p>
          <a:p>
            <a:pPr lvl="1" eaLnBrk="1" hangingPunct="1">
              <a:lnSpc>
                <a:spcPct val="150000"/>
              </a:lnSpc>
              <a:spcBef>
                <a:spcPct val="0"/>
              </a:spcBef>
              <a:buFont typeface="Wingdings" panose="05000000000000000000" pitchFamily="2" charset="2"/>
              <a:buChar char="n"/>
              <a:defRPr/>
            </a:pPr>
            <a:r>
              <a:rPr lang="zh-CN" altLang="en-US" sz="2000" dirty="0">
                <a:latin typeface="Arial" panose="020B0604020202020204" pitchFamily="34" charset="0"/>
                <a:ea typeface="宋体" panose="02010600030101010101" pitchFamily="2" charset="-122"/>
                <a:sym typeface="+mn-ea"/>
              </a:rPr>
              <a:t>使用道路地图（</a:t>
            </a:r>
            <a:r>
              <a:rPr lang="en-US" altLang="zh-CN" sz="2000" dirty="0" err="1">
                <a:latin typeface="Arial" panose="020B0604020202020204" pitchFamily="34" charset="0"/>
                <a:ea typeface="宋体" panose="02010600030101010101" pitchFamily="2" charset="-122"/>
                <a:sym typeface="+mn-ea"/>
              </a:rPr>
              <a:t>VanetMobiSim</a:t>
            </a:r>
            <a:r>
              <a:rPr lang="en-US" altLang="zh-CN" sz="2000" dirty="0">
                <a:latin typeface="Arial" panose="020B0604020202020204" pitchFamily="34" charset="0"/>
                <a:ea typeface="宋体" panose="02010600030101010101" pitchFamily="2" charset="-122"/>
                <a:sym typeface="+mn-ea"/>
              </a:rPr>
              <a:t> can import maps from the US Census Bureau TIGER/Line</a:t>
            </a:r>
            <a:r>
              <a:rPr lang="zh-CN" altLang="en-US" sz="2000" dirty="0">
                <a:latin typeface="Arial" panose="020B0604020202020204" pitchFamily="34" charset="0"/>
                <a:ea typeface="宋体" panose="02010600030101010101" pitchFamily="2" charset="-122"/>
                <a:sym typeface="+mn-ea"/>
              </a:rPr>
              <a:t>）</a:t>
            </a:r>
          </a:p>
          <a:p>
            <a:pPr lvl="1" eaLnBrk="1" hangingPunct="1">
              <a:lnSpc>
                <a:spcPct val="150000"/>
              </a:lnSpc>
              <a:spcBef>
                <a:spcPct val="0"/>
              </a:spcBef>
              <a:buFont typeface="Wingdings" panose="05000000000000000000" pitchFamily="2" charset="2"/>
              <a:buChar char="n"/>
              <a:defRPr/>
            </a:pPr>
            <a:r>
              <a:rPr lang="zh-CN" altLang="en-US" sz="2000" dirty="0">
                <a:latin typeface="Arial" panose="020B0604020202020204" pitchFamily="34" charset="0"/>
                <a:ea typeface="宋体" panose="02010600030101010101" pitchFamily="2" charset="-122"/>
                <a:sym typeface="+mn-ea"/>
              </a:rPr>
              <a:t>地图范围截取</a:t>
            </a:r>
            <a:r>
              <a:rPr lang="en-US" altLang="zh-CN" sz="2000" dirty="0">
                <a:latin typeface="Arial" panose="020B0604020202020204" pitchFamily="34" charset="0"/>
                <a:ea typeface="宋体" panose="02010600030101010101" pitchFamily="2" charset="-122"/>
                <a:sym typeface="+mn-ea"/>
              </a:rPr>
              <a:t>1km*1km</a:t>
            </a:r>
            <a:r>
              <a:rPr lang="zh-CN" altLang="en-US" sz="2000" dirty="0">
                <a:latin typeface="Arial" panose="020B0604020202020204" pitchFamily="34" charset="0"/>
                <a:ea typeface="宋体" panose="02010600030101010101" pitchFamily="2" charset="-122"/>
                <a:sym typeface="+mn-ea"/>
              </a:rPr>
              <a:t>，车辆密度</a:t>
            </a:r>
            <a:r>
              <a:rPr lang="en-US" altLang="zh-CN" sz="2000" dirty="0">
                <a:latin typeface="Arial" panose="020B0604020202020204" pitchFamily="34" charset="0"/>
                <a:ea typeface="宋体" panose="02010600030101010101" pitchFamily="2" charset="-122"/>
                <a:sym typeface="+mn-ea"/>
              </a:rPr>
              <a:t>300</a:t>
            </a:r>
            <a:r>
              <a:rPr lang="zh-CN" altLang="en-US" sz="2000" dirty="0">
                <a:latin typeface="Arial" panose="020B0604020202020204" pitchFamily="34" charset="0"/>
                <a:ea typeface="宋体" panose="02010600030101010101" pitchFamily="2" charset="-122"/>
                <a:sym typeface="+mn-ea"/>
              </a:rPr>
              <a:t>，车速</a:t>
            </a:r>
            <a:r>
              <a:rPr lang="en-US" altLang="zh-CN" sz="2000" dirty="0">
                <a:latin typeface="Arial" panose="020B0604020202020204" pitchFamily="34" charset="0"/>
                <a:ea typeface="宋体" panose="02010600030101010101" pitchFamily="2" charset="-122"/>
                <a:sym typeface="+mn-ea"/>
              </a:rPr>
              <a:t>30-80km/h</a:t>
            </a:r>
          </a:p>
          <a:p>
            <a:pPr lvl="1" eaLnBrk="1" hangingPunct="1">
              <a:lnSpc>
                <a:spcPct val="150000"/>
              </a:lnSpc>
              <a:spcBef>
                <a:spcPct val="0"/>
              </a:spcBef>
              <a:buFont typeface="Wingdings" panose="05000000000000000000" pitchFamily="2" charset="2"/>
              <a:buChar char="n"/>
              <a:defRPr/>
            </a:pPr>
            <a:r>
              <a:rPr lang="zh-CN" altLang="en-US" sz="2000" dirty="0">
                <a:latin typeface="Arial" panose="020B0604020202020204" pitchFamily="34" charset="0"/>
                <a:ea typeface="宋体" panose="02010600030101010101" pitchFamily="2" charset="-122"/>
                <a:sym typeface="+mn-ea"/>
              </a:rPr>
              <a:t>模拟时间</a:t>
            </a:r>
            <a:r>
              <a:rPr lang="en-US" altLang="zh-CN" sz="2000" dirty="0">
                <a:latin typeface="Arial" panose="020B0604020202020204" pitchFamily="34" charset="0"/>
                <a:ea typeface="宋体" panose="02010600030101010101" pitchFamily="2" charset="-122"/>
                <a:sym typeface="+mn-ea"/>
              </a:rPr>
              <a:t>60s</a:t>
            </a:r>
          </a:p>
        </p:txBody>
      </p:sp>
      <p:sp>
        <p:nvSpPr>
          <p:cNvPr id="104453" name="矩形 1">
            <a:extLst>
              <a:ext uri="{FF2B5EF4-FFF2-40B4-BE49-F238E27FC236}">
                <a16:creationId xmlns:a16="http://schemas.microsoft.com/office/drawing/2014/main" id="{83E5B853-9425-49F2-AF7C-821A919FC856}"/>
              </a:ext>
            </a:extLst>
          </p:cNvPr>
          <p:cNvSpPr>
            <a:spLocks noChangeArrowheads="1"/>
          </p:cNvSpPr>
          <p:nvPr/>
        </p:nvSpPr>
        <p:spPr bwMode="auto">
          <a:xfrm>
            <a:off x="611560" y="6121439"/>
            <a:ext cx="835292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eaLnBrk="1" hangingPunct="1">
              <a:lnSpc>
                <a:spcPct val="150000"/>
              </a:lnSpc>
            </a:pPr>
            <a:r>
              <a:rPr lang="zh-CN" altLang="en-US" sz="2000" dirty="0">
                <a:solidFill>
                  <a:srgbClr val="0070C0"/>
                </a:solidFill>
                <a:sym typeface="+mn-ea"/>
              </a:rPr>
              <a:t>交实验报告</a:t>
            </a:r>
            <a:r>
              <a:rPr lang="en-US" altLang="zh-CN" sz="2000" dirty="0">
                <a:solidFill>
                  <a:srgbClr val="0070C0"/>
                </a:solidFill>
                <a:sym typeface="+mn-ea"/>
              </a:rPr>
              <a:t>, </a:t>
            </a:r>
            <a:r>
              <a:rPr lang="zh-CN" altLang="en-US" sz="2000" dirty="0">
                <a:solidFill>
                  <a:srgbClr val="0070C0"/>
                </a:solidFill>
                <a:sym typeface="+mn-ea"/>
              </a:rPr>
              <a:t>截止日期</a:t>
            </a:r>
            <a:r>
              <a:rPr lang="en-US" altLang="zh-CN" sz="2000" dirty="0" smtClean="0">
                <a:solidFill>
                  <a:srgbClr val="0070C0"/>
                </a:solidFill>
                <a:sym typeface="+mn-ea"/>
              </a:rPr>
              <a:t>12</a:t>
            </a:r>
            <a:r>
              <a:rPr lang="zh-CN" altLang="en-US" sz="2000" dirty="0" smtClean="0">
                <a:solidFill>
                  <a:srgbClr val="0070C0"/>
                </a:solidFill>
                <a:sym typeface="+mn-ea"/>
              </a:rPr>
              <a:t>月</a:t>
            </a:r>
            <a:r>
              <a:rPr lang="en-US" altLang="zh-CN" sz="2000" dirty="0" smtClean="0">
                <a:solidFill>
                  <a:srgbClr val="0070C0"/>
                </a:solidFill>
                <a:sym typeface="+mn-ea"/>
              </a:rPr>
              <a:t>19</a:t>
            </a:r>
            <a:r>
              <a:rPr lang="zh-CN" altLang="en-US" sz="2000" dirty="0" smtClean="0">
                <a:solidFill>
                  <a:srgbClr val="0070C0"/>
                </a:solidFill>
                <a:sym typeface="+mn-ea"/>
              </a:rPr>
              <a:t>日，两</a:t>
            </a:r>
            <a:r>
              <a:rPr lang="zh-CN" altLang="en-US" sz="2000" dirty="0" smtClean="0">
                <a:solidFill>
                  <a:srgbClr val="0070C0"/>
                </a:solidFill>
                <a:sym typeface="+mn-ea"/>
              </a:rPr>
              <a:t>人一组。用</a:t>
            </a:r>
            <a:r>
              <a:rPr lang="en-US" altLang="zh-CN" sz="2000" dirty="0" smtClean="0">
                <a:solidFill>
                  <a:srgbClr val="0070C0"/>
                </a:solidFill>
                <a:sym typeface="+mn-ea"/>
              </a:rPr>
              <a:t>DSRC</a:t>
            </a:r>
            <a:r>
              <a:rPr lang="zh-CN" altLang="en-US" sz="2000" dirty="0" smtClean="0">
                <a:solidFill>
                  <a:srgbClr val="0070C0"/>
                </a:solidFill>
                <a:sym typeface="+mn-ea"/>
              </a:rPr>
              <a:t>、</a:t>
            </a:r>
            <a:r>
              <a:rPr lang="en-US" altLang="zh-CN" sz="2000" dirty="0" smtClean="0">
                <a:solidFill>
                  <a:srgbClr val="0070C0"/>
                </a:solidFill>
                <a:sym typeface="+mn-ea"/>
              </a:rPr>
              <a:t>SUMO</a:t>
            </a:r>
            <a:r>
              <a:rPr lang="zh-CN" altLang="en-US" sz="2000" dirty="0" smtClean="0">
                <a:solidFill>
                  <a:srgbClr val="0070C0"/>
                </a:solidFill>
                <a:sym typeface="+mn-ea"/>
              </a:rPr>
              <a:t>也可</a:t>
            </a:r>
            <a:endParaRPr lang="en-US" altLang="zh-CN" sz="2000" dirty="0">
              <a:solidFill>
                <a:srgbClr val="0070C0"/>
              </a:solidFill>
              <a:sym typeface="+mn-ea"/>
            </a:endParaRPr>
          </a:p>
        </p:txBody>
      </p:sp>
      <p:sp>
        <p:nvSpPr>
          <p:cNvPr id="6" name="灯片编号占位符 11">
            <a:extLst>
              <a:ext uri="{FF2B5EF4-FFF2-40B4-BE49-F238E27FC236}">
                <a16:creationId xmlns:a16="http://schemas.microsoft.com/office/drawing/2014/main" id="{47B8089E-0052-4B26-BF72-ADD66229A429}"/>
              </a:ext>
            </a:extLst>
          </p:cNvPr>
          <p:cNvSpPr txBox="1"/>
          <p:nvPr/>
        </p:nvSpPr>
        <p:spPr bwMode="auto">
          <a:xfrm>
            <a:off x="8726488" y="6492875"/>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74</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E1B74E0B-896A-4C9E-B86D-8097B85CA1F3}"/>
              </a:ext>
            </a:extLst>
          </p:cNvPr>
          <p:cNvSpPr>
            <a:spLocks noGrp="1" noChangeArrowheads="1"/>
          </p:cNvSpPr>
          <p:nvPr>
            <p:ph type="title" idx="4294967295"/>
          </p:nvPr>
        </p:nvSpPr>
        <p:spPr/>
        <p:txBody>
          <a:bodyPr/>
          <a:lstStyle/>
          <a:p>
            <a:pPr eaLnBrk="1" fontAlgn="auto" hangingPunct="1">
              <a:spcAft>
                <a:spcPts val="0"/>
              </a:spcAft>
              <a:defRPr/>
            </a:pPr>
            <a:endParaRPr lang="zh-CN" altLang="en-US" sz="3600" dirty="0"/>
          </a:p>
        </p:txBody>
      </p:sp>
      <p:sp>
        <p:nvSpPr>
          <p:cNvPr id="106499" name="Text Box 3">
            <a:extLst>
              <a:ext uri="{FF2B5EF4-FFF2-40B4-BE49-F238E27FC236}">
                <a16:creationId xmlns:a16="http://schemas.microsoft.com/office/drawing/2014/main" id="{86186E88-7511-47E1-95B3-1B6D85D80968}"/>
              </a:ext>
            </a:extLst>
          </p:cNvPr>
          <p:cNvSpPr txBox="1">
            <a:spLocks noChangeArrowheads="1"/>
          </p:cNvSpPr>
          <p:nvPr/>
        </p:nvSpPr>
        <p:spPr bwMode="auto">
          <a:xfrm>
            <a:off x="-2801938" y="73326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endParaRPr lang="zh-CN" altLang="en-US" sz="1800">
              <a:solidFill>
                <a:srgbClr val="000000"/>
              </a:solidFill>
            </a:endParaRPr>
          </a:p>
        </p:txBody>
      </p:sp>
      <p:sp>
        <p:nvSpPr>
          <p:cNvPr id="106500" name="矩形 1">
            <a:extLst>
              <a:ext uri="{FF2B5EF4-FFF2-40B4-BE49-F238E27FC236}">
                <a16:creationId xmlns:a16="http://schemas.microsoft.com/office/drawing/2014/main" id="{0E9A2B56-DAAC-4618-AC6C-59453372F98A}"/>
              </a:ext>
            </a:extLst>
          </p:cNvPr>
          <p:cNvSpPr>
            <a:spLocks noChangeArrowheads="1"/>
          </p:cNvSpPr>
          <p:nvPr/>
        </p:nvSpPr>
        <p:spPr bwMode="auto">
          <a:xfrm>
            <a:off x="430213" y="1004888"/>
            <a:ext cx="7489825"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ct val="0"/>
              </a:spcBef>
              <a:buFontTx/>
              <a:buNone/>
            </a:pPr>
            <a:r>
              <a:rPr lang="zh-CN" altLang="en-US" sz="2400" dirty="0">
                <a:latin typeface="Arial" panose="020B0604020202020204" pitchFamily="34" charset="0"/>
                <a:ea typeface="宋体" panose="02010600030101010101" pitchFamily="2" charset="-122"/>
                <a:sym typeface="+mn-ea"/>
              </a:rPr>
              <a:t>参考论文：</a:t>
            </a:r>
            <a:endParaRPr lang="en-US" altLang="zh-CN" sz="2400" dirty="0">
              <a:latin typeface="Arial" panose="020B0604020202020204" pitchFamily="34" charset="0"/>
              <a:ea typeface="宋体" panose="02010600030101010101" pitchFamily="2" charset="-122"/>
              <a:sym typeface="+mn-ea"/>
            </a:endParaRPr>
          </a:p>
          <a:p>
            <a:pPr lvl="1" eaLnBrk="1" hangingPunct="1">
              <a:lnSpc>
                <a:spcPct val="150000"/>
              </a:lnSpc>
              <a:spcBef>
                <a:spcPct val="0"/>
              </a:spcBef>
              <a:buFontTx/>
              <a:buNone/>
            </a:pPr>
            <a:r>
              <a:rPr lang="en-US" altLang="zh-CN" sz="2400" dirty="0">
                <a:latin typeface="Arial" panose="020B0604020202020204" pitchFamily="34" charset="0"/>
                <a:ea typeface="宋体" panose="02010600030101010101" pitchFamily="2" charset="-122"/>
                <a:sym typeface="+mn-ea"/>
              </a:rPr>
              <a:t>1.</a:t>
            </a:r>
            <a:r>
              <a:rPr lang="zh-CN" altLang="en-US" sz="2400" dirty="0">
                <a:latin typeface="Arial" panose="020B0604020202020204" pitchFamily="34" charset="0"/>
                <a:ea typeface="宋体" panose="02010600030101010101" pitchFamily="2" charset="-122"/>
                <a:sym typeface="+mn-ea"/>
              </a:rPr>
              <a:t>刘宁</a:t>
            </a:r>
            <a:r>
              <a:rPr lang="en-US" altLang="zh-CN" sz="2400" dirty="0">
                <a:latin typeface="Arial" panose="020B0604020202020204" pitchFamily="34" charset="0"/>
                <a:ea typeface="宋体" panose="02010600030101010101" pitchFamily="2" charset="-122"/>
                <a:sym typeface="+mn-ea"/>
              </a:rPr>
              <a:t>. </a:t>
            </a:r>
            <a:r>
              <a:rPr lang="zh-CN" altLang="en-US" sz="2400" dirty="0">
                <a:latin typeface="Arial" panose="020B0604020202020204" pitchFamily="34" charset="0"/>
                <a:ea typeface="宋体" panose="02010600030101010101" pitchFamily="2" charset="-122"/>
                <a:sym typeface="+mn-ea"/>
              </a:rPr>
              <a:t>基于</a:t>
            </a:r>
            <a:r>
              <a:rPr lang="en-US" altLang="zh-CN" sz="2400" dirty="0">
                <a:latin typeface="Arial" panose="020B0604020202020204" pitchFamily="34" charset="0"/>
                <a:ea typeface="宋体" panose="02010600030101010101" pitchFamily="2" charset="-122"/>
                <a:sym typeface="+mn-ea"/>
              </a:rPr>
              <a:t>LTE V2X</a:t>
            </a:r>
            <a:r>
              <a:rPr lang="zh-CN" altLang="en-US" sz="2400" dirty="0">
                <a:latin typeface="Arial" panose="020B0604020202020204" pitchFamily="34" charset="0"/>
                <a:ea typeface="宋体" panose="02010600030101010101" pitchFamily="2" charset="-122"/>
                <a:sym typeface="+mn-ea"/>
              </a:rPr>
              <a:t>的车联网多跳广播机制的研究</a:t>
            </a:r>
            <a:r>
              <a:rPr lang="en-US" altLang="zh-CN" sz="2400" dirty="0">
                <a:latin typeface="Arial" panose="020B0604020202020204" pitchFamily="34" charset="0"/>
                <a:ea typeface="宋体" panose="02010600030101010101" pitchFamily="2" charset="-122"/>
                <a:sym typeface="+mn-ea"/>
              </a:rPr>
              <a:t>[D]. 2019.</a:t>
            </a:r>
          </a:p>
          <a:p>
            <a:pPr lvl="1" eaLnBrk="1" hangingPunct="1">
              <a:lnSpc>
                <a:spcPct val="150000"/>
              </a:lnSpc>
              <a:spcBef>
                <a:spcPct val="0"/>
              </a:spcBef>
              <a:buFontTx/>
              <a:buNone/>
            </a:pPr>
            <a:r>
              <a:rPr lang="en-US" altLang="zh-CN" sz="2400" dirty="0">
                <a:latin typeface="Arial" panose="020B0604020202020204" pitchFamily="34" charset="0"/>
                <a:ea typeface="宋体" panose="02010600030101010101" pitchFamily="2" charset="-122"/>
                <a:sym typeface="+mn-ea"/>
              </a:rPr>
              <a:t>2.</a:t>
            </a:r>
            <a:r>
              <a:rPr lang="zh-CN" altLang="en-US" sz="2400" dirty="0">
                <a:latin typeface="Arial" panose="020B0604020202020204" pitchFamily="34" charset="0"/>
                <a:ea typeface="宋体" panose="02010600030101010101" pitchFamily="2" charset="-122"/>
                <a:sym typeface="+mn-ea"/>
              </a:rPr>
              <a:t>吴昌玉</a:t>
            </a:r>
            <a:r>
              <a:rPr lang="en-US" altLang="zh-CN" sz="2400" dirty="0">
                <a:latin typeface="Arial" panose="020B0604020202020204" pitchFamily="34" charset="0"/>
                <a:ea typeface="宋体" panose="02010600030101010101" pitchFamily="2" charset="-122"/>
                <a:sym typeface="+mn-ea"/>
              </a:rPr>
              <a:t>. </a:t>
            </a:r>
            <a:r>
              <a:rPr lang="zh-CN" altLang="en-US" sz="2400" dirty="0">
                <a:latin typeface="Arial" panose="020B0604020202020204" pitchFamily="34" charset="0"/>
                <a:ea typeface="宋体" panose="02010600030101010101" pitchFamily="2" charset="-122"/>
                <a:sym typeface="+mn-ea"/>
              </a:rPr>
              <a:t>基于</a:t>
            </a:r>
            <a:r>
              <a:rPr lang="en-US" altLang="zh-CN" sz="2400" dirty="0">
                <a:latin typeface="Arial" panose="020B0604020202020204" pitchFamily="34" charset="0"/>
                <a:ea typeface="宋体" panose="02010600030101010101" pitchFamily="2" charset="-122"/>
                <a:sym typeface="+mn-ea"/>
              </a:rPr>
              <a:t>LTE-V</a:t>
            </a:r>
            <a:r>
              <a:rPr lang="zh-CN" altLang="en-US" sz="2400" dirty="0">
                <a:latin typeface="Arial" panose="020B0604020202020204" pitchFamily="34" charset="0"/>
                <a:ea typeface="宋体" panose="02010600030101010101" pitchFamily="2" charset="-122"/>
                <a:sym typeface="+mn-ea"/>
              </a:rPr>
              <a:t>的车辆广播通信资源分配算法研究</a:t>
            </a:r>
            <a:r>
              <a:rPr lang="en-US" altLang="zh-CN" sz="2400" dirty="0">
                <a:latin typeface="Arial" panose="020B0604020202020204" pitchFamily="34" charset="0"/>
                <a:ea typeface="宋体" panose="02010600030101010101" pitchFamily="2" charset="-122"/>
                <a:sym typeface="+mn-ea"/>
              </a:rPr>
              <a:t>[D]. 2019.</a:t>
            </a:r>
          </a:p>
          <a:p>
            <a:pPr lvl="1" eaLnBrk="1" hangingPunct="1">
              <a:lnSpc>
                <a:spcPct val="150000"/>
              </a:lnSpc>
              <a:spcBef>
                <a:spcPct val="0"/>
              </a:spcBef>
              <a:buFontTx/>
              <a:buNone/>
            </a:pPr>
            <a:r>
              <a:rPr lang="en-US" altLang="zh-CN" sz="2400" dirty="0">
                <a:latin typeface="Arial" panose="020B0604020202020204" pitchFamily="34" charset="0"/>
                <a:ea typeface="宋体" panose="02010600030101010101" pitchFamily="2" charset="-122"/>
                <a:sym typeface="+mn-ea"/>
              </a:rPr>
              <a:t>3.</a:t>
            </a:r>
            <a:r>
              <a:rPr lang="zh-CN" altLang="en-US" sz="2400" dirty="0">
                <a:latin typeface="Arial" panose="020B0604020202020204" pitchFamily="34" charset="0"/>
                <a:ea typeface="宋体" panose="02010600030101010101" pitchFamily="2" charset="-122"/>
                <a:sym typeface="+mn-ea"/>
              </a:rPr>
              <a:t>耿婷婷</a:t>
            </a:r>
            <a:r>
              <a:rPr lang="en-US" altLang="zh-CN" sz="2400" dirty="0">
                <a:latin typeface="Arial" panose="020B0604020202020204" pitchFamily="34" charset="0"/>
                <a:ea typeface="宋体" panose="02010600030101010101" pitchFamily="2" charset="-122"/>
                <a:sym typeface="+mn-ea"/>
              </a:rPr>
              <a:t>. </a:t>
            </a:r>
            <a:r>
              <a:rPr lang="zh-CN" altLang="en-US" sz="2400" dirty="0">
                <a:latin typeface="Arial" panose="020B0604020202020204" pitchFamily="34" charset="0"/>
                <a:ea typeface="宋体" panose="02010600030101010101" pitchFamily="2" charset="-122"/>
                <a:sym typeface="+mn-ea"/>
              </a:rPr>
              <a:t>认知车载网频谱感知技术研究</a:t>
            </a:r>
            <a:r>
              <a:rPr lang="en-US" altLang="zh-CN" sz="2400" dirty="0">
                <a:latin typeface="Arial" panose="020B0604020202020204" pitchFamily="34" charset="0"/>
                <a:ea typeface="宋体" panose="02010600030101010101" pitchFamily="2" charset="-122"/>
                <a:sym typeface="+mn-ea"/>
              </a:rPr>
              <a:t>[D]. 2019.</a:t>
            </a:r>
          </a:p>
          <a:p>
            <a:pPr eaLnBrk="1" hangingPunct="1">
              <a:lnSpc>
                <a:spcPct val="150000"/>
              </a:lnSpc>
              <a:spcBef>
                <a:spcPct val="0"/>
              </a:spcBef>
              <a:buFontTx/>
              <a:buNone/>
            </a:pPr>
            <a:r>
              <a:rPr lang="en-US" altLang="zh-CN" sz="2400" dirty="0">
                <a:latin typeface="Arial" panose="020B0604020202020204" pitchFamily="34" charset="0"/>
                <a:ea typeface="宋体" panose="02010600030101010101" pitchFamily="2" charset="-122"/>
                <a:sym typeface="+mn-ea"/>
              </a:rPr>
              <a:t>NS 3 LTE</a:t>
            </a:r>
            <a:r>
              <a:rPr lang="zh-CN" altLang="en-US" sz="2400" dirty="0">
                <a:latin typeface="Arial" panose="020B0604020202020204" pitchFamily="34" charset="0"/>
                <a:ea typeface="宋体" panose="02010600030101010101" pitchFamily="2" charset="-122"/>
                <a:sym typeface="+mn-ea"/>
              </a:rPr>
              <a:t>模块介绍：</a:t>
            </a:r>
            <a:endParaRPr lang="en-US" altLang="zh-CN" sz="2400" dirty="0">
              <a:latin typeface="Arial" panose="020B0604020202020204" pitchFamily="34" charset="0"/>
              <a:ea typeface="宋体" panose="02010600030101010101" pitchFamily="2" charset="-122"/>
              <a:sym typeface="+mn-ea"/>
            </a:endParaRPr>
          </a:p>
          <a:p>
            <a:pPr lvl="1" eaLnBrk="1" hangingPunct="1">
              <a:lnSpc>
                <a:spcPct val="150000"/>
              </a:lnSpc>
              <a:spcBef>
                <a:spcPct val="0"/>
              </a:spcBef>
              <a:buFontTx/>
              <a:buNone/>
            </a:pPr>
            <a:r>
              <a:rPr lang="en-US" altLang="zh-CN" sz="2400" dirty="0">
                <a:latin typeface="Arial" panose="020B0604020202020204" pitchFamily="34" charset="0"/>
                <a:ea typeface="宋体" panose="02010600030101010101" pitchFamily="2" charset="-122"/>
                <a:sym typeface="+mn-ea"/>
              </a:rPr>
              <a:t>https://www.nsnam.org/doxygen/group__lte.html</a:t>
            </a:r>
          </a:p>
        </p:txBody>
      </p:sp>
      <p:sp>
        <p:nvSpPr>
          <p:cNvPr id="5" name="灯片编号占位符 11">
            <a:extLst>
              <a:ext uri="{FF2B5EF4-FFF2-40B4-BE49-F238E27FC236}">
                <a16:creationId xmlns:a16="http://schemas.microsoft.com/office/drawing/2014/main" id="{B0B12934-BE77-4F39-BDA5-72780F8EE0C8}"/>
              </a:ext>
            </a:extLst>
          </p:cNvPr>
          <p:cNvSpPr txBox="1"/>
          <p:nvPr/>
        </p:nvSpPr>
        <p:spPr bwMode="auto">
          <a:xfrm>
            <a:off x="8726488" y="6492875"/>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75</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transition advTm="16782"/>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0C992871-042D-4AB1-AFAD-32E8A05F0C79}"/>
              </a:ext>
            </a:extLst>
          </p:cNvPr>
          <p:cNvSpPr>
            <a:spLocks noGrp="1" noChangeArrowheads="1"/>
          </p:cNvSpPr>
          <p:nvPr>
            <p:ph type="title" idx="4294967295"/>
          </p:nvPr>
        </p:nvSpPr>
        <p:spPr/>
        <p:txBody>
          <a:bodyPr/>
          <a:lstStyle/>
          <a:p>
            <a:pPr algn="l" eaLnBrk="1" fontAlgn="auto" hangingPunct="1">
              <a:spcAft>
                <a:spcPts val="0"/>
              </a:spcAft>
              <a:defRPr/>
            </a:pPr>
            <a:r>
              <a:rPr lang="en-US" altLang="zh-CN" sz="4000" dirty="0"/>
              <a:t>    </a:t>
            </a:r>
            <a:endParaRPr lang="zh-CN" altLang="en-US" sz="4000" b="1" dirty="0"/>
          </a:p>
        </p:txBody>
      </p:sp>
      <p:sp>
        <p:nvSpPr>
          <p:cNvPr id="108547" name="Text Box 3">
            <a:extLst>
              <a:ext uri="{FF2B5EF4-FFF2-40B4-BE49-F238E27FC236}">
                <a16:creationId xmlns:a16="http://schemas.microsoft.com/office/drawing/2014/main" id="{41EE612A-B248-4352-A03D-3198D674FE9E}"/>
              </a:ext>
            </a:extLst>
          </p:cNvPr>
          <p:cNvSpPr txBox="1">
            <a:spLocks noChangeArrowheads="1"/>
          </p:cNvSpPr>
          <p:nvPr/>
        </p:nvSpPr>
        <p:spPr bwMode="auto">
          <a:xfrm>
            <a:off x="1660525" y="7223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108548" name="Text Box 3">
            <a:extLst>
              <a:ext uri="{FF2B5EF4-FFF2-40B4-BE49-F238E27FC236}">
                <a16:creationId xmlns:a16="http://schemas.microsoft.com/office/drawing/2014/main" id="{FDA0E90B-6048-46D6-9D7B-846C5EEAD6DC}"/>
              </a:ext>
            </a:extLst>
          </p:cNvPr>
          <p:cNvSpPr txBox="1">
            <a:spLocks noChangeArrowheads="1"/>
          </p:cNvSpPr>
          <p:nvPr/>
        </p:nvSpPr>
        <p:spPr bwMode="auto">
          <a:xfrm>
            <a:off x="1711325" y="3716338"/>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solidFill>
                <a:srgbClr val="000000"/>
              </a:solidFill>
            </a:endParaRPr>
          </a:p>
        </p:txBody>
      </p:sp>
      <p:sp>
        <p:nvSpPr>
          <p:cNvPr id="6" name="矩形 5">
            <a:extLst>
              <a:ext uri="{FF2B5EF4-FFF2-40B4-BE49-F238E27FC236}">
                <a16:creationId xmlns:a16="http://schemas.microsoft.com/office/drawing/2014/main" id="{6D1B85A3-E448-4B7C-8496-FDB8B648EC33}"/>
              </a:ext>
            </a:extLst>
          </p:cNvPr>
          <p:cNvSpPr/>
          <p:nvPr/>
        </p:nvSpPr>
        <p:spPr>
          <a:xfrm>
            <a:off x="1331913" y="2636838"/>
            <a:ext cx="6913562" cy="1016000"/>
          </a:xfrm>
          <a:prstGeom prst="rect">
            <a:avLst/>
          </a:prstGeom>
        </p:spPr>
        <p:txBody>
          <a:bodyPr>
            <a:spAutoFit/>
          </a:bodyPr>
          <a:lstStyle/>
          <a:p>
            <a:pPr algn="ctr" eaLnBrk="1" fontAlgn="auto" hangingPunct="1">
              <a:spcBef>
                <a:spcPts val="600"/>
              </a:spcBef>
              <a:spcAft>
                <a:spcPts val="0"/>
              </a:spcAft>
              <a:defRPr/>
            </a:pPr>
            <a:r>
              <a:rPr lang="zh-CN" altLang="en-US" sz="6000" kern="100" dirty="0">
                <a:solidFill>
                  <a:srgbClr val="C00000"/>
                </a:solidFill>
                <a:latin typeface="+mn-ea"/>
                <a:ea typeface="+mn-ea"/>
                <a:cs typeface="Times New Roman" panose="02020603050405020304" pitchFamily="18" charset="0"/>
              </a:rPr>
              <a:t>谢谢</a:t>
            </a:r>
            <a:r>
              <a:rPr lang="en-US" altLang="zh-CN" sz="6000" kern="100" dirty="0">
                <a:solidFill>
                  <a:srgbClr val="C00000"/>
                </a:solidFill>
                <a:latin typeface="+mn-ea"/>
                <a:ea typeface="+mn-ea"/>
                <a:cs typeface="Times New Roman" panose="02020603050405020304" pitchFamily="18" charset="0"/>
              </a:rPr>
              <a:t>!</a:t>
            </a:r>
          </a:p>
        </p:txBody>
      </p:sp>
    </p:spTree>
  </p:cSld>
  <p:clrMapOvr>
    <a:masterClrMapping/>
  </p:clrMapOvr>
  <p:transition advTm="16782"/>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内容占位符 2">
            <a:extLst>
              <a:ext uri="{FF2B5EF4-FFF2-40B4-BE49-F238E27FC236}">
                <a16:creationId xmlns:a16="http://schemas.microsoft.com/office/drawing/2014/main" id="{C0876E38-BC22-4194-8415-42C8BC9B50C0}"/>
              </a:ext>
            </a:extLst>
          </p:cNvPr>
          <p:cNvSpPr txBox="1">
            <a:spLocks/>
          </p:cNvSpPr>
          <p:nvPr/>
        </p:nvSpPr>
        <p:spPr bwMode="auto">
          <a:xfrm>
            <a:off x="581025" y="1598613"/>
            <a:ext cx="7989888" cy="363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04800" indent="-304800" defTabSz="4572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628650" indent="-304800" defTabSz="4572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defTabSz="4572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just" eaLnBrk="1" hangingPunct="1">
              <a:spcBef>
                <a:spcPct val="0"/>
              </a:spcBef>
              <a:spcAft>
                <a:spcPts val="600"/>
              </a:spcAft>
              <a:buSzPct val="92000"/>
              <a:buFont typeface="Wingdings" panose="05000000000000000000" pitchFamily="2" charset="2"/>
              <a:buChar char="n"/>
            </a:pPr>
            <a:r>
              <a:rPr lang="zh-CN" altLang="en-US" sz="2400" dirty="0"/>
              <a:t>车联网的终极目标是实现智能交通，用于提高现有交通的效率</a:t>
            </a:r>
          </a:p>
          <a:p>
            <a:pPr lvl="1" algn="just" eaLnBrk="1" hangingPunct="1">
              <a:spcBef>
                <a:spcPct val="0"/>
              </a:spcBef>
              <a:spcAft>
                <a:spcPts val="600"/>
              </a:spcAft>
              <a:buSzPct val="92000"/>
              <a:buFont typeface="Wingdings" panose="05000000000000000000" pitchFamily="2" charset="2"/>
              <a:buChar char="n"/>
            </a:pPr>
            <a:r>
              <a:rPr lang="zh-CN" altLang="en-US" sz="2100" dirty="0"/>
              <a:t>国内外权威机构分析利用现有的智能交通技术可降低</a:t>
            </a:r>
            <a:r>
              <a:rPr lang="en-US" altLang="zh-CN" sz="2100" dirty="0"/>
              <a:t>15%</a:t>
            </a:r>
            <a:r>
              <a:rPr lang="zh-CN" altLang="en-US" sz="2100" dirty="0"/>
              <a:t>的汽车能耗，减少</a:t>
            </a:r>
            <a:r>
              <a:rPr lang="en-US" altLang="zh-CN" sz="2100" dirty="0"/>
              <a:t>35-50%</a:t>
            </a:r>
            <a:r>
              <a:rPr lang="zh-CN" altLang="en-US" sz="2100" dirty="0"/>
              <a:t>的交通事故</a:t>
            </a:r>
          </a:p>
          <a:p>
            <a:pPr algn="just" eaLnBrk="1" hangingPunct="1">
              <a:spcBef>
                <a:spcPct val="0"/>
              </a:spcBef>
              <a:spcAft>
                <a:spcPts val="600"/>
              </a:spcAft>
              <a:buSzPct val="92000"/>
              <a:buFont typeface="Wingdings" panose="05000000000000000000" pitchFamily="2" charset="2"/>
              <a:buChar char="n"/>
            </a:pPr>
            <a:r>
              <a:rPr lang="zh-CN" altLang="en-US" sz="2400" dirty="0"/>
              <a:t>车联网通过人、车、路的密切配合提高交通运输效率，缓解交通阻塞，提高路网通过能力，减少交通事故，降低能源消耗，减轻环境污染</a:t>
            </a:r>
            <a:endParaRPr lang="en-US" altLang="zh-CN" sz="2400" dirty="0"/>
          </a:p>
          <a:p>
            <a:pPr lvl="1" algn="just" eaLnBrk="1" hangingPunct="1">
              <a:spcBef>
                <a:spcPct val="0"/>
              </a:spcBef>
              <a:spcAft>
                <a:spcPts val="600"/>
              </a:spcAft>
              <a:buSzPct val="92000"/>
              <a:buFont typeface="Wingdings" panose="05000000000000000000" pitchFamily="2" charset="2"/>
              <a:buChar char="n"/>
            </a:pPr>
            <a:r>
              <a:rPr lang="zh-CN" altLang="en-US" sz="2100" dirty="0"/>
              <a:t>智能公交</a:t>
            </a:r>
            <a:endParaRPr lang="en-US" altLang="zh-CN" sz="2100" dirty="0"/>
          </a:p>
          <a:p>
            <a:pPr lvl="1" algn="just" eaLnBrk="1" hangingPunct="1">
              <a:spcBef>
                <a:spcPct val="0"/>
              </a:spcBef>
              <a:spcAft>
                <a:spcPts val="600"/>
              </a:spcAft>
              <a:buSzPct val="92000"/>
              <a:buFont typeface="Wingdings" panose="05000000000000000000" pitchFamily="2" charset="2"/>
              <a:buChar char="n"/>
            </a:pPr>
            <a:r>
              <a:rPr lang="zh-CN" altLang="en-US" sz="2100" dirty="0"/>
              <a:t>电子警察、交通视频监控</a:t>
            </a:r>
            <a:endParaRPr lang="en-US" altLang="zh-CN" sz="2100" dirty="0"/>
          </a:p>
          <a:p>
            <a:pPr lvl="1" algn="just" eaLnBrk="1" hangingPunct="1">
              <a:spcBef>
                <a:spcPct val="0"/>
              </a:spcBef>
              <a:spcAft>
                <a:spcPts val="600"/>
              </a:spcAft>
              <a:buSzPct val="92000"/>
              <a:buFont typeface="Wingdings" panose="05000000000000000000" pitchFamily="2" charset="2"/>
              <a:buChar char="n"/>
            </a:pPr>
            <a:r>
              <a:rPr lang="zh-CN" altLang="en-US" sz="2100" dirty="0"/>
              <a:t>出租车信息服务管理</a:t>
            </a:r>
            <a:endParaRPr lang="en-US" altLang="zh-CN" sz="2100" dirty="0"/>
          </a:p>
          <a:p>
            <a:pPr lvl="1" algn="just" eaLnBrk="1" hangingPunct="1">
              <a:spcBef>
                <a:spcPct val="0"/>
              </a:spcBef>
              <a:spcAft>
                <a:spcPts val="600"/>
              </a:spcAft>
              <a:buSzPct val="92000"/>
              <a:buFont typeface="Wingdings" panose="05000000000000000000" pitchFamily="2" charset="2"/>
              <a:buChar char="n"/>
            </a:pPr>
            <a:r>
              <a:rPr lang="zh-CN" altLang="en-US" sz="2100" dirty="0"/>
              <a:t>城市客运枢纽信息化</a:t>
            </a:r>
            <a:endParaRPr lang="en-US" altLang="zh-CN" sz="2100" dirty="0"/>
          </a:p>
          <a:p>
            <a:pPr lvl="1" algn="just" eaLnBrk="1" hangingPunct="1">
              <a:spcBef>
                <a:spcPct val="0"/>
              </a:spcBef>
              <a:spcAft>
                <a:spcPts val="600"/>
              </a:spcAft>
              <a:buSzPct val="92000"/>
              <a:buFont typeface="Wingdings" panose="05000000000000000000" pitchFamily="2" charset="2"/>
              <a:buChar char="n"/>
            </a:pPr>
            <a:r>
              <a:rPr lang="zh-CN" altLang="en-US" sz="2100" dirty="0"/>
              <a:t>交通信息采集与发布和交通指挥</a:t>
            </a:r>
            <a:endParaRPr lang="en-US" altLang="zh-CN" sz="2100" dirty="0"/>
          </a:p>
        </p:txBody>
      </p:sp>
      <p:pic>
        <p:nvPicPr>
          <p:cNvPr id="18435" name="图片 6">
            <a:extLst>
              <a:ext uri="{FF2B5EF4-FFF2-40B4-BE49-F238E27FC236}">
                <a16:creationId xmlns:a16="http://schemas.microsoft.com/office/drawing/2014/main" id="{3A6DDD9B-0408-403E-B674-1B9D693F543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78425" y="4305300"/>
            <a:ext cx="3365500"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839ED074-287E-4844-8459-391E59126346}"/>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a:t>    </a:t>
            </a:r>
            <a:r>
              <a:rPr lang="en-US" altLang="zh-CN" sz="3600">
                <a:latin typeface="黑体" panose="02010609060101010101" pitchFamily="49" charset="-122"/>
                <a:ea typeface="黑体" panose="02010609060101010101" pitchFamily="49" charset="-122"/>
              </a:rPr>
              <a:t>6.1 </a:t>
            </a:r>
            <a:r>
              <a:rPr lang="zh-CN" altLang="en-US" sz="3600">
                <a:latin typeface="黑体" panose="02010609060101010101" pitchFamily="49" charset="-122"/>
                <a:ea typeface="黑体" panose="02010609060101010101" pitchFamily="49" charset="-122"/>
              </a:rPr>
              <a:t>什么是车联网</a:t>
            </a:r>
            <a:endParaRPr lang="zh-CN" altLang="en-US" sz="3600" dirty="0">
              <a:latin typeface="黑体" panose="02010609060101010101" pitchFamily="49" charset="-122"/>
              <a:ea typeface="黑体" panose="02010609060101010101" pitchFamily="49" charset="-122"/>
            </a:endParaRPr>
          </a:p>
        </p:txBody>
      </p:sp>
      <p:sp>
        <p:nvSpPr>
          <p:cNvPr id="18437" name="TextBox 49">
            <a:extLst>
              <a:ext uri="{FF2B5EF4-FFF2-40B4-BE49-F238E27FC236}">
                <a16:creationId xmlns:a16="http://schemas.microsoft.com/office/drawing/2014/main" id="{5B55FC91-8903-4669-869B-C880ED2900C7}"/>
              </a:ext>
            </a:extLst>
          </p:cNvPr>
          <p:cNvSpPr txBox="1">
            <a:spLocks noChangeArrowheads="1"/>
          </p:cNvSpPr>
          <p:nvPr/>
        </p:nvSpPr>
        <p:spPr bwMode="auto">
          <a:xfrm>
            <a:off x="107950" y="908050"/>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6.1.1 </a:t>
            </a:r>
            <a:r>
              <a:rPr lang="zh-CN" altLang="en-US" sz="2600">
                <a:latin typeface="黑体" panose="02010609060101010101" pitchFamily="49" charset="-122"/>
                <a:ea typeface="黑体" panose="02010609060101010101" pitchFamily="49" charset="-122"/>
              </a:rPr>
              <a:t>车联网概述</a:t>
            </a:r>
          </a:p>
        </p:txBody>
      </p:sp>
      <p:sp>
        <p:nvSpPr>
          <p:cNvPr id="7" name="灯片编号占位符 11">
            <a:extLst>
              <a:ext uri="{FF2B5EF4-FFF2-40B4-BE49-F238E27FC236}">
                <a16:creationId xmlns:a16="http://schemas.microsoft.com/office/drawing/2014/main" id="{FF2890B6-5522-4668-9F44-836DCFD812E2}"/>
              </a:ext>
            </a:extLst>
          </p:cNvPr>
          <p:cNvSpPr txBox="1"/>
          <p:nvPr/>
        </p:nvSpPr>
        <p:spPr bwMode="auto">
          <a:xfrm>
            <a:off x="8818562" y="6515819"/>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8</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内容占位符 2">
            <a:extLst>
              <a:ext uri="{FF2B5EF4-FFF2-40B4-BE49-F238E27FC236}">
                <a16:creationId xmlns:a16="http://schemas.microsoft.com/office/drawing/2014/main" id="{3421371D-A77F-4D7C-91AD-312BDCD1BF59}"/>
              </a:ext>
            </a:extLst>
          </p:cNvPr>
          <p:cNvSpPr txBox="1">
            <a:spLocks/>
          </p:cNvSpPr>
          <p:nvPr/>
        </p:nvSpPr>
        <p:spPr bwMode="auto">
          <a:xfrm>
            <a:off x="585788" y="1527175"/>
            <a:ext cx="7989887" cy="363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628650" indent="-304800" defTabSz="4572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898525" indent="-269875" defTabSz="4572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241425" indent="-233363"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1601788" indent="-233363" defTabSz="4572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0589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5161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29733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430588" indent="-233363"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just" eaLnBrk="1" hangingPunct="1">
              <a:spcBef>
                <a:spcPct val="0"/>
              </a:spcBef>
              <a:spcAft>
                <a:spcPts val="600"/>
              </a:spcAft>
              <a:buClr>
                <a:schemeClr val="accent2"/>
              </a:buClr>
              <a:buSzPct val="92000"/>
              <a:buFont typeface="Wingdings 2" panose="05020102010507070707" pitchFamily="18" charset="2"/>
              <a:buNone/>
            </a:pPr>
            <a:r>
              <a:rPr lang="zh-CN" altLang="en-US" sz="2400" dirty="0">
                <a:latin typeface="Franklin Gothic Medium" panose="020B0603020102020204" pitchFamily="34" charset="0"/>
              </a:rPr>
              <a:t>国际上现有的对于车联网的研究大都源自于</a:t>
            </a:r>
            <a:r>
              <a:rPr lang="en-US" altLang="zh-CN" sz="2400" dirty="0">
                <a:latin typeface="Franklin Gothic Medium" panose="020B0603020102020204" pitchFamily="34" charset="0"/>
              </a:rPr>
              <a:t>Telematics</a:t>
            </a:r>
          </a:p>
          <a:p>
            <a:pPr lvl="1" algn="just" eaLnBrk="1" hangingPunct="1">
              <a:spcBef>
                <a:spcPct val="0"/>
              </a:spcBef>
              <a:spcAft>
                <a:spcPts val="600"/>
              </a:spcAft>
              <a:buSzPct val="92000"/>
              <a:buFont typeface="Wingdings" panose="05000000000000000000" pitchFamily="2" charset="2"/>
              <a:buChar char="n"/>
            </a:pPr>
            <a:r>
              <a:rPr lang="en-US" altLang="zh-CN" sz="2300" dirty="0">
                <a:latin typeface="Franklin Gothic Medium" panose="020B0603020102020204" pitchFamily="34" charset="0"/>
              </a:rPr>
              <a:t>Telematics</a:t>
            </a:r>
            <a:r>
              <a:rPr lang="zh-CN" altLang="en-US" sz="2300" dirty="0">
                <a:latin typeface="Franklin Gothic Medium" panose="020B0603020102020204" pitchFamily="34" charset="0"/>
              </a:rPr>
              <a:t>是</a:t>
            </a:r>
            <a:r>
              <a:rPr lang="en-US" altLang="zh-CN" sz="2300" dirty="0">
                <a:latin typeface="Franklin Gothic Medium" panose="020B0603020102020204" pitchFamily="34" charset="0"/>
              </a:rPr>
              <a:t>Telecommunications</a:t>
            </a:r>
            <a:r>
              <a:rPr lang="zh-CN" altLang="en-US" sz="2300" dirty="0">
                <a:latin typeface="Franklin Gothic Medium" panose="020B0603020102020204" pitchFamily="34" charset="0"/>
              </a:rPr>
              <a:t>（远距离通讯）与</a:t>
            </a:r>
            <a:r>
              <a:rPr lang="en-US" altLang="zh-CN" sz="2300" dirty="0">
                <a:latin typeface="Franklin Gothic Medium" panose="020B0603020102020204" pitchFamily="34" charset="0"/>
              </a:rPr>
              <a:t>Informatics</a:t>
            </a:r>
            <a:r>
              <a:rPr lang="zh-CN" altLang="en-US" sz="2300" dirty="0">
                <a:latin typeface="Franklin Gothic Medium" panose="020B0603020102020204" pitchFamily="34" charset="0"/>
              </a:rPr>
              <a:t>（信息科学）的合成词</a:t>
            </a:r>
            <a:endParaRPr lang="en-US" altLang="zh-CN" sz="2300" dirty="0">
              <a:latin typeface="Franklin Gothic Medium" panose="020B0603020102020204" pitchFamily="34" charset="0"/>
            </a:endParaRPr>
          </a:p>
          <a:p>
            <a:pPr lvl="1" algn="just" eaLnBrk="1" hangingPunct="1">
              <a:spcBef>
                <a:spcPct val="0"/>
              </a:spcBef>
              <a:spcAft>
                <a:spcPts val="600"/>
              </a:spcAft>
              <a:buSzPct val="92000"/>
              <a:buFont typeface="Wingdings" panose="05000000000000000000" pitchFamily="2" charset="2"/>
              <a:buChar char="n"/>
            </a:pPr>
            <a:r>
              <a:rPr lang="zh-CN" altLang="en-US" sz="2300" dirty="0">
                <a:latin typeface="Franklin Gothic Medium" panose="020B0603020102020204" pitchFamily="34" charset="0"/>
              </a:rPr>
              <a:t>是基于无线通信、定位导航、网络通信技术和车载电脑的综合产物</a:t>
            </a:r>
            <a:endParaRPr lang="en-US" altLang="zh-CN" sz="2300" dirty="0">
              <a:latin typeface="Franklin Gothic Medium" panose="020B0603020102020204" pitchFamily="34" charset="0"/>
            </a:endParaRPr>
          </a:p>
          <a:p>
            <a:pPr lvl="1" algn="just" eaLnBrk="1" hangingPunct="1">
              <a:spcBef>
                <a:spcPct val="0"/>
              </a:spcBef>
              <a:spcAft>
                <a:spcPts val="600"/>
              </a:spcAft>
              <a:buSzPct val="92000"/>
              <a:buFont typeface="Wingdings" panose="05000000000000000000" pitchFamily="2" charset="2"/>
              <a:buChar char="n"/>
            </a:pPr>
            <a:r>
              <a:rPr lang="zh-CN" altLang="en-US" sz="2300" dirty="0">
                <a:latin typeface="Franklin Gothic Medium" panose="020B0603020102020204" pitchFamily="34" charset="0"/>
              </a:rPr>
              <a:t>向驾驶员和乘客提供交通信息、紧急情况应对策略、远距离车辆诊断和互联网增值服务（金融交易、新闻、电子邮件等）服务的业务</a:t>
            </a:r>
            <a:endParaRPr lang="en-US" altLang="zh-CN" sz="2300" dirty="0">
              <a:latin typeface="Franklin Gothic Medium" panose="020B0603020102020204" pitchFamily="34" charset="0"/>
            </a:endParaRPr>
          </a:p>
          <a:p>
            <a:pPr lvl="1" algn="just" eaLnBrk="1" hangingPunct="1">
              <a:spcBef>
                <a:spcPct val="0"/>
              </a:spcBef>
              <a:spcAft>
                <a:spcPts val="600"/>
              </a:spcAft>
              <a:buSzPct val="92000"/>
              <a:buFont typeface="Wingdings" panose="05000000000000000000" pitchFamily="2" charset="2"/>
              <a:buChar char="n"/>
            </a:pPr>
            <a:r>
              <a:rPr lang="en-US" altLang="zh-CN" sz="2300" dirty="0">
                <a:latin typeface="Franklin Gothic Medium" panose="020B0603020102020204" pitchFamily="34" charset="0"/>
              </a:rPr>
              <a:t>Telematics</a:t>
            </a:r>
            <a:r>
              <a:rPr lang="zh-CN" altLang="en-US" sz="2300" dirty="0">
                <a:latin typeface="Franklin Gothic Medium" panose="020B0603020102020204" pitchFamily="34" charset="0"/>
              </a:rPr>
              <a:t>是车联网的一个重要组成部分，是车联网的主要体现载体</a:t>
            </a:r>
            <a:endParaRPr lang="en-US" altLang="zh-CN" sz="2300" dirty="0">
              <a:latin typeface="Franklin Gothic Medium" panose="020B0603020102020204" pitchFamily="34" charset="0"/>
            </a:endParaRPr>
          </a:p>
          <a:p>
            <a:pPr lvl="1" algn="just" eaLnBrk="1" hangingPunct="1">
              <a:spcBef>
                <a:spcPct val="0"/>
              </a:spcBef>
              <a:spcAft>
                <a:spcPts val="600"/>
              </a:spcAft>
              <a:buSzPct val="92000"/>
              <a:buFont typeface="Wingdings" panose="05000000000000000000" pitchFamily="2" charset="2"/>
              <a:buChar char="n"/>
            </a:pPr>
            <a:r>
              <a:rPr lang="zh-CN" altLang="en-US" sz="2300" dirty="0">
                <a:latin typeface="Franklin Gothic Medium" panose="020B0603020102020204" pitchFamily="34" charset="0"/>
              </a:rPr>
              <a:t>目前比较成熟的</a:t>
            </a:r>
            <a:r>
              <a:rPr lang="en-US" altLang="zh-CN" sz="2300" dirty="0">
                <a:latin typeface="Franklin Gothic Medium" panose="020B0603020102020204" pitchFamily="34" charset="0"/>
              </a:rPr>
              <a:t>Telematics</a:t>
            </a:r>
            <a:r>
              <a:rPr lang="zh-CN" altLang="en-US" sz="2300" dirty="0">
                <a:latin typeface="Franklin Gothic Medium" panose="020B0603020102020204" pitchFamily="34" charset="0"/>
              </a:rPr>
              <a:t>系统有现代汽车的</a:t>
            </a:r>
            <a:r>
              <a:rPr lang="en-US" altLang="zh-CN" sz="2300" dirty="0" err="1">
                <a:latin typeface="Franklin Gothic Medium" panose="020B0603020102020204" pitchFamily="34" charset="0"/>
              </a:rPr>
              <a:t>bluelink</a:t>
            </a:r>
            <a:r>
              <a:rPr lang="zh-CN" altLang="en-US" sz="2300" dirty="0">
                <a:latin typeface="Franklin Gothic Medium" panose="020B0603020102020204" pitchFamily="34" charset="0"/>
              </a:rPr>
              <a:t>，通用汽车的安吉星</a:t>
            </a:r>
            <a:r>
              <a:rPr lang="en-US" altLang="zh-CN" sz="2300" dirty="0">
                <a:latin typeface="Franklin Gothic Medium" panose="020B0603020102020204" pitchFamily="34" charset="0"/>
              </a:rPr>
              <a:t>on-star</a:t>
            </a:r>
            <a:r>
              <a:rPr lang="zh-CN" altLang="en-US" sz="2300" dirty="0">
                <a:latin typeface="Franklin Gothic Medium" panose="020B0603020102020204" pitchFamily="34" charset="0"/>
              </a:rPr>
              <a:t>，美国的</a:t>
            </a:r>
            <a:r>
              <a:rPr lang="en-US" altLang="zh-CN" sz="2300" dirty="0" err="1">
                <a:latin typeface="Franklin Gothic Medium" panose="020B0603020102020204" pitchFamily="34" charset="0"/>
              </a:rPr>
              <a:t>snap-on</a:t>
            </a:r>
            <a:r>
              <a:rPr lang="zh-CN" altLang="en-US" sz="2300" dirty="0">
                <a:latin typeface="Franklin Gothic Medium" panose="020B0603020102020204" pitchFamily="34" charset="0"/>
              </a:rPr>
              <a:t>等。</a:t>
            </a:r>
          </a:p>
          <a:p>
            <a:pPr lvl="1" algn="just" eaLnBrk="1" hangingPunct="1">
              <a:spcBef>
                <a:spcPct val="0"/>
              </a:spcBef>
              <a:spcAft>
                <a:spcPts val="600"/>
              </a:spcAft>
              <a:buClr>
                <a:schemeClr val="accent2"/>
              </a:buClr>
              <a:buSzPct val="92000"/>
              <a:buFont typeface="Wingdings" panose="05000000000000000000" pitchFamily="2" charset="2"/>
              <a:buChar char="n"/>
            </a:pPr>
            <a:endParaRPr lang="en-US" altLang="zh-CN" sz="2100" dirty="0">
              <a:latin typeface="Franklin Gothic Medium" panose="020B0603020102020204" pitchFamily="34" charset="0"/>
            </a:endParaRPr>
          </a:p>
        </p:txBody>
      </p:sp>
      <p:sp>
        <p:nvSpPr>
          <p:cNvPr id="5" name="Rectangle 2">
            <a:extLst>
              <a:ext uri="{FF2B5EF4-FFF2-40B4-BE49-F238E27FC236}">
                <a16:creationId xmlns:a16="http://schemas.microsoft.com/office/drawing/2014/main" id="{D412A5E0-E366-4A28-B258-FFB92FA5D916}"/>
              </a:ext>
            </a:extLst>
          </p:cNvPr>
          <p:cNvSpPr txBox="1">
            <a:spLocks noChangeArrowheads="1"/>
          </p:cNvSpPr>
          <p:nvPr/>
        </p:nvSpPr>
        <p:spPr>
          <a:xfrm>
            <a:off x="0" y="0"/>
            <a:ext cx="9144000" cy="692150"/>
          </a:xfrm>
          <a:prstGeom prst="rect">
            <a:avLst/>
          </a:prstGeom>
          <a:solidFill>
            <a:srgbClr val="0070C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p:spPr>
        <p:txBody>
          <a:bodyPr anchor="ctr"/>
          <a:lstStyle>
            <a:lvl1pPr algn="ctr" rtl="0" eaLnBrk="0" fontAlgn="base" hangingPunct="0">
              <a:spcBef>
                <a:spcPct val="0"/>
              </a:spcBef>
              <a:spcAft>
                <a:spcPct val="0"/>
              </a:spcAft>
              <a:defRPr sz="2800"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2800">
                <a:solidFill>
                  <a:schemeClr val="bg1"/>
                </a:solidFill>
                <a:latin typeface="微软雅黑" pitchFamily="34" charset="-122"/>
                <a:ea typeface="微软雅黑" pitchFamily="34" charset="-122"/>
              </a:defRPr>
            </a:lvl5pPr>
            <a:lvl6pPr marL="457200" algn="ctr" rtl="0" fontAlgn="base">
              <a:spcBef>
                <a:spcPct val="0"/>
              </a:spcBef>
              <a:spcAft>
                <a:spcPct val="0"/>
              </a:spcAft>
              <a:defRPr sz="2800">
                <a:solidFill>
                  <a:schemeClr val="bg1"/>
                </a:solidFill>
                <a:latin typeface="微软雅黑" pitchFamily="34" charset="-122"/>
                <a:ea typeface="微软雅黑" pitchFamily="34" charset="-122"/>
              </a:defRPr>
            </a:lvl6pPr>
            <a:lvl7pPr marL="914400" algn="ctr" rtl="0" fontAlgn="base">
              <a:spcBef>
                <a:spcPct val="0"/>
              </a:spcBef>
              <a:spcAft>
                <a:spcPct val="0"/>
              </a:spcAft>
              <a:defRPr sz="2800">
                <a:solidFill>
                  <a:schemeClr val="bg1"/>
                </a:solidFill>
                <a:latin typeface="微软雅黑" pitchFamily="34" charset="-122"/>
                <a:ea typeface="微软雅黑" pitchFamily="34" charset="-122"/>
              </a:defRPr>
            </a:lvl7pPr>
            <a:lvl8pPr marL="1371600" algn="ctr" rtl="0" fontAlgn="base">
              <a:spcBef>
                <a:spcPct val="0"/>
              </a:spcBef>
              <a:spcAft>
                <a:spcPct val="0"/>
              </a:spcAft>
              <a:defRPr sz="2800">
                <a:solidFill>
                  <a:schemeClr val="bg1"/>
                </a:solidFill>
                <a:latin typeface="微软雅黑" pitchFamily="34" charset="-122"/>
                <a:ea typeface="微软雅黑" pitchFamily="34" charset="-122"/>
              </a:defRPr>
            </a:lvl8pPr>
            <a:lvl9pPr marL="1828800" algn="ctr" rtl="0" fontAlgn="base">
              <a:spcBef>
                <a:spcPct val="0"/>
              </a:spcBef>
              <a:spcAft>
                <a:spcPct val="0"/>
              </a:spcAft>
              <a:defRPr sz="2800">
                <a:solidFill>
                  <a:schemeClr val="bg1"/>
                </a:solidFill>
                <a:latin typeface="微软雅黑" pitchFamily="34" charset="-122"/>
                <a:ea typeface="微软雅黑" pitchFamily="34" charset="-122"/>
              </a:defRPr>
            </a:lvl9pPr>
          </a:lstStyle>
          <a:p>
            <a:pPr eaLnBrk="1" fontAlgn="auto" hangingPunct="1">
              <a:spcAft>
                <a:spcPts val="0"/>
              </a:spcAft>
              <a:defRPr/>
            </a:pPr>
            <a:r>
              <a:rPr lang="zh-CN" altLang="en-US" sz="4000"/>
              <a:t>    </a:t>
            </a:r>
            <a:r>
              <a:rPr lang="en-US" altLang="zh-CN" sz="3600">
                <a:latin typeface="黑体" panose="02010609060101010101" pitchFamily="49" charset="-122"/>
                <a:ea typeface="黑体" panose="02010609060101010101" pitchFamily="49" charset="-122"/>
              </a:rPr>
              <a:t>6.1 </a:t>
            </a:r>
            <a:r>
              <a:rPr lang="zh-CN" altLang="en-US" sz="3600">
                <a:latin typeface="黑体" panose="02010609060101010101" pitchFamily="49" charset="-122"/>
                <a:ea typeface="黑体" panose="02010609060101010101" pitchFamily="49" charset="-122"/>
              </a:rPr>
              <a:t>什么是车联网</a:t>
            </a:r>
            <a:endParaRPr lang="zh-CN" altLang="en-US" sz="3600" dirty="0">
              <a:latin typeface="黑体" panose="02010609060101010101" pitchFamily="49" charset="-122"/>
              <a:ea typeface="黑体" panose="02010609060101010101" pitchFamily="49" charset="-122"/>
            </a:endParaRPr>
          </a:p>
        </p:txBody>
      </p:sp>
      <p:sp>
        <p:nvSpPr>
          <p:cNvPr id="19460" name="TextBox 49">
            <a:extLst>
              <a:ext uri="{FF2B5EF4-FFF2-40B4-BE49-F238E27FC236}">
                <a16:creationId xmlns:a16="http://schemas.microsoft.com/office/drawing/2014/main" id="{E79FBD91-D4CD-4D0A-8532-AD8CC8673065}"/>
              </a:ext>
            </a:extLst>
          </p:cNvPr>
          <p:cNvSpPr txBox="1">
            <a:spLocks noChangeArrowheads="1"/>
          </p:cNvSpPr>
          <p:nvPr/>
        </p:nvSpPr>
        <p:spPr bwMode="auto">
          <a:xfrm>
            <a:off x="107950" y="908050"/>
            <a:ext cx="8834438" cy="492125"/>
          </a:xfrm>
          <a:prstGeom prst="rect">
            <a:avLst/>
          </a:prstGeom>
          <a:solidFill>
            <a:srgbClr val="C3D69B"/>
          </a:solidFill>
          <a:ln>
            <a:noFill/>
          </a:ln>
          <a:effectLst>
            <a:outerShdw dist="38100" dir="2700000" algn="tl" rotWithShape="0">
              <a:srgbClr val="808080">
                <a:alpha val="42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600">
                <a:latin typeface="黑体" panose="02010609060101010101" pitchFamily="49" charset="-122"/>
                <a:ea typeface="黑体" panose="02010609060101010101" pitchFamily="49" charset="-122"/>
              </a:rPr>
              <a:t>6.1.2 </a:t>
            </a:r>
            <a:r>
              <a:rPr lang="zh-CN" altLang="en-US" sz="2600">
                <a:latin typeface="黑体" panose="02010609060101010101" pitchFamily="49" charset="-122"/>
                <a:ea typeface="黑体" panose="02010609060101010101" pitchFamily="49" charset="-122"/>
              </a:rPr>
              <a:t>车联网与</a:t>
            </a:r>
            <a:r>
              <a:rPr lang="en-US" altLang="zh-CN" sz="2600">
                <a:latin typeface="黑体" panose="02010609060101010101" pitchFamily="49" charset="-122"/>
                <a:ea typeface="黑体" panose="02010609060101010101" pitchFamily="49" charset="-122"/>
              </a:rPr>
              <a:t>Telematics</a:t>
            </a:r>
          </a:p>
        </p:txBody>
      </p:sp>
      <p:sp>
        <p:nvSpPr>
          <p:cNvPr id="6" name="灯片编号占位符 11">
            <a:extLst>
              <a:ext uri="{FF2B5EF4-FFF2-40B4-BE49-F238E27FC236}">
                <a16:creationId xmlns:a16="http://schemas.microsoft.com/office/drawing/2014/main" id="{F844446E-6849-4CDF-AA4D-1B94BAD435E3}"/>
              </a:ext>
            </a:extLst>
          </p:cNvPr>
          <p:cNvSpPr txBox="1"/>
          <p:nvPr/>
        </p:nvSpPr>
        <p:spPr bwMode="auto">
          <a:xfrm>
            <a:off x="8818562" y="6515819"/>
            <a:ext cx="43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67549-0019-46EF-9858-B2107E28759E}" type="slidenum">
              <a:rPr lang="zh-CN" altLang="en-US" sz="1800">
                <a:latin typeface="Calibri" panose="020F0502020204030204" pitchFamily="34" charset="0"/>
                <a:ea typeface="宋体" panose="02010600030101010101" pitchFamily="2" charset="-122"/>
              </a:rPr>
              <a:t>9</a:t>
            </a:fld>
            <a:endParaRPr lang="zh-CN" altLang="en-US" sz="1800" dirty="0">
              <a:latin typeface="Calibri" panose="020F0502020204030204" pitchFamily="34" charset="0"/>
              <a:ea typeface="宋体" panose="02010600030101010101" pitchFamily="2" charset="-122"/>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网格">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14435</TotalTime>
  <Words>6761</Words>
  <Application>Microsoft Office PowerPoint</Application>
  <PresentationFormat>全屏显示(4:3)</PresentationFormat>
  <Paragraphs>799</Paragraphs>
  <Slides>76</Slides>
  <Notes>29</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vt:i4>
      </vt:variant>
      <vt:variant>
        <vt:lpstr>幻灯片标题</vt:lpstr>
      </vt:variant>
      <vt:variant>
        <vt:i4>76</vt:i4>
      </vt:variant>
    </vt:vector>
  </HeadingPairs>
  <TitlesOfParts>
    <vt:vector size="90" baseType="lpstr">
      <vt:lpstr>-apple-system</vt:lpstr>
      <vt:lpstr>Roboto</vt:lpstr>
      <vt:lpstr>黑体</vt:lpstr>
      <vt:lpstr>宋体</vt:lpstr>
      <vt:lpstr>微软雅黑</vt:lpstr>
      <vt:lpstr>Arial</vt:lpstr>
      <vt:lpstr>Calibri</vt:lpstr>
      <vt:lpstr>Franklin Gothic Medium</vt:lpstr>
      <vt:lpstr>Times New Roman</vt:lpstr>
      <vt:lpstr>Wingdings</vt:lpstr>
      <vt:lpstr>Wingdings 2</vt:lpstr>
      <vt:lpstr>Office 主题</vt:lpstr>
      <vt:lpstr>Image</vt:lpstr>
      <vt:lpstr>Clip</vt:lpstr>
      <vt:lpstr>无线网络安全</vt:lpstr>
      <vt:lpstr>第六章 车联网安全</vt:lpstr>
      <vt:lpstr>第六章 车联网安全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第六章 车联网安全</vt:lpstr>
      <vt:lpstr>    6.2 DSRC与LTE-V</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第五次作业</vt:lpstr>
      <vt:lpstr>PowerPoint 演示文稿</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面向恶意代码的静态分析平台研究</dc:title>
  <dc:creator>宋富</dc:creator>
  <cp:lastModifiedBy>temp</cp:lastModifiedBy>
  <cp:revision>2047</cp:revision>
  <cp:lastPrinted>2013-12-05T08:03:06Z</cp:lastPrinted>
  <dcterms:created xsi:type="dcterms:W3CDTF">2010-05-09T08:31:32Z</dcterms:created>
  <dcterms:modified xsi:type="dcterms:W3CDTF">2023-12-05T01:57:59Z</dcterms:modified>
</cp:coreProperties>
</file>